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68.xml"/>
  <Override ContentType="application/vnd.openxmlformats-officedocument.presentationml.notesSlide+xml" PartName="/ppt/notesSlides/notesSlide222.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206.xml"/>
  <Override ContentType="application/vnd.openxmlformats-officedocument.presentationml.notesSlide+xml" PartName="/ppt/notesSlides/notesSlide230.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76.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16.xml"/>
  <Override ContentType="application/vnd.openxmlformats-officedocument.presentationml.notesSlide+xml" PartName="/ppt/notesSlides/notesSlide214.xml"/>
  <Override ContentType="application/vnd.openxmlformats-officedocument.presentationml.notesSlide+xml" PartName="/ppt/notesSlides/notesSlide1.xml"/>
  <Override ContentType="application/vnd.openxmlformats-officedocument.presentationml.notesSlide+xml" PartName="/ppt/notesSlides/notesSlide196.xml"/>
  <Override ContentType="application/vnd.openxmlformats-officedocument.presentationml.notesSlide+xml" PartName="/ppt/notesSlides/notesSlide105.xml"/>
  <Override ContentType="application/vnd.openxmlformats-officedocument.presentationml.notesSlide+xml" PartName="/ppt/notesSlides/notesSlide148.xml"/>
  <Override ContentType="application/vnd.openxmlformats-officedocument.presentationml.notesSlide+xml" PartName="/ppt/notesSlides/notesSlide202.xml"/>
  <Override ContentType="application/vnd.openxmlformats-officedocument.presentationml.notesSlide+xml" PartName="/ppt/notesSlides/notesSlide39.xml"/>
  <Override ContentType="application/vnd.openxmlformats-officedocument.presentationml.notesSlide+xml" PartName="/ppt/notesSlides/notesSlide137.xml"/>
  <Override ContentType="application/vnd.openxmlformats-officedocument.presentationml.notesSlide+xml" PartName="/ppt/notesSlides/notesSlide87.xml"/>
  <Override ContentType="application/vnd.openxmlformats-officedocument.presentationml.notesSlide+xml" PartName="/ppt/notesSlides/notesSlide44.xml"/>
  <Override ContentType="application/vnd.openxmlformats-officedocument.presentationml.notesSlide+xml" PartName="/ppt/notesSlides/notesSlide234.xml"/>
  <Override ContentType="application/vnd.openxmlformats-officedocument.presentationml.notesSlide+xml" PartName="/ppt/notesSlides/notesSlide141.xml"/>
  <Override ContentType="application/vnd.openxmlformats-officedocument.presentationml.notesSlide+xml" PartName="/ppt/notesSlides/notesSlide153.xml"/>
  <Override ContentType="application/vnd.openxmlformats-officedocument.presentationml.notesSlide+xml" PartName="/ppt/notesSlides/notesSlide110.xml"/>
  <Override ContentType="application/vnd.openxmlformats-officedocument.presentationml.notesSlide+xml" PartName="/ppt/notesSlides/notesSlide184.xml"/>
  <Override ContentType="application/vnd.openxmlformats-officedocument.presentationml.notesSlide+xml" PartName="/ppt/notesSlides/notesSlide75.xml"/>
  <Override ContentType="application/vnd.openxmlformats-officedocument.presentationml.notesSlide+xml" PartName="/ppt/notesSlides/notesSlide229.xml"/>
  <Override ContentType="application/vnd.openxmlformats-officedocument.presentationml.notesSlide+xml" PartName="/ppt/notesSlides/notesSlide180.xml"/>
  <Override ContentType="application/vnd.openxmlformats-officedocument.presentationml.notesSlide+xml" PartName="/ppt/notesSlides/notesSlide172.xml"/>
  <Override ContentType="application/vnd.openxmlformats-officedocument.presentationml.notesSlide+xml" PartName="/ppt/notesSlides/notesSlide9.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21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238.xml"/>
  <Override ContentType="application/vnd.openxmlformats-officedocument.presentationml.notesSlide+xml" PartName="/ppt/notesSlides/notesSlide15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52.xml"/>
  <Override ContentType="application/vnd.openxmlformats-officedocument.presentationml.notesSlide+xml" PartName="/ppt/notesSlides/notesSlide35.xml"/>
  <Override ContentType="application/vnd.openxmlformats-officedocument.presentationml.notesSlide+xml" PartName="/ppt/notesSlides/notesSlide161.xml"/>
  <Override ContentType="application/vnd.openxmlformats-officedocument.presentationml.notesSlide+xml" PartName="/ppt/notesSlides/notesSlide5.xml"/>
  <Override ContentType="application/vnd.openxmlformats-officedocument.presentationml.notesSlide+xml" PartName="/ppt/notesSlides/notesSlide187.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225.xml"/>
  <Override ContentType="application/vnd.openxmlformats-officedocument.presentationml.notesSlide+xml" PartName="/ppt/notesSlides/notesSlide24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24.xml"/>
  <Override ContentType="application/vnd.openxmlformats-officedocument.presentationml.notesSlide+xml" PartName="/ppt/notesSlides/notesSlide213.xml"/>
  <Override ContentType="application/vnd.openxmlformats-officedocument.presentationml.notesSlide+xml" PartName="/ppt/notesSlides/notesSlide223.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177.xml"/>
  <Override ContentType="application/vnd.openxmlformats-officedocument.presentationml.notesSlide+xml" PartName="/ppt/notesSlides/notesSlide231.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03.xml"/>
  <Override ContentType="application/vnd.openxmlformats-officedocument.presentationml.notesSlide+xml" PartName="/ppt/notesSlides/notesSlide13.xml"/>
  <Override ContentType="application/vnd.openxmlformats-officedocument.presentationml.notesSlide+xml" PartName="/ppt/notesSlides/notesSlide24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95.xml"/>
  <Override ContentType="application/vnd.openxmlformats-officedocument.presentationml.notesSlide+xml" PartName="/ppt/notesSlides/notesSlide183.xml"/>
  <Override ContentType="application/vnd.openxmlformats-officedocument.presentationml.notesSlide+xml" PartName="/ppt/notesSlides/notesSlide217.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167.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235.xml"/>
  <Override ContentType="application/vnd.openxmlformats-officedocument.presentationml.notesSlide+xml" PartName="/ppt/notesSlides/notesSlide45.xml"/>
  <Override ContentType="application/vnd.openxmlformats-officedocument.presentationml.notesSlide+xml" PartName="/ppt/notesSlides/notesSlide28.xml"/>
  <Override ContentType="application/vnd.openxmlformats-officedocument.presentationml.notesSlide+xml" PartName="/ppt/notesSlides/notesSlide139.xml"/>
  <Override ContentType="application/vnd.openxmlformats-officedocument.presentationml.notesSlide+xml" PartName="/ppt/notesSlides/notesSlide228.xml"/>
  <Override ContentType="application/vnd.openxmlformats-officedocument.presentationml.notesSlide+xml" PartName="/ppt/notesSlides/notesSlide55.xml"/>
  <Override ContentType="application/vnd.openxmlformats-officedocument.presentationml.notesSlide+xml" PartName="/ppt/notesSlides/notesSlide156.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199.xml"/>
  <Override ContentType="application/vnd.openxmlformats-officedocument.presentationml.notesSlide+xml" PartName="/ppt/notesSlides/notesSlide245.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90.xml"/>
  <Override ContentType="application/vnd.openxmlformats-officedocument.presentationml.notesSlide+xml" PartName="/ppt/notesSlides/notesSlide218.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173.xml"/>
  <Override ContentType="application/vnd.openxmlformats-officedocument.presentationml.notesSlide+xml" PartName="/ppt/notesSlides/notesSlide128.xml"/>
  <Override ContentType="application/vnd.openxmlformats-officedocument.presentationml.notesSlide+xml" PartName="/ppt/notesSlides/notesSlide224.xml"/>
  <Override ContentType="application/vnd.openxmlformats-officedocument.presentationml.notesSlide+xml" PartName="/ppt/notesSlides/notesSlide241.xml"/>
  <Override ContentType="application/vnd.openxmlformats-officedocument.presentationml.notesSlide+xml" PartName="/ppt/notesSlides/notesSlide162.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207.xml"/>
  <Override ContentType="application/vnd.openxmlformats-officedocument.presentationml.notesSlide+xml" PartName="/ppt/notesSlides/notesSlide102.xml"/>
  <Override ContentType="application/vnd.openxmlformats-officedocument.presentationml.notesSlide+xml" PartName="/ppt/notesSlides/notesSlide8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88.xml"/>
  <Override ContentType="application/vnd.openxmlformats-officedocument.presentationml.notesSlide+xml" PartName="/ppt/notesSlides/notesSlide3.xml"/>
  <Override ContentType="application/vnd.openxmlformats-officedocument.presentationml.notesSlide+xml" PartName="/ppt/notesSlides/notesSlide50.xml"/>
  <Override ContentType="application/vnd.openxmlformats-officedocument.presentationml.notesSlide+xml" PartName="/ppt/notesSlides/notesSlide239.xml"/>
  <Override ContentType="application/vnd.openxmlformats-officedocument.presentationml.notesSlide+xml" PartName="/ppt/notesSlides/notesSlide240.xml"/>
  <Override ContentType="application/vnd.openxmlformats-officedocument.presentationml.notesSlide+xml" PartName="/ppt/notesSlides/notesSlide107.xml"/>
  <Override ContentType="application/vnd.openxmlformats-officedocument.presentationml.notesSlide+xml" PartName="/ppt/notesSlides/notesSlide186.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232.xml"/>
  <Override ContentType="application/vnd.openxmlformats-officedocument.presentationml.notesSlide+xml" PartName="/ppt/notesSlides/notesSlide85.xml"/>
  <Override ContentType="application/vnd.openxmlformats-officedocument.presentationml.notesSlide+xml" PartName="/ppt/notesSlides/notesSlide194.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166.xml"/>
  <Override ContentType="application/vnd.openxmlformats-officedocument.presentationml.notesSlide+xml" PartName="/ppt/notesSlides/notesSlide182.xml"/>
  <Override ContentType="application/vnd.openxmlformats-officedocument.presentationml.notesSlide+xml" PartName="/ppt/notesSlides/notesSlide30.xml"/>
  <Override ContentType="application/vnd.openxmlformats-officedocument.presentationml.notesSlide+xml" PartName="/ppt/notesSlides/notesSlide220.xml"/>
  <Override ContentType="application/vnd.openxmlformats-officedocument.presentationml.notesSlide+xml" PartName="/ppt/notesSlides/notesSlide69.xml"/>
  <Override ContentType="application/vnd.openxmlformats-officedocument.presentationml.notesSlide+xml" PartName="/ppt/notesSlides/notesSlide178.xml"/>
  <Override ContentType="application/vnd.openxmlformats-officedocument.presentationml.notesSlide+xml" PartName="/ppt/notesSlides/notesSlide26.xml"/>
  <Override ContentType="application/vnd.openxmlformats-officedocument.presentationml.notesSlide+xml" PartName="/ppt/notesSlides/notesSlide135.xml"/>
  <Override ContentType="application/vnd.openxmlformats-officedocument.presentationml.notesSlide+xml" PartName="/ppt/notesSlides/notesSlide93.xml"/>
  <Override ContentType="application/vnd.openxmlformats-officedocument.presentationml.notesSlide+xml" PartName="/ppt/notesSlides/notesSlide204.xml"/>
  <Override ContentType="application/vnd.openxmlformats-officedocument.presentationml.notesSlide+xml" PartName="/ppt/notesSlides/notesSlide57.xml"/>
  <Override ContentType="application/vnd.openxmlformats-officedocument.presentationml.notesSlide+xml" PartName="/ppt/notesSlides/notesSlide123.xml"/>
  <Override ContentType="application/vnd.openxmlformats-officedocument.presentationml.notesSlide+xml" PartName="/ppt/notesSlides/notesSlide171.xml"/>
  <Override ContentType="application/vnd.openxmlformats-officedocument.presentationml.notesSlide+xml" PartName="/ppt/notesSlides/notesSlide14.xml"/>
  <Override ContentType="application/vnd.openxmlformats-officedocument.presentationml.notesSlide+xml" PartName="/ppt/notesSlides/notesSlide216.xml"/>
  <Override ContentType="application/vnd.openxmlformats-officedocument.presentationml.notesSlide+xml" PartName="/ppt/notesSlides/notesSlide227.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163.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98.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155.xml"/>
  <Override ContentType="application/vnd.openxmlformats-officedocument.presentationml.notesSlide+xml" PartName="/ppt/notesSlides/notesSlide189.xml"/>
  <Override ContentType="application/vnd.openxmlformats-officedocument.presentationml.notesSlide+xml" PartName="/ppt/notesSlides/notesSlide46.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219.xml"/>
  <Override ContentType="application/vnd.openxmlformats-officedocument.presentationml.notesSlide+xml" PartName="/ppt/notesSlides/notesSlide11.xml"/>
  <Override ContentType="application/vnd.openxmlformats-officedocument.presentationml.notesSlide+xml" PartName="/ppt/notesSlides/notesSlide120.xml"/>
  <Override ContentType="application/vnd.openxmlformats-officedocument.presentationml.notesSlide+xml" PartName="/ppt/notesSlides/notesSlide236.xml"/>
  <Override ContentType="application/vnd.openxmlformats-officedocument.presentationml.notesSlide+xml" PartName="/ppt/notesSlides/notesSlide244.xml"/>
  <Override ContentType="application/vnd.openxmlformats-officedocument.presentationml.notesSlide+xml" PartName="/ppt/notesSlides/notesSlide201.xml"/>
  <Override ContentType="application/vnd.openxmlformats-officedocument.presentationml.notesSlide+xml" PartName="/ppt/notesSlides/notesSlide1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91.xml"/>
  <Override ContentType="application/vnd.openxmlformats-officedocument.presentationml.notesSlide+xml" PartName="/ppt/notesSlides/notesSlide20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65.xml"/>
  <Override ContentType="application/vnd.openxmlformats-officedocument.presentationml.notesSlide+xml" PartName="/ppt/notesSlides/notesSlide174.xml"/>
  <Override ContentType="application/vnd.openxmlformats-officedocument.presentationml.notesSlide+xml" PartName="/ppt/notesSlides/notesSlide212.xml"/>
  <Override ContentType="application/vnd.openxmlformats-officedocument.presentationml.notesSlide+xml" PartName="/ppt/notesSlides/notesSlide92.xml"/>
  <Override ContentType="application/vnd.openxmlformats-officedocument.presentationml.notesSlide+xml" PartName="/ppt/notesSlides/notesSlide193.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116.xml"/>
  <Override ContentType="application/vnd.openxmlformats-officedocument.presentationml.notesSlide+xml" PartName="/ppt/notesSlides/notesSlide15.xml"/>
  <Override ContentType="application/vnd.openxmlformats-officedocument.presentationml.notesSlide+xml" PartName="/ppt/notesSlides/notesSlide159.xml"/>
  <Override ContentType="application/vnd.openxmlformats-officedocument.presentationml.notesSlide+xml" PartName="/ppt/notesSlides/notesSlide185.xml"/>
  <Override ContentType="application/vnd.openxmlformats-officedocument.presentationml.notesSlide+xml" PartName="/ppt/notesSlides/notesSlide215.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69.xml"/>
  <Override ContentType="application/vnd.openxmlformats-officedocument.presentationml.notesSlide+xml" PartName="/ppt/notesSlides/notesSlide205.xml"/>
  <Override ContentType="application/vnd.openxmlformats-officedocument.presentationml.notesSlide+xml" PartName="/ppt/notesSlides/notesSlide108.xml"/>
  <Override ContentType="application/vnd.openxmlformats-officedocument.presentationml.notesSlide+xml" PartName="/ppt/notesSlides/notesSlide25.xml"/>
  <Override ContentType="application/vnd.openxmlformats-officedocument.presentationml.notesSlide+xml" PartName="/ppt/notesSlides/notesSlide160.xml"/>
  <Override ContentType="application/vnd.openxmlformats-officedocument.presentationml.notesSlide+xml" PartName="/ppt/notesSlides/notesSlide43.xml"/>
  <Override ContentType="application/vnd.openxmlformats-officedocument.presentationml.notesSlide+xml" PartName="/ppt/notesSlides/notesSlide86.xml"/>
  <Override ContentType="application/vnd.openxmlformats-officedocument.presentationml.notesSlide+xml" PartName="/ppt/notesSlides/notesSlide179.xml"/>
  <Override ContentType="application/vnd.openxmlformats-officedocument.presentationml.notesSlide+xml" PartName="/ppt/notesSlides/notesSlide233.xml"/>
  <Override ContentType="application/vnd.openxmlformats-officedocument.presentationml.notesSlide+xml" PartName="/ppt/notesSlides/notesSlide165.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74.xml"/>
  <Override ContentType="application/vnd.openxmlformats-officedocument.presentationml.notesSlide+xml" PartName="/ppt/notesSlides/notesSlide170.xml"/>
  <Override ContentType="application/vnd.openxmlformats-officedocument.presentationml.notesSlide+xml" PartName="/ppt/notesSlides/notesSlide197.xml"/>
  <Override ContentType="application/vnd.openxmlformats-officedocument.presentationml.notesSlide+xml" PartName="/ppt/notesSlides/notesSlide221.xml"/>
  <Override ContentType="application/vnd.openxmlformats-officedocument.presentationml.notesSlide+xml" PartName="/ppt/notesSlides/notesSlide58.xml"/>
  <Override ContentType="application/vnd.openxmlformats-officedocument.presentationml.notesSlide+xml" PartName="/ppt/notesSlides/notesSlide154.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70.xml"/>
  <Override ContentType="application/vnd.openxmlformats-officedocument.presentationml.notesSlide+xml" PartName="/ppt/notesSlides/notesSlide243.xml"/>
  <Override ContentType="application/vnd.openxmlformats-officedocument.presentationml.notesSlide+xml" PartName="/ppt/notesSlides/notesSlide111.xml"/>
  <Override ContentType="application/vnd.openxmlformats-officedocument.presentationml.notesSlide+xml" PartName="/ppt/notesSlides/notesSlide226.xml"/>
  <Override ContentType="application/vnd.openxmlformats-officedocument.presentationml.notesSlide+xml" PartName="/ppt/notesSlides/notesSlide200.xml"/>
  <Override ContentType="application/vnd.openxmlformats-officedocument.presentationml.notesSlide+xml" PartName="/ppt/notesSlides/notesSlide181.xml"/>
  <Override ContentType="application/vnd.openxmlformats-officedocument.presentationml.notesSlide+xml" PartName="/ppt/notesSlides/notesSlide47.xml"/>
  <Override ContentType="application/vnd.openxmlformats-officedocument.presentationml.notesSlide+xml" PartName="/ppt/notesSlides/notesSlide209.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164.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237.xml"/>
  <Override ContentType="application/vnd.openxmlformats-officedocument.presentationml.notesSlide+xml" PartName="/ppt/notesSlides/notesSlide211.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96.xml"/>
  <Override ContentType="application/vnd.openxmlformats-officedocument.presentationml.notesSlide+xml" PartName="/ppt/notesSlides/notesSlide192.xml"/>
  <Override ContentType="application/vnd.openxmlformats-officedocument.presentationml.notesSlide+xml" PartName="/ppt/notesSlides/notesSlide19.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158.xml"/>
  <Override ContentType="application/vnd.openxmlformats-officedocument.presentationml.notesSlide+xml" PartName="/ppt/notesSlides/notesSlide175.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164.xml"/>
  <Override ContentType="application/vnd.openxmlformats-officedocument.presentationml.slide+xml" PartName="/ppt/slides/slide43.xml"/>
  <Override ContentType="application/vnd.openxmlformats-officedocument.presentationml.slide+xml" PartName="/ppt/slides/slide199.xml"/>
  <Override ContentType="application/vnd.openxmlformats-officedocument.presentationml.slide+xml" PartName="/ppt/slides/slide210.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202.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72.xml"/>
  <Override ContentType="application/vnd.openxmlformats-officedocument.presentationml.slide+xml" PartName="/ppt/slides/slide19.xml"/>
  <Override ContentType="application/vnd.openxmlformats-officedocument.presentationml.slide+xml" PartName="/ppt/slides/slide5.xml"/>
  <Override ContentType="application/vnd.openxmlformats-officedocument.presentationml.slide+xml" PartName="/ppt/slides/slide237.xml"/>
  <Override ContentType="application/vnd.openxmlformats-officedocument.presentationml.slide+xml" PartName="/ppt/slides/slide51.xml"/>
  <Override ContentType="application/vnd.openxmlformats-officedocument.presentationml.slide+xml" PartName="/ppt/slides/slide245.xml"/>
  <Override ContentType="application/vnd.openxmlformats-officedocument.presentationml.slide+xml" PartName="/ppt/slides/slide113.xml"/>
  <Override ContentType="application/vnd.openxmlformats-officedocument.presentationml.slide+xml" PartName="/ppt/slides/slide94.xml"/>
  <Override ContentType="application/vnd.openxmlformats-officedocument.presentationml.slide+xml" PartName="/ppt/slides/slide156.xml"/>
  <Override ContentType="application/vnd.openxmlformats-officedocument.presentationml.slide+xml" PartName="/ppt/slides/slide217.xml"/>
  <Override ContentType="application/vnd.openxmlformats-officedocument.presentationml.slide+xml" PartName="/ppt/slides/slide71.xml"/>
  <Override ContentType="application/vnd.openxmlformats-officedocument.presentationml.slide+xml" PartName="/ppt/slides/slide179.xml"/>
  <Override ContentType="application/vnd.openxmlformats-officedocument.presentationml.slide+xml" PartName="/ppt/slides/slide233.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229.xml"/>
  <Override ContentType="application/vnd.openxmlformats-officedocument.presentationml.slide+xml" PartName="/ppt/slides/slide136.xml"/>
  <Override ContentType="application/vnd.openxmlformats-officedocument.presentationml.slide+xml" PartName="/ppt/slides/slide184.xml"/>
  <Override ContentType="application/vnd.openxmlformats-officedocument.presentationml.slide+xml" PartName="/ppt/slides/slide141.xml"/>
  <Override ContentType="application/vnd.openxmlformats-officedocument.presentationml.slide+xml" PartName="/ppt/slides/slide82.xml"/>
  <Override ContentType="application/vnd.openxmlformats-officedocument.presentationml.slide+xml" PartName="/ppt/slides/slide9.xml"/>
  <Override ContentType="application/vnd.openxmlformats-officedocument.presentationml.slide+xml" PartName="/ppt/slides/slide16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187.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20.xml"/>
  <Override ContentType="application/vnd.openxmlformats-officedocument.presentationml.slide+xml" PartName="/ppt/slides/slide161.xml"/>
  <Override ContentType="application/vnd.openxmlformats-officedocument.presentationml.slide+xml" PartName="/ppt/slides/slide214.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206.xml"/>
  <Override ContentType="application/vnd.openxmlformats-officedocument.presentationml.slide+xml" PartName="/ppt/slides/slide55.xml"/>
  <Override ContentType="application/vnd.openxmlformats-officedocument.presentationml.slide+xml" PartName="/ppt/slides/slide195.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242.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59.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176.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225.xml"/>
  <Override ContentType="application/vnd.openxmlformats-officedocument.presentationml.slide+xml" PartName="/ppt/slides/slide180.xml"/>
  <Override ContentType="application/vnd.openxmlformats-officedocument.presentationml.slide+xml" PartName="/ppt/slides/slide18.xml"/>
  <Override ContentType="application/vnd.openxmlformats-officedocument.presentationml.slide+xml" PartName="/ppt/slides/slide201.xml"/>
  <Override ContentType="application/vnd.openxmlformats-officedocument.presentationml.slide+xml" PartName="/ppt/slides/slide244.xml"/>
  <Override ContentType="application/vnd.openxmlformats-officedocument.presentationml.slide+xml" PartName="/ppt/slides/slide52.xml"/>
  <Override ContentType="application/vnd.openxmlformats-officedocument.presentationml.slide+xml" PartName="/ppt/slides/slide95.xml"/>
  <Override ContentType="application/vnd.openxmlformats-officedocument.presentationml.slide+xml" PartName="/ppt/slides/slide181.xml"/>
  <Override ContentType="application/vnd.openxmlformats-officedocument.presentationml.slide+xml" PartName="/ppt/slides/slide157.xml"/>
  <Override ContentType="application/vnd.openxmlformats-officedocument.presentationml.slide+xml" PartName="/ppt/slides/slide211.xml"/>
  <Override ContentType="application/vnd.openxmlformats-officedocument.presentationml.slide+xml" PartName="/ppt/slides/slide77.xml"/>
  <Override ContentType="application/vnd.openxmlformats-officedocument.presentationml.slide+xml" PartName="/ppt/slides/slide165.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47.xml"/>
  <Override ContentType="application/vnd.openxmlformats-officedocument.presentationml.slide+xml" PartName="/ppt/slides/slide191.xml"/>
  <Override ContentType="application/vnd.openxmlformats-officedocument.presentationml.slide+xml" PartName="/ppt/slides/slide23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153.xml"/>
  <Override ContentType="application/vnd.openxmlformats-officedocument.presentationml.slide+xml" PartName="/ppt/slides/slide67.xml"/>
  <Override ContentType="application/vnd.openxmlformats-officedocument.presentationml.slide+xml" PartName="/ppt/slides/slide196.xml"/>
  <Override ContentType="application/vnd.openxmlformats-officedocument.presentationml.slide+xml" PartName="/ppt/slides/slide171.xml"/>
  <Override ContentType="application/vnd.openxmlformats-officedocument.presentationml.slide+xml" PartName="/ppt/slides/slide49.xml"/>
  <Override ContentType="application/vnd.openxmlformats-officedocument.presentationml.slide+xml" PartName="/ppt/slides/slide216.xml"/>
  <Override ContentType="application/vnd.openxmlformats-officedocument.presentationml.slide+xml" PartName="/ppt/slides/slide83.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221.xml"/>
  <Override ContentType="application/vnd.openxmlformats-officedocument.presentationml.slide+xml" PartName="/ppt/slides/slide73.xml"/>
  <Override ContentType="application/vnd.openxmlformats-officedocument.presentationml.slide+xml" PartName="/ppt/slides/slide169.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86.xml"/>
  <Override ContentType="application/vnd.openxmlformats-officedocument.presentationml.slide+xml" PartName="/ppt/slides/slide215.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222.xml"/>
  <Override ContentType="application/vnd.openxmlformats-officedocument.presentationml.slide+xml" PartName="/ppt/slides/slide205.xml"/>
  <Override ContentType="application/vnd.openxmlformats-officedocument.presentationml.slide+xml" PartName="/ppt/slides/slide160.xml"/>
  <Override ContentType="application/vnd.openxmlformats-officedocument.presentationml.slide+xml" PartName="/ppt/slides/slide232.xml"/>
  <Override ContentType="application/vnd.openxmlformats-officedocument.presentationml.slide+xml" PartName="/ppt/slides/slide100.xml"/>
  <Override ContentType="application/vnd.openxmlformats-officedocument.presentationml.slide+xml" PartName="/ppt/slides/slide90.xml"/>
  <Override ContentType="application/vnd.openxmlformats-officedocument.presentationml.slide+xml" PartName="/ppt/slides/slide143.xml"/>
  <Override ContentType="application/vnd.openxmlformats-officedocument.presentationml.slide+xml" PartName="/ppt/slides/slide132.xml"/>
  <Override ContentType="application/vnd.openxmlformats-officedocument.presentationml.slide+xml" PartName="/ppt/slides/slide62.xml"/>
  <Override ContentType="application/vnd.openxmlformats-officedocument.presentationml.slide+xml" PartName="/ppt/slides/slide175.xml"/>
  <Override ContentType="application/vnd.openxmlformats-officedocument.presentationml.slide+xml" PartName="/ppt/slides/slide1.xml"/>
  <Override ContentType="application/vnd.openxmlformats-officedocument.presentationml.slide+xml" PartName="/ppt/slides/slide192.xml"/>
  <Override ContentType="application/vnd.openxmlformats-officedocument.presentationml.slide+xml" PartName="/ppt/slides/slide45.xml"/>
  <Override ContentType="application/vnd.openxmlformats-officedocument.presentationml.slide+xml" PartName="/ppt/slides/slide226.xml"/>
  <Override ContentType="application/vnd.openxmlformats-officedocument.presentationml.slide+xml" PartName="/ppt/slides/slide28.xml"/>
  <Override ContentType="application/vnd.openxmlformats-officedocument.presentationml.slide+xml" PartName="/ppt/slides/slide209.xml"/>
  <Override ContentType="application/vnd.openxmlformats-officedocument.presentationml.slide+xml" PartName="/ppt/slides/slide200.xml"/>
  <Override ContentType="application/vnd.openxmlformats-officedocument.presentationml.slide+xml" PartName="/ppt/slides/slide243.xml"/>
  <Override ContentType="application/vnd.openxmlformats-officedocument.presentationml.slide+xml" PartName="/ppt/slides/slide88.xml"/>
  <Override ContentType="application/vnd.openxmlformats-officedocument.presentationml.slide+xml" PartName="/ppt/slides/slide158.xml"/>
  <Override ContentType="application/vnd.openxmlformats-officedocument.presentationml.slide+xml" PartName="/ppt/slides/slide115.xml"/>
  <Override ContentType="application/vnd.openxmlformats-officedocument.presentationml.slide+xml" PartName="/ppt/slides/slide3.xml"/>
  <Override ContentType="application/vnd.openxmlformats-officedocument.presentationml.slide+xml" PartName="/ppt/slides/slide182.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174.xml"/>
  <Override ContentType="application/vnd.openxmlformats-officedocument.presentationml.slide+xml" PartName="/ppt/slides/slide190.xml"/>
  <Override ContentType="application/vnd.openxmlformats-officedocument.presentationml.slide+xml" PartName="/ppt/slides/slide227.xml"/>
  <Override ContentType="application/vnd.openxmlformats-officedocument.presentationml.slide+xml" PartName="/ppt/slides/slide33.xml"/>
  <Override ContentType="application/vnd.openxmlformats-officedocument.presentationml.slide+xml" PartName="/ppt/slides/slide219.xml"/>
  <Override ContentType="application/vnd.openxmlformats-officedocument.presentationml.slide+xml" PartName="/ppt/slides/slide68.xml"/>
  <Override ContentType="application/vnd.openxmlformats-officedocument.presentationml.slide+xml" PartName="/ppt/slides/slide170.xml"/>
  <Override ContentType="application/vnd.openxmlformats-officedocument.presentationml.slide+xml" PartName="/ppt/slides/slide20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220.xml"/>
  <Override ContentType="application/vnd.openxmlformats-officedocument.presentationml.slide+xml" PartName="/ppt/slides/slide166.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235.xml"/>
  <Override ContentType="application/vnd.openxmlformats-officedocument.presentationml.slide+xml" PartName="/ppt/slides/slide154.xml"/>
  <Override ContentType="application/vnd.openxmlformats-officedocument.presentationml.slide+xml" PartName="/ppt/slides/slide197.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3.xml"/>
  <Override ContentType="application/vnd.openxmlformats-officedocument.presentationml.slide+xml" PartName="/ppt/slides/slide240.xml"/>
  <Override ContentType="application/vnd.openxmlformats-officedocument.presentationml.slide+xml" PartName="/ppt/slides/slide22.xml"/>
  <Override ContentType="application/vnd.openxmlformats-officedocument.presentationml.slide+xml" PartName="/ppt/slides/slide185.xml"/>
  <Override ContentType="application/vnd.openxmlformats-officedocument.presentationml.slide+xml" PartName="/ppt/slides/slide231.xml"/>
  <Override ContentType="application/vnd.openxmlformats-officedocument.presentationml.slide+xml" PartName="/ppt/slides/slide65.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178.xml"/>
  <Override ContentType="application/vnd.openxmlformats-officedocument.presentationml.slide+xml" PartName="/ppt/slides/slide29.xml"/>
  <Override ContentType="application/vnd.openxmlformats-officedocument.presentationml.slide+xml" PartName="/ppt/slides/slide212.xml"/>
  <Override ContentType="application/vnd.openxmlformats-officedocument.presentationml.slide+xml" PartName="/ppt/slides/slide76.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14.xml"/>
  <Override ContentType="application/vnd.openxmlformats-officedocument.presentationml.slide+xml" PartName="/ppt/slides/slide163.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89.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57.xml"/>
  <Override ContentType="application/vnd.openxmlformats-officedocument.presentationml.slide+xml" PartName="/ppt/slides/slide238.xml"/>
  <Override ContentType="application/vnd.openxmlformats-officedocument.presentationml.slide+xml" PartName="/ppt/slides/slide44.xml"/>
  <Override ContentType="application/vnd.openxmlformats-officedocument.presentationml.slide+xml" PartName="/ppt/slides/slide193.xml"/>
  <Override ContentType="application/vnd.openxmlformats-officedocument.presentationml.slide+xml" PartName="/ppt/slides/slide208.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22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198.xml"/>
  <Override ContentType="application/vnd.openxmlformats-officedocument.presentationml.slide+xml" PartName="/ppt/slides/slide15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218.xml"/>
  <Override ContentType="application/vnd.openxmlformats-officedocument.presentationml.slide+xml" PartName="/ppt/slides/slide130.xml"/>
  <Override ContentType="application/vnd.openxmlformats-officedocument.presentationml.slide+xml" PartName="/ppt/slides/slide173.xml"/>
  <Override ContentType="application/vnd.openxmlformats-officedocument.presentationml.slide+xml" PartName="/ppt/slides/slide16.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83.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246.xml"/>
  <Override ContentType="application/vnd.openxmlformats-officedocument.presentationml.slide+xml" PartName="/ppt/slides/slide149.xml"/>
  <Override ContentType="application/vnd.openxmlformats-officedocument.presentationml.slide+xml" PartName="/ppt/slides/slide203.xml"/>
  <Override ContentType="application/vnd.openxmlformats-officedocument.presentationml.slide+xml" PartName="/ppt/slides/slide124.xml"/>
  <Override ContentType="application/vnd.openxmlformats-officedocument.presentationml.slide+xml" PartName="/ppt/slides/slide106.xml"/>
  <Override ContentType="application/vnd.openxmlformats-officedocument.presentationml.slide+xml" PartName="/ppt/slides/slide167.xml"/>
  <Override ContentType="application/vnd.openxmlformats-officedocument.presentationml.slide+xml" PartName="/ppt/slides/slide70.xml"/>
  <Override ContentType="application/vnd.openxmlformats-officedocument.presentationml.slide+xml" PartName="/ppt/slides/slide234.xml"/>
  <Override ContentType="application/vnd.openxmlformats-officedocument.presentationml.slide+xml" PartName="/ppt/slides/slide194.xml"/>
  <Override ContentType="application/vnd.openxmlformats-officedocument.presentationml.slide+xml" PartName="/ppt/slides/slide151.xml"/>
  <Override ContentType="application/vnd.openxmlformats-officedocument.presentationml.slide+xml" PartName="/ppt/slides/slide177.xml"/>
  <Override ContentType="application/vnd.openxmlformats-officedocument.presentationml.slide+xml" PartName="/ppt/slides/slide134.xml"/>
  <Override ContentType="application/vnd.openxmlformats-officedocument.presentationml.slide+xml" PartName="/ppt/slides/slide207.xml"/>
  <Override ContentType="application/vnd.openxmlformats-officedocument.presentationml.slide+xml" PartName="/ppt/slides/slide224.xml"/>
  <Override ContentType="application/vnd.openxmlformats-officedocument.presentationml.slide+xml" PartName="/ppt/slides/slide47.xml"/>
  <Override ContentType="application/vnd.openxmlformats-officedocument.presentationml.slide+xml" PartName="/ppt/slides/slide241.xml"/>
  <Override ContentType="application/vnd.openxmlformats-officedocument.presentationml.slide+xml" PartName="/ppt/slides/slide21.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88.xml"/>
  <Override ContentType="application/vnd.openxmlformats-officedocument.presentationml.slide+xml" PartName="/ppt/slides/slide162.xml"/>
  <Override ContentType="application/vnd.openxmlformats-officedocument.presentationml.slide+xml" PartName="/ppt/slides/slide32.xml"/>
  <Override ContentType="application/vnd.openxmlformats-officedocument.presentationml.slide+xml" PartName="/ppt/slides/slide75.xml"/>
  <Override ContentType="application/vnd.openxmlformats-officedocument.presentationml.slide+xml" PartName="/ppt/slides/slide213.xml"/>
  <Override ContentType="application/vnd.openxmlformats-officedocument.presentationml.slide+xml" PartName="/ppt/slides/slide58.xml"/>
  <Override ContentType="application/vnd.openxmlformats-officedocument.presentationml.slide+xml" PartName="/ppt/slides/slide239.xml"/>
  <Override ContentType="application/vnd.openxmlformats-officedocument.presentationml.slide+xml" PartName="/ppt/slides/slide15.xml"/>
  <Override ContentType="application/vnd.openxmlformats-officedocument.presentationml.slide+xml" PartName="/ppt/slides/slide230.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 id="383" r:id="rId133"/>
    <p:sldId id="384" r:id="rId134"/>
    <p:sldId id="385" r:id="rId135"/>
    <p:sldId id="386" r:id="rId136"/>
    <p:sldId id="387" r:id="rId137"/>
    <p:sldId id="388" r:id="rId138"/>
    <p:sldId id="389" r:id="rId139"/>
    <p:sldId id="390" r:id="rId140"/>
    <p:sldId id="391" r:id="rId141"/>
    <p:sldId id="392" r:id="rId142"/>
    <p:sldId id="393" r:id="rId143"/>
    <p:sldId id="394" r:id="rId144"/>
    <p:sldId id="395" r:id="rId145"/>
    <p:sldId id="396" r:id="rId146"/>
    <p:sldId id="397" r:id="rId147"/>
    <p:sldId id="398" r:id="rId148"/>
    <p:sldId id="399" r:id="rId149"/>
    <p:sldId id="400" r:id="rId150"/>
    <p:sldId id="401" r:id="rId151"/>
    <p:sldId id="402" r:id="rId152"/>
    <p:sldId id="403" r:id="rId153"/>
    <p:sldId id="404" r:id="rId154"/>
    <p:sldId id="405" r:id="rId155"/>
    <p:sldId id="406" r:id="rId156"/>
    <p:sldId id="407" r:id="rId157"/>
    <p:sldId id="408" r:id="rId158"/>
    <p:sldId id="409" r:id="rId159"/>
    <p:sldId id="410" r:id="rId160"/>
    <p:sldId id="411" r:id="rId161"/>
    <p:sldId id="412" r:id="rId162"/>
    <p:sldId id="413" r:id="rId163"/>
    <p:sldId id="414" r:id="rId164"/>
    <p:sldId id="415" r:id="rId165"/>
    <p:sldId id="416" r:id="rId166"/>
    <p:sldId id="417" r:id="rId167"/>
    <p:sldId id="418" r:id="rId168"/>
    <p:sldId id="419" r:id="rId169"/>
    <p:sldId id="420" r:id="rId170"/>
    <p:sldId id="421" r:id="rId171"/>
    <p:sldId id="422" r:id="rId172"/>
    <p:sldId id="423" r:id="rId173"/>
    <p:sldId id="424" r:id="rId174"/>
    <p:sldId id="425" r:id="rId175"/>
    <p:sldId id="426" r:id="rId176"/>
    <p:sldId id="427" r:id="rId177"/>
    <p:sldId id="428" r:id="rId178"/>
    <p:sldId id="429" r:id="rId179"/>
    <p:sldId id="430" r:id="rId180"/>
    <p:sldId id="431" r:id="rId181"/>
    <p:sldId id="432" r:id="rId182"/>
    <p:sldId id="433" r:id="rId183"/>
    <p:sldId id="434" r:id="rId184"/>
    <p:sldId id="435" r:id="rId185"/>
    <p:sldId id="436" r:id="rId186"/>
    <p:sldId id="437" r:id="rId187"/>
    <p:sldId id="438" r:id="rId188"/>
    <p:sldId id="439" r:id="rId189"/>
    <p:sldId id="440" r:id="rId190"/>
    <p:sldId id="441" r:id="rId191"/>
    <p:sldId id="442" r:id="rId192"/>
    <p:sldId id="443" r:id="rId193"/>
    <p:sldId id="444" r:id="rId194"/>
    <p:sldId id="445" r:id="rId195"/>
    <p:sldId id="446" r:id="rId196"/>
    <p:sldId id="447" r:id="rId197"/>
    <p:sldId id="448" r:id="rId198"/>
    <p:sldId id="449" r:id="rId199"/>
    <p:sldId id="450" r:id="rId200"/>
    <p:sldId id="451" r:id="rId201"/>
    <p:sldId id="452" r:id="rId202"/>
    <p:sldId id="453" r:id="rId203"/>
    <p:sldId id="454" r:id="rId204"/>
    <p:sldId id="455" r:id="rId205"/>
    <p:sldId id="456" r:id="rId206"/>
    <p:sldId id="457" r:id="rId207"/>
    <p:sldId id="458" r:id="rId208"/>
    <p:sldId id="459" r:id="rId209"/>
    <p:sldId id="460" r:id="rId210"/>
    <p:sldId id="461" r:id="rId211"/>
    <p:sldId id="462" r:id="rId212"/>
    <p:sldId id="463" r:id="rId213"/>
    <p:sldId id="464" r:id="rId214"/>
    <p:sldId id="465" r:id="rId215"/>
    <p:sldId id="466" r:id="rId216"/>
    <p:sldId id="467" r:id="rId217"/>
    <p:sldId id="468" r:id="rId218"/>
    <p:sldId id="469" r:id="rId219"/>
    <p:sldId id="470" r:id="rId220"/>
    <p:sldId id="471" r:id="rId221"/>
    <p:sldId id="472" r:id="rId222"/>
    <p:sldId id="473" r:id="rId223"/>
    <p:sldId id="474" r:id="rId224"/>
    <p:sldId id="475" r:id="rId225"/>
    <p:sldId id="476" r:id="rId226"/>
    <p:sldId id="477" r:id="rId227"/>
    <p:sldId id="478" r:id="rId228"/>
    <p:sldId id="479" r:id="rId229"/>
    <p:sldId id="480" r:id="rId230"/>
    <p:sldId id="481" r:id="rId231"/>
    <p:sldId id="482" r:id="rId232"/>
    <p:sldId id="483" r:id="rId233"/>
    <p:sldId id="484" r:id="rId234"/>
    <p:sldId id="485" r:id="rId235"/>
    <p:sldId id="486" r:id="rId236"/>
    <p:sldId id="487" r:id="rId237"/>
    <p:sldId id="488" r:id="rId238"/>
    <p:sldId id="489" r:id="rId239"/>
    <p:sldId id="490" r:id="rId240"/>
    <p:sldId id="491" r:id="rId241"/>
    <p:sldId id="492" r:id="rId242"/>
    <p:sldId id="493" r:id="rId243"/>
    <p:sldId id="494" r:id="rId244"/>
    <p:sldId id="495" r:id="rId245"/>
    <p:sldId id="496" r:id="rId246"/>
    <p:sldId id="497" r:id="rId247"/>
    <p:sldId id="498" r:id="rId248"/>
    <p:sldId id="499" r:id="rId249"/>
    <p:sldId id="500" r:id="rId250"/>
    <p:sldId id="501" r:id="rId251"/>
  </p:sldIdLst>
  <p:sldSz cy="5143500" cx="9144000"/>
  <p:notesSz cx="6858000" cy="9144000"/>
  <p:embeddedFontLst>
    <p:embeddedFont>
      <p:font typeface="Caveat"/>
      <p:regular r:id="rId252"/>
      <p:bold r:id="rId253"/>
    </p:embeddedFont>
    <p:embeddedFont>
      <p:font typeface="Nunito"/>
      <p:regular r:id="rId254"/>
      <p:bold r:id="rId255"/>
      <p:italic r:id="rId256"/>
      <p:boldItalic r:id="rId257"/>
    </p:embeddedFont>
    <p:embeddedFont>
      <p:font typeface="Montserrat"/>
      <p:regular r:id="rId258"/>
      <p:bold r:id="rId259"/>
      <p:italic r:id="rId260"/>
      <p:boldItalic r:id="rId261"/>
    </p:embeddedFont>
    <p:embeddedFont>
      <p:font typeface="Roboto Mono"/>
      <p:regular r:id="rId262"/>
      <p:bold r:id="rId263"/>
      <p:italic r:id="rId264"/>
      <p:boldItalic r:id="rId26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guide id="3" orient="horz" pos="209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 pos="2098"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190" Type="http://schemas.openxmlformats.org/officeDocument/2006/relationships/slide" Target="slides/slide18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194" Type="http://schemas.openxmlformats.org/officeDocument/2006/relationships/slide" Target="slides/slide189.xml"/><Relationship Id="rId43" Type="http://schemas.openxmlformats.org/officeDocument/2006/relationships/slide" Target="slides/slide38.xml"/><Relationship Id="rId193" Type="http://schemas.openxmlformats.org/officeDocument/2006/relationships/slide" Target="slides/slide188.xml"/><Relationship Id="rId46" Type="http://schemas.openxmlformats.org/officeDocument/2006/relationships/slide" Target="slides/slide41.xml"/><Relationship Id="rId192" Type="http://schemas.openxmlformats.org/officeDocument/2006/relationships/slide" Target="slides/slide187.xml"/><Relationship Id="rId45" Type="http://schemas.openxmlformats.org/officeDocument/2006/relationships/slide" Target="slides/slide40.xml"/><Relationship Id="rId191" Type="http://schemas.openxmlformats.org/officeDocument/2006/relationships/slide" Target="slides/slide186.xml"/><Relationship Id="rId48" Type="http://schemas.openxmlformats.org/officeDocument/2006/relationships/slide" Target="slides/slide43.xml"/><Relationship Id="rId187" Type="http://schemas.openxmlformats.org/officeDocument/2006/relationships/slide" Target="slides/slide182.xml"/><Relationship Id="rId47" Type="http://schemas.openxmlformats.org/officeDocument/2006/relationships/slide" Target="slides/slide42.xml"/><Relationship Id="rId186" Type="http://schemas.openxmlformats.org/officeDocument/2006/relationships/slide" Target="slides/slide181.xml"/><Relationship Id="rId185" Type="http://schemas.openxmlformats.org/officeDocument/2006/relationships/slide" Target="slides/slide180.xml"/><Relationship Id="rId49" Type="http://schemas.openxmlformats.org/officeDocument/2006/relationships/slide" Target="slides/slide44.xml"/><Relationship Id="rId184" Type="http://schemas.openxmlformats.org/officeDocument/2006/relationships/slide" Target="slides/slide179.xml"/><Relationship Id="rId189" Type="http://schemas.openxmlformats.org/officeDocument/2006/relationships/slide" Target="slides/slide184.xml"/><Relationship Id="rId188" Type="http://schemas.openxmlformats.org/officeDocument/2006/relationships/slide" Target="slides/slide18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183" Type="http://schemas.openxmlformats.org/officeDocument/2006/relationships/slide" Target="slides/slide178.xml"/><Relationship Id="rId32" Type="http://schemas.openxmlformats.org/officeDocument/2006/relationships/slide" Target="slides/slide27.xml"/><Relationship Id="rId182" Type="http://schemas.openxmlformats.org/officeDocument/2006/relationships/slide" Target="slides/slide177.xml"/><Relationship Id="rId35" Type="http://schemas.openxmlformats.org/officeDocument/2006/relationships/slide" Target="slides/slide30.xml"/><Relationship Id="rId181" Type="http://schemas.openxmlformats.org/officeDocument/2006/relationships/slide" Target="slides/slide176.xml"/><Relationship Id="rId34" Type="http://schemas.openxmlformats.org/officeDocument/2006/relationships/slide" Target="slides/slide29.xml"/><Relationship Id="rId180" Type="http://schemas.openxmlformats.org/officeDocument/2006/relationships/slide" Target="slides/slide175.xml"/><Relationship Id="rId37" Type="http://schemas.openxmlformats.org/officeDocument/2006/relationships/slide" Target="slides/slide32.xml"/><Relationship Id="rId176" Type="http://schemas.openxmlformats.org/officeDocument/2006/relationships/slide" Target="slides/slide171.xml"/><Relationship Id="rId36" Type="http://schemas.openxmlformats.org/officeDocument/2006/relationships/slide" Target="slides/slide31.xml"/><Relationship Id="rId175" Type="http://schemas.openxmlformats.org/officeDocument/2006/relationships/slide" Target="slides/slide170.xml"/><Relationship Id="rId39" Type="http://schemas.openxmlformats.org/officeDocument/2006/relationships/slide" Target="slides/slide34.xml"/><Relationship Id="rId174" Type="http://schemas.openxmlformats.org/officeDocument/2006/relationships/slide" Target="slides/slide169.xml"/><Relationship Id="rId38" Type="http://schemas.openxmlformats.org/officeDocument/2006/relationships/slide" Target="slides/slide33.xml"/><Relationship Id="rId173" Type="http://schemas.openxmlformats.org/officeDocument/2006/relationships/slide" Target="slides/slide168.xml"/><Relationship Id="rId179" Type="http://schemas.openxmlformats.org/officeDocument/2006/relationships/slide" Target="slides/slide174.xml"/><Relationship Id="rId178" Type="http://schemas.openxmlformats.org/officeDocument/2006/relationships/slide" Target="slides/slide173.xml"/><Relationship Id="rId177" Type="http://schemas.openxmlformats.org/officeDocument/2006/relationships/slide" Target="slides/slide172.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98" Type="http://schemas.openxmlformats.org/officeDocument/2006/relationships/slide" Target="slides/slide193.xml"/><Relationship Id="rId14" Type="http://schemas.openxmlformats.org/officeDocument/2006/relationships/slide" Target="slides/slide9.xml"/><Relationship Id="rId197" Type="http://schemas.openxmlformats.org/officeDocument/2006/relationships/slide" Target="slides/slide192.xml"/><Relationship Id="rId17" Type="http://schemas.openxmlformats.org/officeDocument/2006/relationships/slide" Target="slides/slide12.xml"/><Relationship Id="rId196" Type="http://schemas.openxmlformats.org/officeDocument/2006/relationships/slide" Target="slides/slide191.xml"/><Relationship Id="rId16" Type="http://schemas.openxmlformats.org/officeDocument/2006/relationships/slide" Target="slides/slide11.xml"/><Relationship Id="rId195" Type="http://schemas.openxmlformats.org/officeDocument/2006/relationships/slide" Target="slides/slide190.xml"/><Relationship Id="rId19" Type="http://schemas.openxmlformats.org/officeDocument/2006/relationships/slide" Target="slides/slide14.xml"/><Relationship Id="rId18" Type="http://schemas.openxmlformats.org/officeDocument/2006/relationships/slide" Target="slides/slide13.xml"/><Relationship Id="rId199" Type="http://schemas.openxmlformats.org/officeDocument/2006/relationships/slide" Target="slides/slide194.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150" Type="http://schemas.openxmlformats.org/officeDocument/2006/relationships/slide" Target="slides/slide145.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44.xml"/><Relationship Id="rId4" Type="http://schemas.openxmlformats.org/officeDocument/2006/relationships/slideMaster" Target="slideMasters/slideMaster1.xml"/><Relationship Id="rId148" Type="http://schemas.openxmlformats.org/officeDocument/2006/relationships/slide" Target="slides/slide143.xml"/><Relationship Id="rId9" Type="http://schemas.openxmlformats.org/officeDocument/2006/relationships/slide" Target="slides/slide4.xml"/><Relationship Id="rId143" Type="http://schemas.openxmlformats.org/officeDocument/2006/relationships/slide" Target="slides/slide138.xml"/><Relationship Id="rId264" Type="http://schemas.openxmlformats.org/officeDocument/2006/relationships/font" Target="fonts/RobotoMono-italic.fntdata"/><Relationship Id="rId142" Type="http://schemas.openxmlformats.org/officeDocument/2006/relationships/slide" Target="slides/slide137.xml"/><Relationship Id="rId263" Type="http://schemas.openxmlformats.org/officeDocument/2006/relationships/font" Target="fonts/RobotoMono-bold.fntdata"/><Relationship Id="rId141" Type="http://schemas.openxmlformats.org/officeDocument/2006/relationships/slide" Target="slides/slide136.xml"/><Relationship Id="rId262" Type="http://schemas.openxmlformats.org/officeDocument/2006/relationships/font" Target="fonts/RobotoMono-regular.fntdata"/><Relationship Id="rId140" Type="http://schemas.openxmlformats.org/officeDocument/2006/relationships/slide" Target="slides/slide135.xml"/><Relationship Id="rId261" Type="http://schemas.openxmlformats.org/officeDocument/2006/relationships/font" Target="fonts/Montserrat-boldItalic.fntdata"/><Relationship Id="rId5" Type="http://schemas.openxmlformats.org/officeDocument/2006/relationships/notesMaster" Target="notesMasters/notesMaster1.xml"/><Relationship Id="rId147" Type="http://schemas.openxmlformats.org/officeDocument/2006/relationships/slide" Target="slides/slide142.xml"/><Relationship Id="rId6" Type="http://schemas.openxmlformats.org/officeDocument/2006/relationships/slide" Target="slides/slide1.xml"/><Relationship Id="rId146" Type="http://schemas.openxmlformats.org/officeDocument/2006/relationships/slide" Target="slides/slide141.xml"/><Relationship Id="rId7" Type="http://schemas.openxmlformats.org/officeDocument/2006/relationships/slide" Target="slides/slide2.xml"/><Relationship Id="rId145" Type="http://schemas.openxmlformats.org/officeDocument/2006/relationships/slide" Target="slides/slide140.xml"/><Relationship Id="rId8" Type="http://schemas.openxmlformats.org/officeDocument/2006/relationships/slide" Target="slides/slide3.xml"/><Relationship Id="rId144" Type="http://schemas.openxmlformats.org/officeDocument/2006/relationships/slide" Target="slides/slide139.xml"/><Relationship Id="rId265" Type="http://schemas.openxmlformats.org/officeDocument/2006/relationships/font" Target="fonts/RobotoMono-boldItalic.fntdata"/><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260" Type="http://schemas.openxmlformats.org/officeDocument/2006/relationships/font" Target="fonts/Montserrat-italic.fntdata"/><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139" Type="http://schemas.openxmlformats.org/officeDocument/2006/relationships/slide" Target="slides/slide134.xml"/><Relationship Id="rId138" Type="http://schemas.openxmlformats.org/officeDocument/2006/relationships/slide" Target="slides/slide133.xml"/><Relationship Id="rId259" Type="http://schemas.openxmlformats.org/officeDocument/2006/relationships/font" Target="fonts/Montserrat-bold.fntdata"/><Relationship Id="rId137" Type="http://schemas.openxmlformats.org/officeDocument/2006/relationships/slide" Target="slides/slide132.xml"/><Relationship Id="rId258" Type="http://schemas.openxmlformats.org/officeDocument/2006/relationships/font" Target="fonts/Montserrat-regular.fntdata"/><Relationship Id="rId132" Type="http://schemas.openxmlformats.org/officeDocument/2006/relationships/slide" Target="slides/slide127.xml"/><Relationship Id="rId253" Type="http://schemas.openxmlformats.org/officeDocument/2006/relationships/font" Target="fonts/Caveat-bold.fntdata"/><Relationship Id="rId131" Type="http://schemas.openxmlformats.org/officeDocument/2006/relationships/slide" Target="slides/slide126.xml"/><Relationship Id="rId252" Type="http://schemas.openxmlformats.org/officeDocument/2006/relationships/font" Target="fonts/Caveat-regular.fntdata"/><Relationship Id="rId130" Type="http://schemas.openxmlformats.org/officeDocument/2006/relationships/slide" Target="slides/slide125.xml"/><Relationship Id="rId251" Type="http://schemas.openxmlformats.org/officeDocument/2006/relationships/slide" Target="slides/slide246.xml"/><Relationship Id="rId250" Type="http://schemas.openxmlformats.org/officeDocument/2006/relationships/slide" Target="slides/slide245.xml"/><Relationship Id="rId136" Type="http://schemas.openxmlformats.org/officeDocument/2006/relationships/slide" Target="slides/slide131.xml"/><Relationship Id="rId257" Type="http://schemas.openxmlformats.org/officeDocument/2006/relationships/font" Target="fonts/Nunito-boldItalic.fntdata"/><Relationship Id="rId135" Type="http://schemas.openxmlformats.org/officeDocument/2006/relationships/slide" Target="slides/slide130.xml"/><Relationship Id="rId256" Type="http://schemas.openxmlformats.org/officeDocument/2006/relationships/font" Target="fonts/Nunito-italic.fntdata"/><Relationship Id="rId134" Type="http://schemas.openxmlformats.org/officeDocument/2006/relationships/slide" Target="slides/slide129.xml"/><Relationship Id="rId255" Type="http://schemas.openxmlformats.org/officeDocument/2006/relationships/font" Target="fonts/Nunito-bold.fntdata"/><Relationship Id="rId133" Type="http://schemas.openxmlformats.org/officeDocument/2006/relationships/slide" Target="slides/slide128.xml"/><Relationship Id="rId254" Type="http://schemas.openxmlformats.org/officeDocument/2006/relationships/font" Target="fonts/Nunito-regular.fntdata"/><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172" Type="http://schemas.openxmlformats.org/officeDocument/2006/relationships/slide" Target="slides/slide167.xml"/><Relationship Id="rId65" Type="http://schemas.openxmlformats.org/officeDocument/2006/relationships/slide" Target="slides/slide60.xml"/><Relationship Id="rId171" Type="http://schemas.openxmlformats.org/officeDocument/2006/relationships/slide" Target="slides/slide166.xml"/><Relationship Id="rId68" Type="http://schemas.openxmlformats.org/officeDocument/2006/relationships/slide" Target="slides/slide63.xml"/><Relationship Id="rId170" Type="http://schemas.openxmlformats.org/officeDocument/2006/relationships/slide" Target="slides/slide165.xml"/><Relationship Id="rId67" Type="http://schemas.openxmlformats.org/officeDocument/2006/relationships/slide" Target="slides/slide62.xml"/><Relationship Id="rId60" Type="http://schemas.openxmlformats.org/officeDocument/2006/relationships/slide" Target="slides/slide55.xml"/><Relationship Id="rId165" Type="http://schemas.openxmlformats.org/officeDocument/2006/relationships/slide" Target="slides/slide160.xml"/><Relationship Id="rId69" Type="http://schemas.openxmlformats.org/officeDocument/2006/relationships/slide" Target="slides/slide64.xml"/><Relationship Id="rId164" Type="http://schemas.openxmlformats.org/officeDocument/2006/relationships/slide" Target="slides/slide159.xml"/><Relationship Id="rId163" Type="http://schemas.openxmlformats.org/officeDocument/2006/relationships/slide" Target="slides/slide158.xml"/><Relationship Id="rId162" Type="http://schemas.openxmlformats.org/officeDocument/2006/relationships/slide" Target="slides/slide157.xml"/><Relationship Id="rId169" Type="http://schemas.openxmlformats.org/officeDocument/2006/relationships/slide" Target="slides/slide164.xml"/><Relationship Id="rId168" Type="http://schemas.openxmlformats.org/officeDocument/2006/relationships/slide" Target="slides/slide163.xml"/><Relationship Id="rId167" Type="http://schemas.openxmlformats.org/officeDocument/2006/relationships/slide" Target="slides/slide162.xml"/><Relationship Id="rId166" Type="http://schemas.openxmlformats.org/officeDocument/2006/relationships/slide" Target="slides/slide161.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161" Type="http://schemas.openxmlformats.org/officeDocument/2006/relationships/slide" Target="slides/slide156.xml"/><Relationship Id="rId54" Type="http://schemas.openxmlformats.org/officeDocument/2006/relationships/slide" Target="slides/slide49.xml"/><Relationship Id="rId160" Type="http://schemas.openxmlformats.org/officeDocument/2006/relationships/slide" Target="slides/slide155.xml"/><Relationship Id="rId57" Type="http://schemas.openxmlformats.org/officeDocument/2006/relationships/slide" Target="slides/slide52.xml"/><Relationship Id="rId56" Type="http://schemas.openxmlformats.org/officeDocument/2006/relationships/slide" Target="slides/slide51.xml"/><Relationship Id="rId159" Type="http://schemas.openxmlformats.org/officeDocument/2006/relationships/slide" Target="slides/slide154.xml"/><Relationship Id="rId59" Type="http://schemas.openxmlformats.org/officeDocument/2006/relationships/slide" Target="slides/slide54.xml"/><Relationship Id="rId154" Type="http://schemas.openxmlformats.org/officeDocument/2006/relationships/slide" Target="slides/slide149.xml"/><Relationship Id="rId58" Type="http://schemas.openxmlformats.org/officeDocument/2006/relationships/slide" Target="slides/slide53.xml"/><Relationship Id="rId153" Type="http://schemas.openxmlformats.org/officeDocument/2006/relationships/slide" Target="slides/slide148.xml"/><Relationship Id="rId152" Type="http://schemas.openxmlformats.org/officeDocument/2006/relationships/slide" Target="slides/slide147.xml"/><Relationship Id="rId151" Type="http://schemas.openxmlformats.org/officeDocument/2006/relationships/slide" Target="slides/slide146.xml"/><Relationship Id="rId158" Type="http://schemas.openxmlformats.org/officeDocument/2006/relationships/slide" Target="slides/slide153.xml"/><Relationship Id="rId157" Type="http://schemas.openxmlformats.org/officeDocument/2006/relationships/slide" Target="slides/slide152.xml"/><Relationship Id="rId156" Type="http://schemas.openxmlformats.org/officeDocument/2006/relationships/slide" Target="slides/slide151.xml"/><Relationship Id="rId155" Type="http://schemas.openxmlformats.org/officeDocument/2006/relationships/slide" Target="slides/slide150.xml"/><Relationship Id="rId107" Type="http://schemas.openxmlformats.org/officeDocument/2006/relationships/slide" Target="slides/slide102.xml"/><Relationship Id="rId228" Type="http://schemas.openxmlformats.org/officeDocument/2006/relationships/slide" Target="slides/slide223.xml"/><Relationship Id="rId106" Type="http://schemas.openxmlformats.org/officeDocument/2006/relationships/slide" Target="slides/slide101.xml"/><Relationship Id="rId227" Type="http://schemas.openxmlformats.org/officeDocument/2006/relationships/slide" Target="slides/slide222.xml"/><Relationship Id="rId105" Type="http://schemas.openxmlformats.org/officeDocument/2006/relationships/slide" Target="slides/slide100.xml"/><Relationship Id="rId226" Type="http://schemas.openxmlformats.org/officeDocument/2006/relationships/slide" Target="slides/slide221.xml"/><Relationship Id="rId104" Type="http://schemas.openxmlformats.org/officeDocument/2006/relationships/slide" Target="slides/slide99.xml"/><Relationship Id="rId225" Type="http://schemas.openxmlformats.org/officeDocument/2006/relationships/slide" Target="slides/slide220.xml"/><Relationship Id="rId109" Type="http://schemas.openxmlformats.org/officeDocument/2006/relationships/slide" Target="slides/slide104.xml"/><Relationship Id="rId108" Type="http://schemas.openxmlformats.org/officeDocument/2006/relationships/slide" Target="slides/slide103.xml"/><Relationship Id="rId229" Type="http://schemas.openxmlformats.org/officeDocument/2006/relationships/slide" Target="slides/slide224.xml"/><Relationship Id="rId220" Type="http://schemas.openxmlformats.org/officeDocument/2006/relationships/slide" Target="slides/slide215.xml"/><Relationship Id="rId103" Type="http://schemas.openxmlformats.org/officeDocument/2006/relationships/slide" Target="slides/slide98.xml"/><Relationship Id="rId224" Type="http://schemas.openxmlformats.org/officeDocument/2006/relationships/slide" Target="slides/slide219.xml"/><Relationship Id="rId102" Type="http://schemas.openxmlformats.org/officeDocument/2006/relationships/slide" Target="slides/slide97.xml"/><Relationship Id="rId223" Type="http://schemas.openxmlformats.org/officeDocument/2006/relationships/slide" Target="slides/slide218.xml"/><Relationship Id="rId101" Type="http://schemas.openxmlformats.org/officeDocument/2006/relationships/slide" Target="slides/slide96.xml"/><Relationship Id="rId222" Type="http://schemas.openxmlformats.org/officeDocument/2006/relationships/slide" Target="slides/slide217.xml"/><Relationship Id="rId100" Type="http://schemas.openxmlformats.org/officeDocument/2006/relationships/slide" Target="slides/slide95.xml"/><Relationship Id="rId221" Type="http://schemas.openxmlformats.org/officeDocument/2006/relationships/slide" Target="slides/slide216.xml"/><Relationship Id="rId217" Type="http://schemas.openxmlformats.org/officeDocument/2006/relationships/slide" Target="slides/slide212.xml"/><Relationship Id="rId216" Type="http://schemas.openxmlformats.org/officeDocument/2006/relationships/slide" Target="slides/slide211.xml"/><Relationship Id="rId215" Type="http://schemas.openxmlformats.org/officeDocument/2006/relationships/slide" Target="slides/slide210.xml"/><Relationship Id="rId214" Type="http://schemas.openxmlformats.org/officeDocument/2006/relationships/slide" Target="slides/slide209.xml"/><Relationship Id="rId219" Type="http://schemas.openxmlformats.org/officeDocument/2006/relationships/slide" Target="slides/slide214.xml"/><Relationship Id="rId218" Type="http://schemas.openxmlformats.org/officeDocument/2006/relationships/slide" Target="slides/slide213.xml"/><Relationship Id="rId213" Type="http://schemas.openxmlformats.org/officeDocument/2006/relationships/slide" Target="slides/slide208.xml"/><Relationship Id="rId212" Type="http://schemas.openxmlformats.org/officeDocument/2006/relationships/slide" Target="slides/slide207.xml"/><Relationship Id="rId211" Type="http://schemas.openxmlformats.org/officeDocument/2006/relationships/slide" Target="slides/slide206.xml"/><Relationship Id="rId210" Type="http://schemas.openxmlformats.org/officeDocument/2006/relationships/slide" Target="slides/slide205.xml"/><Relationship Id="rId129" Type="http://schemas.openxmlformats.org/officeDocument/2006/relationships/slide" Target="slides/slide124.xml"/><Relationship Id="rId128" Type="http://schemas.openxmlformats.org/officeDocument/2006/relationships/slide" Target="slides/slide123.xml"/><Relationship Id="rId249" Type="http://schemas.openxmlformats.org/officeDocument/2006/relationships/slide" Target="slides/slide244.xml"/><Relationship Id="rId127" Type="http://schemas.openxmlformats.org/officeDocument/2006/relationships/slide" Target="slides/slide122.xml"/><Relationship Id="rId248" Type="http://schemas.openxmlformats.org/officeDocument/2006/relationships/slide" Target="slides/slide243.xml"/><Relationship Id="rId126" Type="http://schemas.openxmlformats.org/officeDocument/2006/relationships/slide" Target="slides/slide121.xml"/><Relationship Id="rId247" Type="http://schemas.openxmlformats.org/officeDocument/2006/relationships/slide" Target="slides/slide242.xml"/><Relationship Id="rId121" Type="http://schemas.openxmlformats.org/officeDocument/2006/relationships/slide" Target="slides/slide116.xml"/><Relationship Id="rId242" Type="http://schemas.openxmlformats.org/officeDocument/2006/relationships/slide" Target="slides/slide237.xml"/><Relationship Id="rId120" Type="http://schemas.openxmlformats.org/officeDocument/2006/relationships/slide" Target="slides/slide115.xml"/><Relationship Id="rId241" Type="http://schemas.openxmlformats.org/officeDocument/2006/relationships/slide" Target="slides/slide236.xml"/><Relationship Id="rId240" Type="http://schemas.openxmlformats.org/officeDocument/2006/relationships/slide" Target="slides/slide235.xml"/><Relationship Id="rId125" Type="http://schemas.openxmlformats.org/officeDocument/2006/relationships/slide" Target="slides/slide120.xml"/><Relationship Id="rId246" Type="http://schemas.openxmlformats.org/officeDocument/2006/relationships/slide" Target="slides/slide241.xml"/><Relationship Id="rId124" Type="http://schemas.openxmlformats.org/officeDocument/2006/relationships/slide" Target="slides/slide119.xml"/><Relationship Id="rId245" Type="http://schemas.openxmlformats.org/officeDocument/2006/relationships/slide" Target="slides/slide240.xml"/><Relationship Id="rId123" Type="http://schemas.openxmlformats.org/officeDocument/2006/relationships/slide" Target="slides/slide118.xml"/><Relationship Id="rId244" Type="http://schemas.openxmlformats.org/officeDocument/2006/relationships/slide" Target="slides/slide239.xml"/><Relationship Id="rId122" Type="http://schemas.openxmlformats.org/officeDocument/2006/relationships/slide" Target="slides/slide117.xml"/><Relationship Id="rId243" Type="http://schemas.openxmlformats.org/officeDocument/2006/relationships/slide" Target="slides/slide238.xml"/><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99" Type="http://schemas.openxmlformats.org/officeDocument/2006/relationships/slide" Target="slides/slide94.xml"/><Relationship Id="rId98" Type="http://schemas.openxmlformats.org/officeDocument/2006/relationships/slide" Target="slides/slide93.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18" Type="http://schemas.openxmlformats.org/officeDocument/2006/relationships/slide" Target="slides/slide113.xml"/><Relationship Id="rId239" Type="http://schemas.openxmlformats.org/officeDocument/2006/relationships/slide" Target="slides/slide234.xml"/><Relationship Id="rId117" Type="http://schemas.openxmlformats.org/officeDocument/2006/relationships/slide" Target="slides/slide112.xml"/><Relationship Id="rId238" Type="http://schemas.openxmlformats.org/officeDocument/2006/relationships/slide" Target="slides/slide233.xml"/><Relationship Id="rId116" Type="http://schemas.openxmlformats.org/officeDocument/2006/relationships/slide" Target="slides/slide111.xml"/><Relationship Id="rId237" Type="http://schemas.openxmlformats.org/officeDocument/2006/relationships/slide" Target="slides/slide232.xml"/><Relationship Id="rId115" Type="http://schemas.openxmlformats.org/officeDocument/2006/relationships/slide" Target="slides/slide110.xml"/><Relationship Id="rId236" Type="http://schemas.openxmlformats.org/officeDocument/2006/relationships/slide" Target="slides/slide231.xml"/><Relationship Id="rId119" Type="http://schemas.openxmlformats.org/officeDocument/2006/relationships/slide" Target="slides/slide114.xml"/><Relationship Id="rId110" Type="http://schemas.openxmlformats.org/officeDocument/2006/relationships/slide" Target="slides/slide105.xml"/><Relationship Id="rId231" Type="http://schemas.openxmlformats.org/officeDocument/2006/relationships/slide" Target="slides/slide226.xml"/><Relationship Id="rId230" Type="http://schemas.openxmlformats.org/officeDocument/2006/relationships/slide" Target="slides/slide225.xml"/><Relationship Id="rId114" Type="http://schemas.openxmlformats.org/officeDocument/2006/relationships/slide" Target="slides/slide109.xml"/><Relationship Id="rId235" Type="http://schemas.openxmlformats.org/officeDocument/2006/relationships/slide" Target="slides/slide230.xml"/><Relationship Id="rId113" Type="http://schemas.openxmlformats.org/officeDocument/2006/relationships/slide" Target="slides/slide108.xml"/><Relationship Id="rId234" Type="http://schemas.openxmlformats.org/officeDocument/2006/relationships/slide" Target="slides/slide229.xml"/><Relationship Id="rId112" Type="http://schemas.openxmlformats.org/officeDocument/2006/relationships/slide" Target="slides/slide107.xml"/><Relationship Id="rId233" Type="http://schemas.openxmlformats.org/officeDocument/2006/relationships/slide" Target="slides/slide228.xml"/><Relationship Id="rId111" Type="http://schemas.openxmlformats.org/officeDocument/2006/relationships/slide" Target="slides/slide106.xml"/><Relationship Id="rId232" Type="http://schemas.openxmlformats.org/officeDocument/2006/relationships/slide" Target="slides/slide227.xml"/><Relationship Id="rId206" Type="http://schemas.openxmlformats.org/officeDocument/2006/relationships/slide" Target="slides/slide201.xml"/><Relationship Id="rId205" Type="http://schemas.openxmlformats.org/officeDocument/2006/relationships/slide" Target="slides/slide200.xml"/><Relationship Id="rId204" Type="http://schemas.openxmlformats.org/officeDocument/2006/relationships/slide" Target="slides/slide199.xml"/><Relationship Id="rId203" Type="http://schemas.openxmlformats.org/officeDocument/2006/relationships/slide" Target="slides/slide198.xml"/><Relationship Id="rId209" Type="http://schemas.openxmlformats.org/officeDocument/2006/relationships/slide" Target="slides/slide204.xml"/><Relationship Id="rId208" Type="http://schemas.openxmlformats.org/officeDocument/2006/relationships/slide" Target="slides/slide203.xml"/><Relationship Id="rId207" Type="http://schemas.openxmlformats.org/officeDocument/2006/relationships/slide" Target="slides/slide202.xml"/><Relationship Id="rId202" Type="http://schemas.openxmlformats.org/officeDocument/2006/relationships/slide" Target="slides/slide197.xml"/><Relationship Id="rId201" Type="http://schemas.openxmlformats.org/officeDocument/2006/relationships/slide" Target="slides/slide196.xml"/><Relationship Id="rId200" Type="http://schemas.openxmlformats.org/officeDocument/2006/relationships/slide" Target="slides/slide19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ceef8c082e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ceef8c082e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cfe1de3bee_1_3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cfe1de3bee_1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J’ai tout fait parfaitement, un coverage quasi parfait</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g3cfcb039546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6" name="Google Shape;796;g3cfcb039546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Chaque catégorie produit des dizaines de mutants sur un vrai projet. Et c'est la combinaison de tous ces mutateurs qui nous donne une vision complète de la robustesse de nos tests.</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g3cfcb039546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7" name="Google Shape;807;g3cfcb039546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Chaque catégorie produit des dizaines de mutants sur un vrai projet. Et c'est la combinaison de tous ces mutateurs qui nous donne une vision complète de la robustesse de nos tests.</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g3960702ee5e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9" name="Google Shape;819;g3960702ee5e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g3d1d3143bb7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4" name="Google Shape;824;g3d1d3143bb7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Chaque catégorie produit des dizaines de mutants sur un vrai projet. Et c'est la combinaison de tous ces mutateurs qui nous donne une vision complète de la robustesse de nos tests.</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g3cfcb039546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3" name="Google Shape;833;g3cfcb039546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9" name="Shape 839"/>
        <p:cNvGrpSpPr/>
        <p:nvPr/>
      </p:nvGrpSpPr>
      <p:grpSpPr>
        <a:xfrm>
          <a:off x="0" y="0"/>
          <a:ext cx="0" cy="0"/>
          <a:chOff x="0" y="0"/>
          <a:chExt cx="0" cy="0"/>
        </a:xfrm>
      </p:grpSpPr>
      <p:sp>
        <p:nvSpPr>
          <p:cNvPr id="840" name="Google Shape;840;g3cfcb039546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1" name="Google Shape;841;g3cfcb039546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Chaque catégorie produit des dizaines de mutants sur un vrai projet. Et c'est la combinaison de tous ces mutateurs qui nous donne une vision complète de la robustesse de nos tests.</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7" name="Shape 847"/>
        <p:cNvGrpSpPr/>
        <p:nvPr/>
      </p:nvGrpSpPr>
      <p:grpSpPr>
        <a:xfrm>
          <a:off x="0" y="0"/>
          <a:ext cx="0" cy="0"/>
          <a:chOff x="0" y="0"/>
          <a:chExt cx="0" cy="0"/>
        </a:xfrm>
      </p:grpSpPr>
      <p:sp>
        <p:nvSpPr>
          <p:cNvPr id="848" name="Google Shape;848;g3cfcb039546_0_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9" name="Google Shape;849;g3cfcb039546_0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Chaque catégorie produit des dizaines de mutants sur un vrai projet. Et c'est la combinaison de tous ces mutateurs qui nous donne une vision complète de la robustesse de nos tests.</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5" name="Shape 855"/>
        <p:cNvGrpSpPr/>
        <p:nvPr/>
      </p:nvGrpSpPr>
      <p:grpSpPr>
        <a:xfrm>
          <a:off x="0" y="0"/>
          <a:ext cx="0" cy="0"/>
          <a:chOff x="0" y="0"/>
          <a:chExt cx="0" cy="0"/>
        </a:xfrm>
      </p:grpSpPr>
      <p:sp>
        <p:nvSpPr>
          <p:cNvPr id="856" name="Google Shape;856;g3cfcb039546_1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7" name="Google Shape;857;g3cfcb039546_1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 sz="1800">
                <a:solidFill>
                  <a:srgbClr val="241D60"/>
                </a:solidFill>
                <a:latin typeface="Nunito"/>
                <a:ea typeface="Nunito"/>
                <a:cs typeface="Nunito"/>
                <a:sym typeface="Nunito"/>
              </a:rPr>
              <a:t>mtn qu’on sait ce qu’est un mutant survivant vs un mutant tué, on peut definir une metrique pour analyser nos resultats</a:t>
            </a:r>
            <a:endParaRPr sz="1800">
              <a:solidFill>
                <a:srgbClr val="241D60"/>
              </a:solidFill>
              <a:latin typeface="Nunito"/>
              <a:ea typeface="Nunito"/>
              <a:cs typeface="Nunito"/>
              <a:sym typeface="Nunito"/>
            </a:endParaRPr>
          </a:p>
          <a:p>
            <a:pPr indent="0" lvl="0" marL="0" rtl="0" algn="l">
              <a:spcBef>
                <a:spcPts val="1200"/>
              </a:spcBef>
              <a:spcAft>
                <a:spcPts val="0"/>
              </a:spcAft>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1" name="Shape 861"/>
        <p:cNvGrpSpPr/>
        <p:nvPr/>
      </p:nvGrpSpPr>
      <p:grpSpPr>
        <a:xfrm>
          <a:off x="0" y="0"/>
          <a:ext cx="0" cy="0"/>
          <a:chOff x="0" y="0"/>
          <a:chExt cx="0" cy="0"/>
        </a:xfrm>
      </p:grpSpPr>
      <p:sp>
        <p:nvSpPr>
          <p:cNvPr id="862" name="Google Shape;862;g3960702ee5e_1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3" name="Google Shape;863;g3960702ee5e_1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g3cb59ee34c6_0_5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5" name="Google Shape;875;g3cb59ee34c6_0_5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cf79016fe2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cf79016fe2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Il y a un an, j’étais sur le projet le plus important de la boite puisque c’est celle qui te permet d’etre payée a la fin du mois.</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Concretement, elle sert à gerer votre compte rendu d’activité du mois ou feuille de temps.</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moi j’ai bossé sur le truc le plus important de l’appli la plus importante, et comme j’ai beaucoup d’experience sur le sujet, on ma mis dessus. C’est les vacances. Et notamment, donner le pouvoir a nos collaborateurs de savoir s’ils peuvent partir un mois ou si faudra se limiter à un weekend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Bref à pouvoir Projeter le solde de congés d’un employé à un instant T.</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3" name="Shape 883"/>
        <p:cNvGrpSpPr/>
        <p:nvPr/>
      </p:nvGrpSpPr>
      <p:grpSpPr>
        <a:xfrm>
          <a:off x="0" y="0"/>
          <a:ext cx="0" cy="0"/>
          <a:chOff x="0" y="0"/>
          <a:chExt cx="0" cy="0"/>
        </a:xfrm>
      </p:grpSpPr>
      <p:sp>
        <p:nvSpPr>
          <p:cNvPr id="884" name="Google Shape;884;g3960702ee5e_1_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5" name="Google Shape;885;g3960702ee5e_1_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fr">
                <a:solidFill>
                  <a:schemeClr val="dk1"/>
                </a:solidFill>
              </a:rPr>
              <a:t>On a vu que le coverage ne suffit pas. </a:t>
            </a:r>
            <a:endParaRPr i="1">
              <a:solidFill>
                <a:schemeClr val="dk1"/>
              </a:solidFill>
            </a:endParaRPr>
          </a:p>
          <a:p>
            <a:pPr indent="0" lvl="0" marL="0" rtl="0" algn="l">
              <a:spcBef>
                <a:spcPts val="0"/>
              </a:spcBef>
              <a:spcAft>
                <a:spcPts val="0"/>
              </a:spcAft>
              <a:buClr>
                <a:schemeClr val="dk1"/>
              </a:buClr>
              <a:buSzPts val="1100"/>
              <a:buFont typeface="Arial"/>
              <a:buNone/>
            </a:pPr>
            <a:r>
              <a:rPr i="1" lang="fr">
                <a:solidFill>
                  <a:schemeClr val="dk1"/>
                </a:solidFill>
              </a:rPr>
              <a:t>On a vu que nos assertions peuvent être trompeuses.</a:t>
            </a:r>
            <a:endParaRPr i="1">
              <a:solidFill>
                <a:schemeClr val="dk1"/>
              </a:solidFill>
            </a:endParaRPr>
          </a:p>
          <a:p>
            <a:pPr indent="0" lvl="0" marL="0" rtl="0" algn="l">
              <a:spcBef>
                <a:spcPts val="0"/>
              </a:spcBef>
              <a:spcAft>
                <a:spcPts val="0"/>
              </a:spcAft>
              <a:buClr>
                <a:schemeClr val="dk1"/>
              </a:buClr>
              <a:buSzPts val="1100"/>
              <a:buFont typeface="Arial"/>
              <a:buNone/>
            </a:pPr>
            <a:r>
              <a:rPr i="1" lang="fr">
                <a:solidFill>
                  <a:schemeClr val="dk1"/>
                </a:solidFill>
              </a:rPr>
              <a:t>On l'a même vu dans notre propre code.</a:t>
            </a:r>
            <a:endParaRPr i="1">
              <a:solidFill>
                <a:schemeClr val="dk1"/>
              </a:solidFill>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6" name="Shape 896"/>
        <p:cNvGrpSpPr/>
        <p:nvPr/>
      </p:nvGrpSpPr>
      <p:grpSpPr>
        <a:xfrm>
          <a:off x="0" y="0"/>
          <a:ext cx="0" cy="0"/>
          <a:chOff x="0" y="0"/>
          <a:chExt cx="0" cy="0"/>
        </a:xfrm>
      </p:grpSpPr>
      <p:sp>
        <p:nvSpPr>
          <p:cNvPr id="897" name="Google Shape;897;g3cfcb039546_1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8" name="Google Shape;898;g3cfcb039546_1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2" name="Shape 902"/>
        <p:cNvGrpSpPr/>
        <p:nvPr/>
      </p:nvGrpSpPr>
      <p:grpSpPr>
        <a:xfrm>
          <a:off x="0" y="0"/>
          <a:ext cx="0" cy="0"/>
          <a:chOff x="0" y="0"/>
          <a:chExt cx="0" cy="0"/>
        </a:xfrm>
      </p:grpSpPr>
      <p:sp>
        <p:nvSpPr>
          <p:cNvPr id="903" name="Google Shape;903;g3cfcb039546_1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4" name="Google Shape;904;g3cfcb039546_1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1800">
                <a:solidFill>
                  <a:srgbClr val="241D60"/>
                </a:solidFill>
                <a:latin typeface="Nunito"/>
                <a:ea typeface="Nunito"/>
                <a:cs typeface="Nunito"/>
                <a:sym typeface="Nunito"/>
              </a:rPr>
              <a:t>mtn qu’on sait ce qu’est un mutant survivant vs un mutant tué, on peut definir une metrique pour analyser nos resultats</a:t>
            </a:r>
            <a:endParaRPr sz="1800">
              <a:solidFill>
                <a:srgbClr val="241D60"/>
              </a:solidFill>
              <a:latin typeface="Nunito"/>
              <a:ea typeface="Nunito"/>
              <a:cs typeface="Nunito"/>
              <a:sym typeface="Nunito"/>
            </a:endParaRPr>
          </a:p>
          <a:p>
            <a:pPr indent="0" lvl="0" marL="0" rtl="0" algn="l">
              <a:spcBef>
                <a:spcPts val="1200"/>
              </a:spcBef>
              <a:spcAft>
                <a:spcPts val="0"/>
              </a:spcAft>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g3cfcb039546_1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0" name="Google Shape;910;g3cfcb039546_1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Chaque catégorie produit des dizaines de mutants sur un vrai projet. Et c'est la combinaison de tous ces mutateurs qui nous donne une vision complète de la robustesse de nos tests.</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g3cb59ee34c6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0" name="Google Shape;920;g3cb59ee34c6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9" name="Shape 929"/>
        <p:cNvGrpSpPr/>
        <p:nvPr/>
      </p:nvGrpSpPr>
      <p:grpSpPr>
        <a:xfrm>
          <a:off x="0" y="0"/>
          <a:ext cx="0" cy="0"/>
          <a:chOff x="0" y="0"/>
          <a:chExt cx="0" cy="0"/>
        </a:xfrm>
      </p:grpSpPr>
      <p:sp>
        <p:nvSpPr>
          <p:cNvPr id="930" name="Google Shape;930;g3cfcb039546_1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1" name="Google Shape;931;g3cfcb039546_1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1800">
                <a:solidFill>
                  <a:srgbClr val="241D60"/>
                </a:solidFill>
                <a:latin typeface="Nunito"/>
                <a:ea typeface="Nunito"/>
                <a:cs typeface="Nunito"/>
                <a:sym typeface="Nunito"/>
              </a:rPr>
              <a:t>mtn qu’on sait ce qu’est un mutant survivant vs un mutant tué, on peut definir une metrique pour analyser nos resultats</a:t>
            </a:r>
            <a:endParaRPr sz="1800">
              <a:solidFill>
                <a:srgbClr val="241D60"/>
              </a:solidFill>
              <a:latin typeface="Nunito"/>
              <a:ea typeface="Nunito"/>
              <a:cs typeface="Nunito"/>
              <a:sym typeface="Nunito"/>
            </a:endParaRPr>
          </a:p>
          <a:p>
            <a:pPr indent="0" lvl="0" marL="0" rtl="0" algn="l">
              <a:spcBef>
                <a:spcPts val="1200"/>
              </a:spcBef>
              <a:spcAft>
                <a:spcPts val="0"/>
              </a:spcAft>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5" name="Shape 935"/>
        <p:cNvGrpSpPr/>
        <p:nvPr/>
      </p:nvGrpSpPr>
      <p:grpSpPr>
        <a:xfrm>
          <a:off x="0" y="0"/>
          <a:ext cx="0" cy="0"/>
          <a:chOff x="0" y="0"/>
          <a:chExt cx="0" cy="0"/>
        </a:xfrm>
      </p:grpSpPr>
      <p:sp>
        <p:nvSpPr>
          <p:cNvPr id="936" name="Google Shape;936;g3cfe1de3bee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7" name="Google Shape;937;g3cfe1de3bee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3" name="Shape 943"/>
        <p:cNvGrpSpPr/>
        <p:nvPr/>
      </p:nvGrpSpPr>
      <p:grpSpPr>
        <a:xfrm>
          <a:off x="0" y="0"/>
          <a:ext cx="0" cy="0"/>
          <a:chOff x="0" y="0"/>
          <a:chExt cx="0" cy="0"/>
        </a:xfrm>
      </p:grpSpPr>
      <p:sp>
        <p:nvSpPr>
          <p:cNvPr id="944" name="Google Shape;944;g3cfe1de3bee_0_5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5" name="Google Shape;945;g3cfe1de3bee_0_5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2" name="Shape 952"/>
        <p:cNvGrpSpPr/>
        <p:nvPr/>
      </p:nvGrpSpPr>
      <p:grpSpPr>
        <a:xfrm>
          <a:off x="0" y="0"/>
          <a:ext cx="0" cy="0"/>
          <a:chOff x="0" y="0"/>
          <a:chExt cx="0" cy="0"/>
        </a:xfrm>
      </p:grpSpPr>
      <p:sp>
        <p:nvSpPr>
          <p:cNvPr id="953" name="Google Shape;953;g3cfe1de3bee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4" name="Google Shape;954;g3cfe1de3bee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g39609963ae6_0_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3" name="Google Shape;963;g39609963ae6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d0e0d8a3c1_3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d0e0d8a3c1_3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Laissez </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0" name="Shape 970"/>
        <p:cNvGrpSpPr/>
        <p:nvPr/>
      </p:nvGrpSpPr>
      <p:grpSpPr>
        <a:xfrm>
          <a:off x="0" y="0"/>
          <a:ext cx="0" cy="0"/>
          <a:chOff x="0" y="0"/>
          <a:chExt cx="0" cy="0"/>
        </a:xfrm>
      </p:grpSpPr>
      <p:sp>
        <p:nvSpPr>
          <p:cNvPr id="971" name="Google Shape;971;g39609963ae6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2" name="Google Shape;972;g39609963ae6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9" name="Shape 979"/>
        <p:cNvGrpSpPr/>
        <p:nvPr/>
      </p:nvGrpSpPr>
      <p:grpSpPr>
        <a:xfrm>
          <a:off x="0" y="0"/>
          <a:ext cx="0" cy="0"/>
          <a:chOff x="0" y="0"/>
          <a:chExt cx="0" cy="0"/>
        </a:xfrm>
      </p:grpSpPr>
      <p:sp>
        <p:nvSpPr>
          <p:cNvPr id="980" name="Google Shape;980;g39609963ae6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1" name="Google Shape;981;g39609963ae6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7" name="Shape 987"/>
        <p:cNvGrpSpPr/>
        <p:nvPr/>
      </p:nvGrpSpPr>
      <p:grpSpPr>
        <a:xfrm>
          <a:off x="0" y="0"/>
          <a:ext cx="0" cy="0"/>
          <a:chOff x="0" y="0"/>
          <a:chExt cx="0" cy="0"/>
        </a:xfrm>
      </p:grpSpPr>
      <p:sp>
        <p:nvSpPr>
          <p:cNvPr id="988" name="Google Shape;988;g39609963ae6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9" name="Google Shape;989;g39609963ae6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6" name="Shape 996"/>
        <p:cNvGrpSpPr/>
        <p:nvPr/>
      </p:nvGrpSpPr>
      <p:grpSpPr>
        <a:xfrm>
          <a:off x="0" y="0"/>
          <a:ext cx="0" cy="0"/>
          <a:chOff x="0" y="0"/>
          <a:chExt cx="0" cy="0"/>
        </a:xfrm>
      </p:grpSpPr>
      <p:sp>
        <p:nvSpPr>
          <p:cNvPr id="997" name="Google Shape;997;g39609963ae6_0_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8" name="Google Shape;998;g39609963ae6_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5" name="Shape 1005"/>
        <p:cNvGrpSpPr/>
        <p:nvPr/>
      </p:nvGrpSpPr>
      <p:grpSpPr>
        <a:xfrm>
          <a:off x="0" y="0"/>
          <a:ext cx="0" cy="0"/>
          <a:chOff x="0" y="0"/>
          <a:chExt cx="0" cy="0"/>
        </a:xfrm>
      </p:grpSpPr>
      <p:sp>
        <p:nvSpPr>
          <p:cNvPr id="1006" name="Google Shape;1006;g3d1e599119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7" name="Google Shape;1007;g3d1e599119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4" name="Shape 1014"/>
        <p:cNvGrpSpPr/>
        <p:nvPr/>
      </p:nvGrpSpPr>
      <p:grpSpPr>
        <a:xfrm>
          <a:off x="0" y="0"/>
          <a:ext cx="0" cy="0"/>
          <a:chOff x="0" y="0"/>
          <a:chExt cx="0" cy="0"/>
        </a:xfrm>
      </p:grpSpPr>
      <p:sp>
        <p:nvSpPr>
          <p:cNvPr id="1015" name="Google Shape;1015;g39609963ae6_0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6" name="Google Shape;1016;g39609963ae6_0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4" name="Shape 1024"/>
        <p:cNvGrpSpPr/>
        <p:nvPr/>
      </p:nvGrpSpPr>
      <p:grpSpPr>
        <a:xfrm>
          <a:off x="0" y="0"/>
          <a:ext cx="0" cy="0"/>
          <a:chOff x="0" y="0"/>
          <a:chExt cx="0" cy="0"/>
        </a:xfrm>
      </p:grpSpPr>
      <p:sp>
        <p:nvSpPr>
          <p:cNvPr id="1025" name="Google Shape;1025;g39609963ae6_1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6" name="Google Shape;1026;g39609963ae6_1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4" name="Shape 1034"/>
        <p:cNvGrpSpPr/>
        <p:nvPr/>
      </p:nvGrpSpPr>
      <p:grpSpPr>
        <a:xfrm>
          <a:off x="0" y="0"/>
          <a:ext cx="0" cy="0"/>
          <a:chOff x="0" y="0"/>
          <a:chExt cx="0" cy="0"/>
        </a:xfrm>
      </p:grpSpPr>
      <p:sp>
        <p:nvSpPr>
          <p:cNvPr id="1035" name="Google Shape;1035;g3cfe1de3bee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6" name="Google Shape;1036;g3cfe1de3bee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3" name="Shape 1043"/>
        <p:cNvGrpSpPr/>
        <p:nvPr/>
      </p:nvGrpSpPr>
      <p:grpSpPr>
        <a:xfrm>
          <a:off x="0" y="0"/>
          <a:ext cx="0" cy="0"/>
          <a:chOff x="0" y="0"/>
          <a:chExt cx="0" cy="0"/>
        </a:xfrm>
      </p:grpSpPr>
      <p:sp>
        <p:nvSpPr>
          <p:cNvPr id="1044" name="Google Shape;1044;g3cfe1de3bee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5" name="Google Shape;1045;g3cfe1de3bee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2" name="Shape 1052"/>
        <p:cNvGrpSpPr/>
        <p:nvPr/>
      </p:nvGrpSpPr>
      <p:grpSpPr>
        <a:xfrm>
          <a:off x="0" y="0"/>
          <a:ext cx="0" cy="0"/>
          <a:chOff x="0" y="0"/>
          <a:chExt cx="0" cy="0"/>
        </a:xfrm>
      </p:grpSpPr>
      <p:sp>
        <p:nvSpPr>
          <p:cNvPr id="1053" name="Google Shape;1053;g3cfcb039546_1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4" name="Google Shape;1054;g3cfcb039546_1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spcBef>
                <a:spcPts val="1200"/>
              </a:spcBef>
              <a:spcAft>
                <a:spcPts val="0"/>
              </a:spcAft>
              <a:buNone/>
            </a:pPr>
            <a:r>
              <a:t/>
            </a:r>
            <a:endParaRPr sz="1800">
              <a:solidFill>
                <a:srgbClr val="241D60"/>
              </a:solidFill>
              <a:latin typeface="Nunito"/>
              <a:ea typeface="Nunito"/>
              <a:cs typeface="Nunito"/>
              <a:sym typeface="Nunito"/>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cfd9019dea_1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cfd9019dea_1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Il y a un an, j’étais sur le projet le plus important de la boite puisque c’est celle qui te permet d’etre payée a la fin du mois.</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Concretement, elle sert à gerer votre compte rendu d’activité du mois ou feuille de temps.</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moi j’ai bossé sur le truc le plus important de l’appli la plus importante, et comme j’ai beaucoup d’experience sur le sujet, on ma mis dessus. C’est les vacances. Et notamment, donner le pouvoir a nos collaborateurs de savoir s’ils peuvent partir un mois ou si faudra se limiter à un weekend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Bref à pouvoir Projeter le solde de congés d’un employé à un instant T.</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8" name="Shape 1058"/>
        <p:cNvGrpSpPr/>
        <p:nvPr/>
      </p:nvGrpSpPr>
      <p:grpSpPr>
        <a:xfrm>
          <a:off x="0" y="0"/>
          <a:ext cx="0" cy="0"/>
          <a:chOff x="0" y="0"/>
          <a:chExt cx="0" cy="0"/>
        </a:xfrm>
      </p:grpSpPr>
      <p:sp>
        <p:nvSpPr>
          <p:cNvPr id="1059" name="Google Shape;1059;g39609963ae6_0_2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0" name="Google Shape;1060;g39609963ae6_0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6" name="Shape 1066"/>
        <p:cNvGrpSpPr/>
        <p:nvPr/>
      </p:nvGrpSpPr>
      <p:grpSpPr>
        <a:xfrm>
          <a:off x="0" y="0"/>
          <a:ext cx="0" cy="0"/>
          <a:chOff x="0" y="0"/>
          <a:chExt cx="0" cy="0"/>
        </a:xfrm>
      </p:grpSpPr>
      <p:sp>
        <p:nvSpPr>
          <p:cNvPr id="1067" name="Google Shape;1067;g3cfe1de3bee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8" name="Google Shape;1068;g3cfe1de3bee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5" name="Shape 1075"/>
        <p:cNvGrpSpPr/>
        <p:nvPr/>
      </p:nvGrpSpPr>
      <p:grpSpPr>
        <a:xfrm>
          <a:off x="0" y="0"/>
          <a:ext cx="0" cy="0"/>
          <a:chOff x="0" y="0"/>
          <a:chExt cx="0" cy="0"/>
        </a:xfrm>
      </p:grpSpPr>
      <p:sp>
        <p:nvSpPr>
          <p:cNvPr id="1076" name="Google Shape;1076;g39609963ae6_0_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7" name="Google Shape;1077;g39609963ae6_0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4" name="Shape 1084"/>
        <p:cNvGrpSpPr/>
        <p:nvPr/>
      </p:nvGrpSpPr>
      <p:grpSpPr>
        <a:xfrm>
          <a:off x="0" y="0"/>
          <a:ext cx="0" cy="0"/>
          <a:chOff x="0" y="0"/>
          <a:chExt cx="0" cy="0"/>
        </a:xfrm>
      </p:grpSpPr>
      <p:sp>
        <p:nvSpPr>
          <p:cNvPr id="1085" name="Google Shape;1085;g39609963ae6_0_3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6" name="Google Shape;1086;g39609963ae6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4" name="Shape 1094"/>
        <p:cNvGrpSpPr/>
        <p:nvPr/>
      </p:nvGrpSpPr>
      <p:grpSpPr>
        <a:xfrm>
          <a:off x="0" y="0"/>
          <a:ext cx="0" cy="0"/>
          <a:chOff x="0" y="0"/>
          <a:chExt cx="0" cy="0"/>
        </a:xfrm>
      </p:grpSpPr>
      <p:sp>
        <p:nvSpPr>
          <p:cNvPr id="1095" name="Google Shape;1095;g39609963ae6_0_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6" name="Google Shape;1096;g39609963ae6_0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fr">
                <a:solidFill>
                  <a:schemeClr val="dk1"/>
                </a:solidFill>
              </a:rPr>
              <a:t>PITest a identifié 2 "mutation test units" pendant le scan initial. Une mutation test unit correspond grosso modo à une classe cible</a:t>
            </a:r>
            <a:endParaRPr>
              <a:solidFill>
                <a:schemeClr val="dk1"/>
              </a:solidFill>
            </a:endParaRPr>
          </a:p>
          <a:p>
            <a:pPr indent="0" lvl="0" marL="0" rtl="0" algn="l">
              <a:lnSpc>
                <a:spcPct val="115000"/>
              </a:lnSpc>
              <a:spcBef>
                <a:spcPts val="1200"/>
              </a:spcBef>
              <a:spcAft>
                <a:spcPts val="0"/>
              </a:spcAft>
              <a:buNone/>
            </a:pPr>
            <a:r>
              <a:rPr lang="fr">
                <a:solidFill>
                  <a:schemeClr val="dk1"/>
                </a:solidFill>
              </a:rPr>
              <a:t>donc PITest a trouvé 2 classes à muter dans ton scope </a:t>
            </a:r>
            <a:r>
              <a:rPr lang="fr">
                <a:solidFill>
                  <a:srgbClr val="188038"/>
                </a:solidFill>
                <a:latin typeface="Roboto Mono"/>
                <a:ea typeface="Roboto Mono"/>
                <a:cs typeface="Roboto Mono"/>
                <a:sym typeface="Roboto Mono"/>
              </a:rPr>
              <a:t>targetClasses</a:t>
            </a:r>
            <a:r>
              <a:rPr lang="fr">
                <a:solidFill>
                  <a:schemeClr val="dk1"/>
                </a:solidFill>
              </a:rPr>
              <a:t>. </a:t>
            </a:r>
            <a:endParaRPr>
              <a:solidFill>
                <a:schemeClr val="dk1"/>
              </a:solidFill>
            </a:endParaRPr>
          </a:p>
          <a:p>
            <a:pPr indent="0" lvl="0" marL="0" rtl="0" algn="l">
              <a:lnSpc>
                <a:spcPct val="115000"/>
              </a:lnSpc>
              <a:spcBef>
                <a:spcPts val="1200"/>
              </a:spcBef>
              <a:spcAft>
                <a:spcPts val="1200"/>
              </a:spcAft>
              <a:buNone/>
            </a:pPr>
            <a:r>
              <a:rPr lang="fr">
                <a:solidFill>
                  <a:schemeClr val="dk1"/>
                </a:solidFill>
              </a:rPr>
              <a:t>Ça colle avec tes 2 classes : </a:t>
            </a:r>
            <a:r>
              <a:rPr lang="fr">
                <a:solidFill>
                  <a:srgbClr val="188038"/>
                </a:solidFill>
                <a:latin typeface="Roboto Mono"/>
                <a:ea typeface="Roboto Mono"/>
                <a:cs typeface="Roboto Mono"/>
                <a:sym typeface="Roboto Mono"/>
              </a:rPr>
              <a:t>LeaveApplicationHelperServiceImpl</a:t>
            </a:r>
            <a:r>
              <a:rPr lang="fr">
                <a:solidFill>
                  <a:schemeClr val="dk1"/>
                </a:solidFill>
              </a:rPr>
              <a:t> et </a:t>
            </a:r>
            <a:r>
              <a:rPr lang="fr">
                <a:solidFill>
                  <a:srgbClr val="188038"/>
                </a:solidFill>
                <a:latin typeface="Roboto Mono"/>
                <a:ea typeface="Roboto Mono"/>
                <a:cs typeface="Roboto Mono"/>
                <a:sym typeface="Roboto Mono"/>
              </a:rPr>
              <a:t>WorkingPeriodUtils</a:t>
            </a:r>
            <a:r>
              <a:rPr lang="fr">
                <a:solidFill>
                  <a:schemeClr val="dk1"/>
                </a:solidFill>
              </a:rPr>
              <a:t>.</a:t>
            </a:r>
            <a:endParaRPr b="1">
              <a:solidFill>
                <a:schemeClr val="dk1"/>
              </a:solidFill>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4" name="Shape 1104"/>
        <p:cNvGrpSpPr/>
        <p:nvPr/>
      </p:nvGrpSpPr>
      <p:grpSpPr>
        <a:xfrm>
          <a:off x="0" y="0"/>
          <a:ext cx="0" cy="0"/>
          <a:chOff x="0" y="0"/>
          <a:chExt cx="0" cy="0"/>
        </a:xfrm>
      </p:grpSpPr>
      <p:sp>
        <p:nvSpPr>
          <p:cNvPr id="1105" name="Google Shape;1105;g39609963ae6_0_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6" name="Google Shape;1106;g39609963ae6_0_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4" name="Shape 1114"/>
        <p:cNvGrpSpPr/>
        <p:nvPr/>
      </p:nvGrpSpPr>
      <p:grpSpPr>
        <a:xfrm>
          <a:off x="0" y="0"/>
          <a:ext cx="0" cy="0"/>
          <a:chOff x="0" y="0"/>
          <a:chExt cx="0" cy="0"/>
        </a:xfrm>
      </p:grpSpPr>
      <p:sp>
        <p:nvSpPr>
          <p:cNvPr id="1115" name="Google Shape;1115;g39609963ae6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6" name="Google Shape;1116;g39609963ae6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5" name="Shape 1125"/>
        <p:cNvGrpSpPr/>
        <p:nvPr/>
      </p:nvGrpSpPr>
      <p:grpSpPr>
        <a:xfrm>
          <a:off x="0" y="0"/>
          <a:ext cx="0" cy="0"/>
          <a:chOff x="0" y="0"/>
          <a:chExt cx="0" cy="0"/>
        </a:xfrm>
      </p:grpSpPr>
      <p:sp>
        <p:nvSpPr>
          <p:cNvPr id="1126" name="Google Shape;1126;g39609963ae6_0_3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7" name="Google Shape;1127;g39609963ae6_0_3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8" name="Shape 1138"/>
        <p:cNvGrpSpPr/>
        <p:nvPr/>
      </p:nvGrpSpPr>
      <p:grpSpPr>
        <a:xfrm>
          <a:off x="0" y="0"/>
          <a:ext cx="0" cy="0"/>
          <a:chOff x="0" y="0"/>
          <a:chExt cx="0" cy="0"/>
        </a:xfrm>
      </p:grpSpPr>
      <p:sp>
        <p:nvSpPr>
          <p:cNvPr id="1139" name="Google Shape;1139;g39609963ae6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0" name="Google Shape;1140;g39609963ae6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fr">
                <a:solidFill>
                  <a:schemeClr val="dk1"/>
                </a:solidFill>
              </a:rPr>
              <a:t>confirmation après l'analyse de couverture. PITest a identifié 2 unités de test de mutation — tes 2 classes cibles (</a:t>
            </a:r>
            <a:r>
              <a:rPr lang="fr">
                <a:solidFill>
                  <a:srgbClr val="188038"/>
                </a:solidFill>
                <a:latin typeface="Roboto Mono"/>
                <a:ea typeface="Roboto Mono"/>
                <a:cs typeface="Roboto Mono"/>
                <a:sym typeface="Roboto Mono"/>
              </a:rPr>
              <a:t>LeaveApplicationHelperServiceImpl</a:t>
            </a:r>
            <a:r>
              <a:rPr lang="fr">
                <a:solidFill>
                  <a:schemeClr val="dk1"/>
                </a:solidFill>
              </a:rPr>
              <a:t> et </a:t>
            </a:r>
            <a:r>
              <a:rPr lang="fr">
                <a:solidFill>
                  <a:srgbClr val="188038"/>
                </a:solidFill>
                <a:latin typeface="Roboto Mono"/>
                <a:ea typeface="Roboto Mono"/>
                <a:cs typeface="Roboto Mono"/>
                <a:sym typeface="Roboto Mono"/>
              </a:rPr>
              <a:t>WorkingPeriodUtils</a:t>
            </a:r>
            <a:r>
              <a:rPr lang="fr">
                <a:solidFill>
                  <a:schemeClr val="dk1"/>
                </a:solidFill>
              </a:rPr>
              <a:t>).</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8" name="Shape 1148"/>
        <p:cNvGrpSpPr/>
        <p:nvPr/>
      </p:nvGrpSpPr>
      <p:grpSpPr>
        <a:xfrm>
          <a:off x="0" y="0"/>
          <a:ext cx="0" cy="0"/>
          <a:chOff x="0" y="0"/>
          <a:chExt cx="0" cy="0"/>
        </a:xfrm>
      </p:grpSpPr>
      <p:sp>
        <p:nvSpPr>
          <p:cNvPr id="1149" name="Google Shape;1149;g39609963ae6_0_3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0" name="Google Shape;1150;g39609963ae6_0_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ca5b3977e7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ca5b3977e7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fr">
                <a:solidFill>
                  <a:schemeClr val="dk1"/>
                </a:solidFill>
              </a:rPr>
              <a:t>Quand on creuse un petit peu, c’est</a:t>
            </a:r>
            <a:endParaRPr i="1">
              <a:solidFill>
                <a:schemeClr val="dk1"/>
              </a:solidFill>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9" name="Shape 1159"/>
        <p:cNvGrpSpPr/>
        <p:nvPr/>
      </p:nvGrpSpPr>
      <p:grpSpPr>
        <a:xfrm>
          <a:off x="0" y="0"/>
          <a:ext cx="0" cy="0"/>
          <a:chOff x="0" y="0"/>
          <a:chExt cx="0" cy="0"/>
        </a:xfrm>
      </p:grpSpPr>
      <p:sp>
        <p:nvSpPr>
          <p:cNvPr id="1160" name="Google Shape;1160;g3d6133c5322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1" name="Google Shape;1161;g3d6133c5322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4" name="Shape 1174"/>
        <p:cNvGrpSpPr/>
        <p:nvPr/>
      </p:nvGrpSpPr>
      <p:grpSpPr>
        <a:xfrm>
          <a:off x="0" y="0"/>
          <a:ext cx="0" cy="0"/>
          <a:chOff x="0" y="0"/>
          <a:chExt cx="0" cy="0"/>
        </a:xfrm>
      </p:grpSpPr>
      <p:sp>
        <p:nvSpPr>
          <p:cNvPr id="1175" name="Google Shape;1175;g3cfe1de3bee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6" name="Google Shape;1176;g3cfe1de3bee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6" name="Shape 1186"/>
        <p:cNvGrpSpPr/>
        <p:nvPr/>
      </p:nvGrpSpPr>
      <p:grpSpPr>
        <a:xfrm>
          <a:off x="0" y="0"/>
          <a:ext cx="0" cy="0"/>
          <a:chOff x="0" y="0"/>
          <a:chExt cx="0" cy="0"/>
        </a:xfrm>
      </p:grpSpPr>
      <p:sp>
        <p:nvSpPr>
          <p:cNvPr id="1187" name="Google Shape;1187;g39609963ae6_0_4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8" name="Google Shape;1188;g39609963ae6_0_4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6" name="Shape 1196"/>
        <p:cNvGrpSpPr/>
        <p:nvPr/>
      </p:nvGrpSpPr>
      <p:grpSpPr>
        <a:xfrm>
          <a:off x="0" y="0"/>
          <a:ext cx="0" cy="0"/>
          <a:chOff x="0" y="0"/>
          <a:chExt cx="0" cy="0"/>
        </a:xfrm>
      </p:grpSpPr>
      <p:sp>
        <p:nvSpPr>
          <p:cNvPr id="1197" name="Google Shape;1197;g3cfcb039546_1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8" name="Google Shape;1198;g3cfcb039546_1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Chaque catégorie produit des dizaines de mutants sur un vrai projet. Et c'est la combinaison de tous ces mutateurs qui nous donne une vision complète de la robustesse de nos tests.</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6" name="Shape 1206"/>
        <p:cNvGrpSpPr/>
        <p:nvPr/>
      </p:nvGrpSpPr>
      <p:grpSpPr>
        <a:xfrm>
          <a:off x="0" y="0"/>
          <a:ext cx="0" cy="0"/>
          <a:chOff x="0" y="0"/>
          <a:chExt cx="0" cy="0"/>
        </a:xfrm>
      </p:grpSpPr>
      <p:sp>
        <p:nvSpPr>
          <p:cNvPr id="1207" name="Google Shape;1207;g3cfcb039546_1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8" name="Google Shape;1208;g3cfcb039546_1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Chaque catégorie produit des dizaines de mutants sur un vrai projet. Et c'est la combinaison de tous ces mutateurs qui nous donne une vision complète de la robustesse de nos tests.</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5" name="Shape 1215"/>
        <p:cNvGrpSpPr/>
        <p:nvPr/>
      </p:nvGrpSpPr>
      <p:grpSpPr>
        <a:xfrm>
          <a:off x="0" y="0"/>
          <a:ext cx="0" cy="0"/>
          <a:chOff x="0" y="0"/>
          <a:chExt cx="0" cy="0"/>
        </a:xfrm>
      </p:grpSpPr>
      <p:sp>
        <p:nvSpPr>
          <p:cNvPr id="1216" name="Google Shape;1216;g39609963ae6_1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7" name="Google Shape;1217;g39609963ae6_1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4" name="Shape 1224"/>
        <p:cNvGrpSpPr/>
        <p:nvPr/>
      </p:nvGrpSpPr>
      <p:grpSpPr>
        <a:xfrm>
          <a:off x="0" y="0"/>
          <a:ext cx="0" cy="0"/>
          <a:chOff x="0" y="0"/>
          <a:chExt cx="0" cy="0"/>
        </a:xfrm>
      </p:grpSpPr>
      <p:sp>
        <p:nvSpPr>
          <p:cNvPr id="1225" name="Google Shape;1225;g39609963ae6_1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6" name="Google Shape;1226;g39609963ae6_1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4" name="Shape 1234"/>
        <p:cNvGrpSpPr/>
        <p:nvPr/>
      </p:nvGrpSpPr>
      <p:grpSpPr>
        <a:xfrm>
          <a:off x="0" y="0"/>
          <a:ext cx="0" cy="0"/>
          <a:chOff x="0" y="0"/>
          <a:chExt cx="0" cy="0"/>
        </a:xfrm>
      </p:grpSpPr>
      <p:sp>
        <p:nvSpPr>
          <p:cNvPr id="1235" name="Google Shape;1235;g3cfe1de3bee_0_5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6" name="Google Shape;1236;g3cfe1de3bee_0_5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3" name="Shape 1243"/>
        <p:cNvGrpSpPr/>
        <p:nvPr/>
      </p:nvGrpSpPr>
      <p:grpSpPr>
        <a:xfrm>
          <a:off x="0" y="0"/>
          <a:ext cx="0" cy="0"/>
          <a:chOff x="0" y="0"/>
          <a:chExt cx="0" cy="0"/>
        </a:xfrm>
      </p:grpSpPr>
      <p:sp>
        <p:nvSpPr>
          <p:cNvPr id="1244" name="Google Shape;1244;g39609963ae6_1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5" name="Google Shape;1245;g39609963ae6_1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2" name="Shape 1252"/>
        <p:cNvGrpSpPr/>
        <p:nvPr/>
      </p:nvGrpSpPr>
      <p:grpSpPr>
        <a:xfrm>
          <a:off x="0" y="0"/>
          <a:ext cx="0" cy="0"/>
          <a:chOff x="0" y="0"/>
          <a:chExt cx="0" cy="0"/>
        </a:xfrm>
      </p:grpSpPr>
      <p:sp>
        <p:nvSpPr>
          <p:cNvPr id="1253" name="Google Shape;1253;g3d281783ce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4" name="Google Shape;1254;g3d281783ce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ceef8c082e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ceef8c082e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1" name="Shape 1261"/>
        <p:cNvGrpSpPr/>
        <p:nvPr/>
      </p:nvGrpSpPr>
      <p:grpSpPr>
        <a:xfrm>
          <a:off x="0" y="0"/>
          <a:ext cx="0" cy="0"/>
          <a:chOff x="0" y="0"/>
          <a:chExt cx="0" cy="0"/>
        </a:xfrm>
      </p:grpSpPr>
      <p:sp>
        <p:nvSpPr>
          <p:cNvPr id="1262" name="Google Shape;1262;g3d0cf369708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3" name="Google Shape;1263;g3d0cf369708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Nous on est sur un projet Kotlin avec Spring Boot, donc on va utiliser PITest. Allons l'installer.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0" name="Shape 1270"/>
        <p:cNvGrpSpPr/>
        <p:nvPr/>
      </p:nvGrpSpPr>
      <p:grpSpPr>
        <a:xfrm>
          <a:off x="0" y="0"/>
          <a:ext cx="0" cy="0"/>
          <a:chOff x="0" y="0"/>
          <a:chExt cx="0" cy="0"/>
        </a:xfrm>
      </p:grpSpPr>
      <p:sp>
        <p:nvSpPr>
          <p:cNvPr id="1271" name="Google Shape;1271;g3d603873c9d_0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2" name="Google Shape;1272;g3d603873c9d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fr">
                <a:solidFill>
                  <a:schemeClr val="dk1"/>
                </a:solidFill>
              </a:rPr>
              <a:t>On a vu que le coverage ne suffit pas. </a:t>
            </a:r>
            <a:endParaRPr i="1">
              <a:solidFill>
                <a:schemeClr val="dk1"/>
              </a:solidFill>
            </a:endParaRPr>
          </a:p>
          <a:p>
            <a:pPr indent="0" lvl="0" marL="0" rtl="0" algn="l">
              <a:spcBef>
                <a:spcPts val="0"/>
              </a:spcBef>
              <a:spcAft>
                <a:spcPts val="0"/>
              </a:spcAft>
              <a:buClr>
                <a:schemeClr val="dk1"/>
              </a:buClr>
              <a:buSzPts val="1100"/>
              <a:buFont typeface="Arial"/>
              <a:buNone/>
            </a:pPr>
            <a:r>
              <a:rPr i="1" lang="fr">
                <a:solidFill>
                  <a:schemeClr val="dk1"/>
                </a:solidFill>
              </a:rPr>
              <a:t>On a vu que nos assertions peuvent être trompeuses.</a:t>
            </a:r>
            <a:endParaRPr i="1">
              <a:solidFill>
                <a:schemeClr val="dk1"/>
              </a:solidFill>
            </a:endParaRPr>
          </a:p>
          <a:p>
            <a:pPr indent="0" lvl="0" marL="0" rtl="0" algn="l">
              <a:spcBef>
                <a:spcPts val="0"/>
              </a:spcBef>
              <a:spcAft>
                <a:spcPts val="0"/>
              </a:spcAft>
              <a:buClr>
                <a:schemeClr val="dk1"/>
              </a:buClr>
              <a:buSzPts val="1100"/>
              <a:buFont typeface="Arial"/>
              <a:buNone/>
            </a:pPr>
            <a:r>
              <a:rPr i="1" lang="fr">
                <a:solidFill>
                  <a:schemeClr val="dk1"/>
                </a:solidFill>
              </a:rPr>
              <a:t>On l'a même vu dans notre propre code.</a:t>
            </a:r>
            <a:endParaRPr i="1">
              <a:solidFill>
                <a:schemeClr val="dk1"/>
              </a:solidFill>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9" name="Shape 1279"/>
        <p:cNvGrpSpPr/>
        <p:nvPr/>
      </p:nvGrpSpPr>
      <p:grpSpPr>
        <a:xfrm>
          <a:off x="0" y="0"/>
          <a:ext cx="0" cy="0"/>
          <a:chOff x="0" y="0"/>
          <a:chExt cx="0" cy="0"/>
        </a:xfrm>
      </p:grpSpPr>
      <p:sp>
        <p:nvSpPr>
          <p:cNvPr id="1280" name="Google Shape;1280;g3d1e599119e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1" name="Google Shape;1281;g3d1e599119e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fr">
                <a:solidFill>
                  <a:schemeClr val="dk1"/>
                </a:solidFill>
              </a:rPr>
              <a:t>On a vu que le coverage ne suffit pas. </a:t>
            </a:r>
            <a:endParaRPr i="1">
              <a:solidFill>
                <a:schemeClr val="dk1"/>
              </a:solidFill>
            </a:endParaRPr>
          </a:p>
          <a:p>
            <a:pPr indent="0" lvl="0" marL="0" rtl="0" algn="l">
              <a:spcBef>
                <a:spcPts val="0"/>
              </a:spcBef>
              <a:spcAft>
                <a:spcPts val="0"/>
              </a:spcAft>
              <a:buClr>
                <a:schemeClr val="dk1"/>
              </a:buClr>
              <a:buSzPts val="1100"/>
              <a:buFont typeface="Arial"/>
              <a:buNone/>
            </a:pPr>
            <a:r>
              <a:rPr i="1" lang="fr">
                <a:solidFill>
                  <a:schemeClr val="dk1"/>
                </a:solidFill>
              </a:rPr>
              <a:t>On a vu que nos assertions peuvent être trompeuses.</a:t>
            </a:r>
            <a:endParaRPr i="1">
              <a:solidFill>
                <a:schemeClr val="dk1"/>
              </a:solidFill>
            </a:endParaRPr>
          </a:p>
          <a:p>
            <a:pPr indent="0" lvl="0" marL="0" rtl="0" algn="l">
              <a:spcBef>
                <a:spcPts val="0"/>
              </a:spcBef>
              <a:spcAft>
                <a:spcPts val="0"/>
              </a:spcAft>
              <a:buClr>
                <a:schemeClr val="dk1"/>
              </a:buClr>
              <a:buSzPts val="1100"/>
              <a:buFont typeface="Arial"/>
              <a:buNone/>
            </a:pPr>
            <a:r>
              <a:rPr i="1" lang="fr">
                <a:solidFill>
                  <a:schemeClr val="dk1"/>
                </a:solidFill>
              </a:rPr>
              <a:t>On l'a même vu dans notre propre code.</a:t>
            </a:r>
            <a:endParaRPr i="1">
              <a:solidFill>
                <a:schemeClr val="dk1"/>
              </a:solidFill>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8" name="Shape 1288"/>
        <p:cNvGrpSpPr/>
        <p:nvPr/>
      </p:nvGrpSpPr>
      <p:grpSpPr>
        <a:xfrm>
          <a:off x="0" y="0"/>
          <a:ext cx="0" cy="0"/>
          <a:chOff x="0" y="0"/>
          <a:chExt cx="0" cy="0"/>
        </a:xfrm>
      </p:grpSpPr>
      <p:sp>
        <p:nvSpPr>
          <p:cNvPr id="1289" name="Google Shape;1289;g3d1e599119e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0" name="Google Shape;1290;g3d1e599119e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4" name="Shape 1294"/>
        <p:cNvGrpSpPr/>
        <p:nvPr/>
      </p:nvGrpSpPr>
      <p:grpSpPr>
        <a:xfrm>
          <a:off x="0" y="0"/>
          <a:ext cx="0" cy="0"/>
          <a:chOff x="0" y="0"/>
          <a:chExt cx="0" cy="0"/>
        </a:xfrm>
      </p:grpSpPr>
      <p:sp>
        <p:nvSpPr>
          <p:cNvPr id="1295" name="Google Shape;1295;g3d1e599119e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6" name="Google Shape;1296;g3d1e599119e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9" name="Shape 1299"/>
        <p:cNvGrpSpPr/>
        <p:nvPr/>
      </p:nvGrpSpPr>
      <p:grpSpPr>
        <a:xfrm>
          <a:off x="0" y="0"/>
          <a:ext cx="0" cy="0"/>
          <a:chOff x="0" y="0"/>
          <a:chExt cx="0" cy="0"/>
        </a:xfrm>
      </p:grpSpPr>
      <p:sp>
        <p:nvSpPr>
          <p:cNvPr id="1300" name="Google Shape;1300;g3d1e599119e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1" name="Google Shape;1301;g3d1e599119e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800">
              <a:solidFill>
                <a:srgbClr val="241D60"/>
              </a:solidFill>
              <a:latin typeface="Nunito"/>
              <a:ea typeface="Nunito"/>
              <a:cs typeface="Nunito"/>
              <a:sym typeface="Nunito"/>
            </a:endParaRPr>
          </a:p>
          <a:p>
            <a:pPr indent="0" lvl="0" marL="0" rtl="0" algn="l">
              <a:spcBef>
                <a:spcPts val="1200"/>
              </a:spcBef>
              <a:spcAft>
                <a:spcPts val="0"/>
              </a:spcAft>
              <a:buNone/>
            </a:pPr>
            <a:r>
              <a:t/>
            </a:r>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5" name="Shape 1305"/>
        <p:cNvGrpSpPr/>
        <p:nvPr/>
      </p:nvGrpSpPr>
      <p:grpSpPr>
        <a:xfrm>
          <a:off x="0" y="0"/>
          <a:ext cx="0" cy="0"/>
          <a:chOff x="0" y="0"/>
          <a:chExt cx="0" cy="0"/>
        </a:xfrm>
      </p:grpSpPr>
      <p:sp>
        <p:nvSpPr>
          <p:cNvPr id="1306" name="Google Shape;1306;g3d1e599119e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7" name="Google Shape;1307;g3d1e599119e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5" name="Shape 1315"/>
        <p:cNvGrpSpPr/>
        <p:nvPr/>
      </p:nvGrpSpPr>
      <p:grpSpPr>
        <a:xfrm>
          <a:off x="0" y="0"/>
          <a:ext cx="0" cy="0"/>
          <a:chOff x="0" y="0"/>
          <a:chExt cx="0" cy="0"/>
        </a:xfrm>
      </p:grpSpPr>
      <p:sp>
        <p:nvSpPr>
          <p:cNvPr id="1316" name="Google Shape;1316;g3d1e599119e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7" name="Google Shape;1317;g3d1e599119e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5" name="Shape 1325"/>
        <p:cNvGrpSpPr/>
        <p:nvPr/>
      </p:nvGrpSpPr>
      <p:grpSpPr>
        <a:xfrm>
          <a:off x="0" y="0"/>
          <a:ext cx="0" cy="0"/>
          <a:chOff x="0" y="0"/>
          <a:chExt cx="0" cy="0"/>
        </a:xfrm>
      </p:grpSpPr>
      <p:sp>
        <p:nvSpPr>
          <p:cNvPr id="1326" name="Google Shape;1326;g3d1e599119e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7" name="Google Shape;1327;g3d1e599119e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3" name="Shape 1333"/>
        <p:cNvGrpSpPr/>
        <p:nvPr/>
      </p:nvGrpSpPr>
      <p:grpSpPr>
        <a:xfrm>
          <a:off x="0" y="0"/>
          <a:ext cx="0" cy="0"/>
          <a:chOff x="0" y="0"/>
          <a:chExt cx="0" cy="0"/>
        </a:xfrm>
      </p:grpSpPr>
      <p:sp>
        <p:nvSpPr>
          <p:cNvPr id="1334" name="Google Shape;1334;g3d1e599119e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5" name="Google Shape;1335;g3d1e599119e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d1d3143bb7_0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d1d3143bb7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fr">
                <a:solidFill>
                  <a:schemeClr val="dk1"/>
                </a:solidFill>
              </a:rPr>
              <a:t>Le rapport sonar est niquel</a:t>
            </a:r>
            <a:endParaRPr>
              <a:solidFill>
                <a:schemeClr val="dk1"/>
              </a:solidFill>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2" name="Shape 1342"/>
        <p:cNvGrpSpPr/>
        <p:nvPr/>
      </p:nvGrpSpPr>
      <p:grpSpPr>
        <a:xfrm>
          <a:off x="0" y="0"/>
          <a:ext cx="0" cy="0"/>
          <a:chOff x="0" y="0"/>
          <a:chExt cx="0" cy="0"/>
        </a:xfrm>
      </p:grpSpPr>
      <p:sp>
        <p:nvSpPr>
          <p:cNvPr id="1343" name="Google Shape;1343;g3d1e599119e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4" name="Google Shape;1344;g3d1e599119e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2" name="Shape 1352"/>
        <p:cNvGrpSpPr/>
        <p:nvPr/>
      </p:nvGrpSpPr>
      <p:grpSpPr>
        <a:xfrm>
          <a:off x="0" y="0"/>
          <a:ext cx="0" cy="0"/>
          <a:chOff x="0" y="0"/>
          <a:chExt cx="0" cy="0"/>
        </a:xfrm>
      </p:grpSpPr>
      <p:sp>
        <p:nvSpPr>
          <p:cNvPr id="1353" name="Google Shape;1353;g3d1e599119e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4" name="Google Shape;1354;g3d1e599119e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3" name="Shape 1363"/>
        <p:cNvGrpSpPr/>
        <p:nvPr/>
      </p:nvGrpSpPr>
      <p:grpSpPr>
        <a:xfrm>
          <a:off x="0" y="0"/>
          <a:ext cx="0" cy="0"/>
          <a:chOff x="0" y="0"/>
          <a:chExt cx="0" cy="0"/>
        </a:xfrm>
      </p:grpSpPr>
      <p:sp>
        <p:nvSpPr>
          <p:cNvPr id="1364" name="Google Shape;1364;g3d1e599119e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5" name="Google Shape;1365;g3d1e599119e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fr">
                <a:solidFill>
                  <a:schemeClr val="dk1"/>
                </a:solidFill>
              </a:rPr>
              <a:t>On check le git history du service, </a:t>
            </a:r>
            <a:endParaRPr>
              <a:solidFill>
                <a:schemeClr val="dk1"/>
              </a:solidFill>
            </a:endParaRPr>
          </a:p>
          <a:p>
            <a:pPr indent="0" lvl="0" marL="0" rtl="0" algn="l">
              <a:lnSpc>
                <a:spcPct val="115000"/>
              </a:lnSpc>
              <a:spcBef>
                <a:spcPts val="1200"/>
              </a:spcBef>
              <a:spcAft>
                <a:spcPts val="0"/>
              </a:spcAft>
              <a:buNone/>
            </a:pPr>
            <a:r>
              <a:rPr lang="fr">
                <a:solidFill>
                  <a:schemeClr val="dk1"/>
                </a:solidFill>
              </a:rPr>
              <a:t>on tombe sur un commit de clean up un peu suspect. </a:t>
            </a:r>
            <a:endParaRPr>
              <a:solidFill>
                <a:schemeClr val="dk1"/>
              </a:solidFill>
            </a:endParaRPr>
          </a:p>
          <a:p>
            <a:pPr indent="0" lvl="0" marL="0" rtl="0" algn="l">
              <a:lnSpc>
                <a:spcPct val="115000"/>
              </a:lnSpc>
              <a:spcBef>
                <a:spcPts val="1200"/>
              </a:spcBef>
              <a:spcAft>
                <a:spcPts val="0"/>
              </a:spcAft>
              <a:buNone/>
            </a:pPr>
            <a:r>
              <a:rPr lang="fr">
                <a:solidFill>
                  <a:schemeClr val="dk1"/>
                </a:solidFill>
              </a:rPr>
              <a:t>Malheureusement, cette refacto anodine comporte un copier coller un peu foireux… et quand on zoom, on decouvre le pot aux roses… </a:t>
            </a:r>
            <a:endParaRPr>
              <a:solidFill>
                <a:schemeClr val="dk1"/>
              </a:solidFill>
            </a:endParaRPr>
          </a:p>
          <a:p>
            <a:pPr indent="0" lvl="0" marL="0" rtl="0" algn="l">
              <a:lnSpc>
                <a:spcPct val="115000"/>
              </a:lnSpc>
              <a:spcBef>
                <a:spcPts val="1200"/>
              </a:spcBef>
              <a:spcAft>
                <a:spcPts val="1200"/>
              </a:spcAft>
              <a:buNone/>
            </a:pPr>
            <a:r>
              <a:rPr lang="fr">
                <a:solidFill>
                  <a:schemeClr val="dk1"/>
                </a:solidFill>
              </a:rPr>
              <a:t>Maxime si je t’attrape.</a:t>
            </a:r>
            <a:endParaRPr>
              <a:solidFill>
                <a:schemeClr val="dk1"/>
              </a:solidFill>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3" name="Shape 1373"/>
        <p:cNvGrpSpPr/>
        <p:nvPr/>
      </p:nvGrpSpPr>
      <p:grpSpPr>
        <a:xfrm>
          <a:off x="0" y="0"/>
          <a:ext cx="0" cy="0"/>
          <a:chOff x="0" y="0"/>
          <a:chExt cx="0" cy="0"/>
        </a:xfrm>
      </p:grpSpPr>
      <p:sp>
        <p:nvSpPr>
          <p:cNvPr id="1374" name="Google Shape;1374;g3d1e599119e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5" name="Google Shape;1375;g3d1e599119e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2" name="Shape 1382"/>
        <p:cNvGrpSpPr/>
        <p:nvPr/>
      </p:nvGrpSpPr>
      <p:grpSpPr>
        <a:xfrm>
          <a:off x="0" y="0"/>
          <a:ext cx="0" cy="0"/>
          <a:chOff x="0" y="0"/>
          <a:chExt cx="0" cy="0"/>
        </a:xfrm>
      </p:grpSpPr>
      <p:sp>
        <p:nvSpPr>
          <p:cNvPr id="1383" name="Google Shape;1383;g3d1e599119e_0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4" name="Google Shape;1384;g3d1e599119e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1" name="Shape 1391"/>
        <p:cNvGrpSpPr/>
        <p:nvPr/>
      </p:nvGrpSpPr>
      <p:grpSpPr>
        <a:xfrm>
          <a:off x="0" y="0"/>
          <a:ext cx="0" cy="0"/>
          <a:chOff x="0" y="0"/>
          <a:chExt cx="0" cy="0"/>
        </a:xfrm>
      </p:grpSpPr>
      <p:sp>
        <p:nvSpPr>
          <p:cNvPr id="1392" name="Google Shape;1392;g3d1e599119e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3" name="Google Shape;1393;g3d1e599119e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9" name="Shape 1399"/>
        <p:cNvGrpSpPr/>
        <p:nvPr/>
      </p:nvGrpSpPr>
      <p:grpSpPr>
        <a:xfrm>
          <a:off x="0" y="0"/>
          <a:ext cx="0" cy="0"/>
          <a:chOff x="0" y="0"/>
          <a:chExt cx="0" cy="0"/>
        </a:xfrm>
      </p:grpSpPr>
      <p:sp>
        <p:nvSpPr>
          <p:cNvPr id="1400" name="Google Shape;1400;g3d1e599119e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1" name="Google Shape;1401;g3d1e599119e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800">
              <a:solidFill>
                <a:srgbClr val="241D60"/>
              </a:solidFill>
              <a:latin typeface="Nunito"/>
              <a:ea typeface="Nunito"/>
              <a:cs typeface="Nunito"/>
              <a:sym typeface="Nunito"/>
            </a:endParaRPr>
          </a:p>
          <a:p>
            <a:pPr indent="0" lvl="0" marL="0" rtl="0" algn="l">
              <a:spcBef>
                <a:spcPts val="1200"/>
              </a:spcBef>
              <a:spcAft>
                <a:spcPts val="0"/>
              </a:spcAft>
              <a:buNone/>
            </a:pPr>
            <a:r>
              <a:t/>
            </a:r>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5" name="Shape 1405"/>
        <p:cNvGrpSpPr/>
        <p:nvPr/>
      </p:nvGrpSpPr>
      <p:grpSpPr>
        <a:xfrm>
          <a:off x="0" y="0"/>
          <a:ext cx="0" cy="0"/>
          <a:chOff x="0" y="0"/>
          <a:chExt cx="0" cy="0"/>
        </a:xfrm>
      </p:grpSpPr>
      <p:sp>
        <p:nvSpPr>
          <p:cNvPr id="1406" name="Google Shape;1406;g3d1e599119e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7" name="Google Shape;1407;g3d1e599119e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Chaque catégorie produit des dizaines de mutants sur un vrai projet. Et c'est la combinaison de tous ces mutateurs qui nous donne une vision complète de la robustesse de nos tests.</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4" name="Shape 1414"/>
        <p:cNvGrpSpPr/>
        <p:nvPr/>
      </p:nvGrpSpPr>
      <p:grpSpPr>
        <a:xfrm>
          <a:off x="0" y="0"/>
          <a:ext cx="0" cy="0"/>
          <a:chOff x="0" y="0"/>
          <a:chExt cx="0" cy="0"/>
        </a:xfrm>
      </p:grpSpPr>
      <p:sp>
        <p:nvSpPr>
          <p:cNvPr id="1415" name="Google Shape;1415;g3d1e599119e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6" name="Google Shape;1416;g3d1e599119e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Chaque catégorie produit des dizaines de mutants sur un vrai projet. Et c'est la combinaison de tous ces mutateurs qui nous donne une vision complète de la robustesse de nos tests.</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3" name="Shape 1423"/>
        <p:cNvGrpSpPr/>
        <p:nvPr/>
      </p:nvGrpSpPr>
      <p:grpSpPr>
        <a:xfrm>
          <a:off x="0" y="0"/>
          <a:ext cx="0" cy="0"/>
          <a:chOff x="0" y="0"/>
          <a:chExt cx="0" cy="0"/>
        </a:xfrm>
      </p:grpSpPr>
      <p:sp>
        <p:nvSpPr>
          <p:cNvPr id="1424" name="Google Shape;1424;g3d1e599119e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5" name="Google Shape;1425;g3d1e599119e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Chaque catégorie produit des dizaines de mutants sur un vrai projet. Et c'est la combinaison de tous ces mutateurs qui nous donne une vision complète de la robustesse de nos tests.</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d1e599119e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d1e599119e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fr">
                <a:solidFill>
                  <a:schemeClr val="dk1"/>
                </a:solidFill>
              </a:rPr>
              <a:t>Le rapport sonar est niquel</a:t>
            </a:r>
            <a:endParaRPr>
              <a:solidFill>
                <a:schemeClr val="dk1"/>
              </a:solidFill>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3" name="Shape 1433"/>
        <p:cNvGrpSpPr/>
        <p:nvPr/>
      </p:nvGrpSpPr>
      <p:grpSpPr>
        <a:xfrm>
          <a:off x="0" y="0"/>
          <a:ext cx="0" cy="0"/>
          <a:chOff x="0" y="0"/>
          <a:chExt cx="0" cy="0"/>
        </a:xfrm>
      </p:grpSpPr>
      <p:sp>
        <p:nvSpPr>
          <p:cNvPr id="1434" name="Google Shape;1434;g3d1e599119e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5" name="Google Shape;1435;g3d1e599119e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Chaque catégorie produit des dizaines de mutants sur un vrai projet. Et c'est la combinaison de tous ces mutateurs qui nous donne une vision complète de la robustesse de nos tests.</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3" name="Shape 1443"/>
        <p:cNvGrpSpPr/>
        <p:nvPr/>
      </p:nvGrpSpPr>
      <p:grpSpPr>
        <a:xfrm>
          <a:off x="0" y="0"/>
          <a:ext cx="0" cy="0"/>
          <a:chOff x="0" y="0"/>
          <a:chExt cx="0" cy="0"/>
        </a:xfrm>
      </p:grpSpPr>
      <p:sp>
        <p:nvSpPr>
          <p:cNvPr id="1444" name="Google Shape;1444;g3d1f8528141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5" name="Google Shape;1445;g3d1f8528141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8" name="Shape 1448"/>
        <p:cNvGrpSpPr/>
        <p:nvPr/>
      </p:nvGrpSpPr>
      <p:grpSpPr>
        <a:xfrm>
          <a:off x="0" y="0"/>
          <a:ext cx="0" cy="0"/>
          <a:chOff x="0" y="0"/>
          <a:chExt cx="0" cy="0"/>
        </a:xfrm>
      </p:grpSpPr>
      <p:sp>
        <p:nvSpPr>
          <p:cNvPr id="1449" name="Google Shape;1449;g3d1f8528141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0" name="Google Shape;1450;g3d1f8528141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3" name="Shape 1453"/>
        <p:cNvGrpSpPr/>
        <p:nvPr/>
      </p:nvGrpSpPr>
      <p:grpSpPr>
        <a:xfrm>
          <a:off x="0" y="0"/>
          <a:ext cx="0" cy="0"/>
          <a:chOff x="0" y="0"/>
          <a:chExt cx="0" cy="0"/>
        </a:xfrm>
      </p:grpSpPr>
      <p:sp>
        <p:nvSpPr>
          <p:cNvPr id="1454" name="Google Shape;1454;g3d1f8528141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5" name="Google Shape;1455;g3d1f8528141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8" name="Shape 1458"/>
        <p:cNvGrpSpPr/>
        <p:nvPr/>
      </p:nvGrpSpPr>
      <p:grpSpPr>
        <a:xfrm>
          <a:off x="0" y="0"/>
          <a:ext cx="0" cy="0"/>
          <a:chOff x="0" y="0"/>
          <a:chExt cx="0" cy="0"/>
        </a:xfrm>
      </p:grpSpPr>
      <p:sp>
        <p:nvSpPr>
          <p:cNvPr id="1459" name="Google Shape;1459;g3d1e599119e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0" name="Google Shape;1460;g3d1e599119e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fr">
                <a:solidFill>
                  <a:schemeClr val="dk1"/>
                </a:solidFill>
              </a:rPr>
              <a:t>On a vu que le coverage ne suffit pas. </a:t>
            </a:r>
            <a:endParaRPr i="1">
              <a:solidFill>
                <a:schemeClr val="dk1"/>
              </a:solidFill>
            </a:endParaRPr>
          </a:p>
          <a:p>
            <a:pPr indent="0" lvl="0" marL="0" rtl="0" algn="l">
              <a:spcBef>
                <a:spcPts val="0"/>
              </a:spcBef>
              <a:spcAft>
                <a:spcPts val="0"/>
              </a:spcAft>
              <a:buClr>
                <a:schemeClr val="dk1"/>
              </a:buClr>
              <a:buSzPts val="1100"/>
              <a:buFont typeface="Arial"/>
              <a:buNone/>
            </a:pPr>
            <a:r>
              <a:rPr i="1" lang="fr">
                <a:solidFill>
                  <a:schemeClr val="dk1"/>
                </a:solidFill>
              </a:rPr>
              <a:t>On a vu que nos assertions peuvent être trompeuses.</a:t>
            </a:r>
            <a:endParaRPr i="1">
              <a:solidFill>
                <a:schemeClr val="dk1"/>
              </a:solidFill>
            </a:endParaRPr>
          </a:p>
          <a:p>
            <a:pPr indent="0" lvl="0" marL="0" rtl="0" algn="l">
              <a:spcBef>
                <a:spcPts val="0"/>
              </a:spcBef>
              <a:spcAft>
                <a:spcPts val="0"/>
              </a:spcAft>
              <a:buClr>
                <a:schemeClr val="dk1"/>
              </a:buClr>
              <a:buSzPts val="1100"/>
              <a:buFont typeface="Arial"/>
              <a:buNone/>
            </a:pPr>
            <a:r>
              <a:rPr i="1" lang="fr">
                <a:solidFill>
                  <a:schemeClr val="dk1"/>
                </a:solidFill>
              </a:rPr>
              <a:t>On l'a même vu dans notre propre code.</a:t>
            </a:r>
            <a:endParaRPr i="1">
              <a:solidFill>
                <a:schemeClr val="dk1"/>
              </a:solidFill>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7" name="Shape 1467"/>
        <p:cNvGrpSpPr/>
        <p:nvPr/>
      </p:nvGrpSpPr>
      <p:grpSpPr>
        <a:xfrm>
          <a:off x="0" y="0"/>
          <a:ext cx="0" cy="0"/>
          <a:chOff x="0" y="0"/>
          <a:chExt cx="0" cy="0"/>
        </a:xfrm>
      </p:grpSpPr>
      <p:sp>
        <p:nvSpPr>
          <p:cNvPr id="1468" name="Google Shape;1468;g3d1e599119e_0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9" name="Google Shape;1469;g3d1e599119e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2" name="Shape 1472"/>
        <p:cNvGrpSpPr/>
        <p:nvPr/>
      </p:nvGrpSpPr>
      <p:grpSpPr>
        <a:xfrm>
          <a:off x="0" y="0"/>
          <a:ext cx="0" cy="0"/>
          <a:chOff x="0" y="0"/>
          <a:chExt cx="0" cy="0"/>
        </a:xfrm>
      </p:grpSpPr>
      <p:sp>
        <p:nvSpPr>
          <p:cNvPr id="1473" name="Google Shape;1473;g3cfe1de3bee_0_5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4" name="Google Shape;1474;g3cfe1de3bee_0_5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8" name="Shape 1478"/>
        <p:cNvGrpSpPr/>
        <p:nvPr/>
      </p:nvGrpSpPr>
      <p:grpSpPr>
        <a:xfrm>
          <a:off x="0" y="0"/>
          <a:ext cx="0" cy="0"/>
          <a:chOff x="0" y="0"/>
          <a:chExt cx="0" cy="0"/>
        </a:xfrm>
      </p:grpSpPr>
      <p:sp>
        <p:nvSpPr>
          <p:cNvPr id="1479" name="Google Shape;1479;g3d1e599119e_0_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0" name="Google Shape;1480;g3d1e599119e_0_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3" name="Shape 1483"/>
        <p:cNvGrpSpPr/>
        <p:nvPr/>
      </p:nvGrpSpPr>
      <p:grpSpPr>
        <a:xfrm>
          <a:off x="0" y="0"/>
          <a:ext cx="0" cy="0"/>
          <a:chOff x="0" y="0"/>
          <a:chExt cx="0" cy="0"/>
        </a:xfrm>
      </p:grpSpPr>
      <p:sp>
        <p:nvSpPr>
          <p:cNvPr id="1484" name="Google Shape;1484;g3cfcb039546_1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5" name="Google Shape;1485;g3cfcb039546_1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 sz="1800">
                <a:solidFill>
                  <a:srgbClr val="241D60"/>
                </a:solidFill>
                <a:latin typeface="Nunito"/>
                <a:ea typeface="Nunito"/>
                <a:cs typeface="Nunito"/>
                <a:sym typeface="Nunito"/>
              </a:rPr>
              <a:t>Bon... 63% c'est pas dingue. Mais avant de déprimer, il y a un phénomène à connaître</a:t>
            </a:r>
            <a:endParaRPr sz="1800">
              <a:solidFill>
                <a:srgbClr val="241D60"/>
              </a:solidFill>
              <a:latin typeface="Nunito"/>
              <a:ea typeface="Nunito"/>
              <a:cs typeface="Nunito"/>
              <a:sym typeface="Nunito"/>
            </a:endParaRPr>
          </a:p>
          <a:p>
            <a:pPr indent="0" lvl="0" marL="0" rtl="0" algn="l">
              <a:spcBef>
                <a:spcPts val="1200"/>
              </a:spcBef>
              <a:spcAft>
                <a:spcPts val="0"/>
              </a:spcAft>
              <a:buNone/>
            </a:pPr>
            <a:r>
              <a:t/>
            </a:r>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9" name="Shape 1489"/>
        <p:cNvGrpSpPr/>
        <p:nvPr/>
      </p:nvGrpSpPr>
      <p:grpSpPr>
        <a:xfrm>
          <a:off x="0" y="0"/>
          <a:ext cx="0" cy="0"/>
          <a:chOff x="0" y="0"/>
          <a:chExt cx="0" cy="0"/>
        </a:xfrm>
      </p:grpSpPr>
      <p:sp>
        <p:nvSpPr>
          <p:cNvPr id="1490" name="Google Shape;1490;g3960702ee5e_3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1" name="Google Shape;1491;g3960702ee5e_3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Chaque catégorie produit des dizaines de mutants sur un vrai projet. Et c'est la combinaison de tous ces mutateurs qui nous donne une vision complète de la robustesse de nos tests.</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d1d3143bb7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d1d3143bb7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fr">
                <a:solidFill>
                  <a:schemeClr val="dk1"/>
                </a:solidFill>
              </a:rPr>
              <a:t>Le rapport sonar est niquel</a:t>
            </a:r>
            <a:endParaRPr>
              <a:solidFill>
                <a:schemeClr val="dk1"/>
              </a:solidFill>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7" name="Shape 1497"/>
        <p:cNvGrpSpPr/>
        <p:nvPr/>
      </p:nvGrpSpPr>
      <p:grpSpPr>
        <a:xfrm>
          <a:off x="0" y="0"/>
          <a:ext cx="0" cy="0"/>
          <a:chOff x="0" y="0"/>
          <a:chExt cx="0" cy="0"/>
        </a:xfrm>
      </p:grpSpPr>
      <p:sp>
        <p:nvSpPr>
          <p:cNvPr id="1498" name="Google Shape;1498;g3960702ee5e_3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9" name="Google Shape;1499;g3960702ee5e_3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Ici le + est remplacé par - et -, c’est foncierement la meme chose. donc quand on execute les tests, rien ne fail, malgré la mutation. elle est comptabilisée comme survivante alors qu’elle n’a pas d’impact.</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"Ce n'est pas un vrai problème d'assertion. Ce sont des mutations qui font du bruit."</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"C'est pour ça qu'il ne faut jamais viser 100% de mutation score. C'est mathématiquement impossible à cause des mutations équivalentes et du bruit de ce genre. Un objectif réaliste sur du code métier, c'est entre 75 et 85%.</a:t>
            </a:r>
            <a:endParaRPr i="1">
              <a:solidFill>
                <a:schemeClr val="dk1"/>
              </a:solidFill>
            </a:endParaRPr>
          </a:p>
          <a:p>
            <a:pPr indent="0" lvl="0" marL="0" rtl="0" algn="l">
              <a:lnSpc>
                <a:spcPct val="115000"/>
              </a:lnSpc>
              <a:spcBef>
                <a:spcPts val="1200"/>
              </a:spcBef>
              <a:spcAft>
                <a:spcPts val="1200"/>
              </a:spcAft>
              <a:buClr>
                <a:schemeClr val="dk1"/>
              </a:buClr>
              <a:buSzPts val="1100"/>
              <a:buFont typeface="Arial"/>
              <a:buNone/>
            </a:pPr>
            <a:r>
              <a:t/>
            </a:r>
            <a:endParaRPr i="1">
              <a:solidFill>
                <a:schemeClr val="dk1"/>
              </a:solidFill>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8" name="Shape 1508"/>
        <p:cNvGrpSpPr/>
        <p:nvPr/>
      </p:nvGrpSpPr>
      <p:grpSpPr>
        <a:xfrm>
          <a:off x="0" y="0"/>
          <a:ext cx="0" cy="0"/>
          <a:chOff x="0" y="0"/>
          <a:chExt cx="0" cy="0"/>
        </a:xfrm>
      </p:grpSpPr>
      <p:sp>
        <p:nvSpPr>
          <p:cNvPr id="1509" name="Google Shape;1509;g3960702ee5e_3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0" name="Google Shape;1510;g3960702ee5e_3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7" name="Shape 1517"/>
        <p:cNvGrpSpPr/>
        <p:nvPr/>
      </p:nvGrpSpPr>
      <p:grpSpPr>
        <a:xfrm>
          <a:off x="0" y="0"/>
          <a:ext cx="0" cy="0"/>
          <a:chOff x="0" y="0"/>
          <a:chExt cx="0" cy="0"/>
        </a:xfrm>
      </p:grpSpPr>
      <p:sp>
        <p:nvSpPr>
          <p:cNvPr id="1518" name="Google Shape;1518;g3cfe1de3bee_0_2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9" name="Google Shape;1519;g3cfe1de3bee_0_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800">
              <a:solidFill>
                <a:srgbClr val="241D60"/>
              </a:solidFill>
              <a:latin typeface="Nunito"/>
              <a:ea typeface="Nunito"/>
              <a:cs typeface="Nunito"/>
              <a:sym typeface="Nunito"/>
            </a:endParaRPr>
          </a:p>
          <a:p>
            <a:pPr indent="0" lvl="0" marL="0" rtl="0" algn="l">
              <a:spcBef>
                <a:spcPts val="1200"/>
              </a:spcBef>
              <a:spcAft>
                <a:spcPts val="0"/>
              </a:spcAft>
              <a:buNone/>
            </a:pPr>
            <a:r>
              <a:t/>
            </a:r>
            <a:endParaRPr/>
          </a:p>
        </p:txBody>
      </p:sp>
    </p:spTree>
  </p:cSld>
  <p:clrMapOvr>
    <a:masterClrMapping/>
  </p:clrMapOvr>
</p:notes>
</file>

<file path=ppt/notesSlides/notesSlide1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3" name="Shape 1523"/>
        <p:cNvGrpSpPr/>
        <p:nvPr/>
      </p:nvGrpSpPr>
      <p:grpSpPr>
        <a:xfrm>
          <a:off x="0" y="0"/>
          <a:ext cx="0" cy="0"/>
          <a:chOff x="0" y="0"/>
          <a:chExt cx="0" cy="0"/>
        </a:xfrm>
      </p:grpSpPr>
      <p:sp>
        <p:nvSpPr>
          <p:cNvPr id="1524" name="Google Shape;1524;g3960702ee5e_1_3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5" name="Google Shape;1525;g3960702ee5e_1_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1" name="Shape 1531"/>
        <p:cNvGrpSpPr/>
        <p:nvPr/>
      </p:nvGrpSpPr>
      <p:grpSpPr>
        <a:xfrm>
          <a:off x="0" y="0"/>
          <a:ext cx="0" cy="0"/>
          <a:chOff x="0" y="0"/>
          <a:chExt cx="0" cy="0"/>
        </a:xfrm>
      </p:grpSpPr>
      <p:sp>
        <p:nvSpPr>
          <p:cNvPr id="1532" name="Google Shape;1532;g3cfe1de3bee_0_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3" name="Google Shape;1533;g3cfe1de3bee_0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9" name="Shape 1539"/>
        <p:cNvGrpSpPr/>
        <p:nvPr/>
      </p:nvGrpSpPr>
      <p:grpSpPr>
        <a:xfrm>
          <a:off x="0" y="0"/>
          <a:ext cx="0" cy="0"/>
          <a:chOff x="0" y="0"/>
          <a:chExt cx="0" cy="0"/>
        </a:xfrm>
      </p:grpSpPr>
      <p:sp>
        <p:nvSpPr>
          <p:cNvPr id="1540" name="Google Shape;1540;g3960702ee5e_1_3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1" name="Google Shape;1541;g3960702ee5e_1_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7" name="Shape 1547"/>
        <p:cNvGrpSpPr/>
        <p:nvPr/>
      </p:nvGrpSpPr>
      <p:grpSpPr>
        <a:xfrm>
          <a:off x="0" y="0"/>
          <a:ext cx="0" cy="0"/>
          <a:chOff x="0" y="0"/>
          <a:chExt cx="0" cy="0"/>
        </a:xfrm>
      </p:grpSpPr>
      <p:sp>
        <p:nvSpPr>
          <p:cNvPr id="1548" name="Google Shape;1548;g3960702ee5e_1_3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9" name="Google Shape;1549;g3960702ee5e_1_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5" name="Shape 1555"/>
        <p:cNvGrpSpPr/>
        <p:nvPr/>
      </p:nvGrpSpPr>
      <p:grpSpPr>
        <a:xfrm>
          <a:off x="0" y="0"/>
          <a:ext cx="0" cy="0"/>
          <a:chOff x="0" y="0"/>
          <a:chExt cx="0" cy="0"/>
        </a:xfrm>
      </p:grpSpPr>
      <p:sp>
        <p:nvSpPr>
          <p:cNvPr id="1556" name="Google Shape;1556;g3960702ee5e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7" name="Google Shape;1557;g3960702ee5e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5" name="Shape 1565"/>
        <p:cNvGrpSpPr/>
        <p:nvPr/>
      </p:nvGrpSpPr>
      <p:grpSpPr>
        <a:xfrm>
          <a:off x="0" y="0"/>
          <a:ext cx="0" cy="0"/>
          <a:chOff x="0" y="0"/>
          <a:chExt cx="0" cy="0"/>
        </a:xfrm>
      </p:grpSpPr>
      <p:sp>
        <p:nvSpPr>
          <p:cNvPr id="1566" name="Google Shape;1566;g3960702ee5e_3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7" name="Google Shape;1567;g3960702ee5e_3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4" name="Shape 1574"/>
        <p:cNvGrpSpPr/>
        <p:nvPr/>
      </p:nvGrpSpPr>
      <p:grpSpPr>
        <a:xfrm>
          <a:off x="0" y="0"/>
          <a:ext cx="0" cy="0"/>
          <a:chOff x="0" y="0"/>
          <a:chExt cx="0" cy="0"/>
        </a:xfrm>
      </p:grpSpPr>
      <p:sp>
        <p:nvSpPr>
          <p:cNvPr id="1575" name="Google Shape;1575;g3960702ee5e_3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6" name="Google Shape;1576;g3960702ee5e_3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d1d3143bb7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d1d3143bb7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J’ai tout fait parfaitement, un coverage quasi parfait</a:t>
            </a:r>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2" name="Shape 1582"/>
        <p:cNvGrpSpPr/>
        <p:nvPr/>
      </p:nvGrpSpPr>
      <p:grpSpPr>
        <a:xfrm>
          <a:off x="0" y="0"/>
          <a:ext cx="0" cy="0"/>
          <a:chOff x="0" y="0"/>
          <a:chExt cx="0" cy="0"/>
        </a:xfrm>
      </p:grpSpPr>
      <p:sp>
        <p:nvSpPr>
          <p:cNvPr id="1583" name="Google Shape;1583;g3cfe1de3bee_0_4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4" name="Google Shape;1584;g3cfe1de3bee_0_4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800">
              <a:solidFill>
                <a:srgbClr val="241D60"/>
              </a:solidFill>
              <a:latin typeface="Nunito"/>
              <a:ea typeface="Nunito"/>
              <a:cs typeface="Nunito"/>
              <a:sym typeface="Nunito"/>
            </a:endParaRPr>
          </a:p>
          <a:p>
            <a:pPr indent="0" lvl="0" marL="0" rtl="0" algn="l">
              <a:spcBef>
                <a:spcPts val="1200"/>
              </a:spcBef>
              <a:spcAft>
                <a:spcPts val="0"/>
              </a:spcAft>
              <a:buNone/>
            </a:pPr>
            <a:r>
              <a:t/>
            </a:r>
            <a:endParaRPr/>
          </a:p>
        </p:txBody>
      </p:sp>
    </p:spTree>
  </p:cSld>
  <p:clrMapOvr>
    <a:masterClrMapping/>
  </p:clrMapOvr>
</p:notes>
</file>

<file path=ppt/notesSlides/notesSlide1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8" name="Shape 1588"/>
        <p:cNvGrpSpPr/>
        <p:nvPr/>
      </p:nvGrpSpPr>
      <p:grpSpPr>
        <a:xfrm>
          <a:off x="0" y="0"/>
          <a:ext cx="0" cy="0"/>
          <a:chOff x="0" y="0"/>
          <a:chExt cx="0" cy="0"/>
        </a:xfrm>
      </p:grpSpPr>
      <p:sp>
        <p:nvSpPr>
          <p:cNvPr id="1589" name="Google Shape;1589;g3960702ee5e_3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0" name="Google Shape;1590;g3960702ee5e_3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1" name="Shape 1601"/>
        <p:cNvGrpSpPr/>
        <p:nvPr/>
      </p:nvGrpSpPr>
      <p:grpSpPr>
        <a:xfrm>
          <a:off x="0" y="0"/>
          <a:ext cx="0" cy="0"/>
          <a:chOff x="0" y="0"/>
          <a:chExt cx="0" cy="0"/>
        </a:xfrm>
      </p:grpSpPr>
      <p:sp>
        <p:nvSpPr>
          <p:cNvPr id="1602" name="Google Shape;1602;g3960702ee5e_3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3" name="Google Shape;1603;g3960702ee5e_3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4" name="Shape 1614"/>
        <p:cNvGrpSpPr/>
        <p:nvPr/>
      </p:nvGrpSpPr>
      <p:grpSpPr>
        <a:xfrm>
          <a:off x="0" y="0"/>
          <a:ext cx="0" cy="0"/>
          <a:chOff x="0" y="0"/>
          <a:chExt cx="0" cy="0"/>
        </a:xfrm>
      </p:grpSpPr>
      <p:sp>
        <p:nvSpPr>
          <p:cNvPr id="1615" name="Google Shape;1615;g3960702ee5e_3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6" name="Google Shape;1616;g3960702ee5e_3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7" name="Shape 1627"/>
        <p:cNvGrpSpPr/>
        <p:nvPr/>
      </p:nvGrpSpPr>
      <p:grpSpPr>
        <a:xfrm>
          <a:off x="0" y="0"/>
          <a:ext cx="0" cy="0"/>
          <a:chOff x="0" y="0"/>
          <a:chExt cx="0" cy="0"/>
        </a:xfrm>
      </p:grpSpPr>
      <p:sp>
        <p:nvSpPr>
          <p:cNvPr id="1628" name="Google Shape;1628;g3cfe1de3bee_0_4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9" name="Google Shape;1629;g3cfe1de3bee_0_4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1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8" name="Shape 1638"/>
        <p:cNvGrpSpPr/>
        <p:nvPr/>
      </p:nvGrpSpPr>
      <p:grpSpPr>
        <a:xfrm>
          <a:off x="0" y="0"/>
          <a:ext cx="0" cy="0"/>
          <a:chOff x="0" y="0"/>
          <a:chExt cx="0" cy="0"/>
        </a:xfrm>
      </p:grpSpPr>
      <p:sp>
        <p:nvSpPr>
          <p:cNvPr id="1639" name="Google Shape;1639;g3d603873c9d_0_3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0" name="Google Shape;1640;g3d603873c9d_0_3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fr">
                <a:solidFill>
                  <a:schemeClr val="dk1"/>
                </a:solidFill>
              </a:rPr>
              <a:t>.</a:t>
            </a:r>
            <a:endParaRPr i="1">
              <a:solidFill>
                <a:schemeClr val="dk1"/>
              </a:solidFill>
            </a:endParaRPr>
          </a:p>
        </p:txBody>
      </p:sp>
    </p:spTree>
  </p:cSld>
  <p:clrMapOvr>
    <a:masterClrMapping/>
  </p:clrMapOvr>
</p:notes>
</file>

<file path=ppt/notesSlides/notesSlide1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6" name="Shape 1646"/>
        <p:cNvGrpSpPr/>
        <p:nvPr/>
      </p:nvGrpSpPr>
      <p:grpSpPr>
        <a:xfrm>
          <a:off x="0" y="0"/>
          <a:ext cx="0" cy="0"/>
          <a:chOff x="0" y="0"/>
          <a:chExt cx="0" cy="0"/>
        </a:xfrm>
      </p:grpSpPr>
      <p:sp>
        <p:nvSpPr>
          <p:cNvPr id="1647" name="Google Shape;1647;g3d1e599119e_0_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8" name="Google Shape;1648;g3d1e599119e_0_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1" name="Shape 1651"/>
        <p:cNvGrpSpPr/>
        <p:nvPr/>
      </p:nvGrpSpPr>
      <p:grpSpPr>
        <a:xfrm>
          <a:off x="0" y="0"/>
          <a:ext cx="0" cy="0"/>
          <a:chOff x="0" y="0"/>
          <a:chExt cx="0" cy="0"/>
        </a:xfrm>
      </p:grpSpPr>
      <p:sp>
        <p:nvSpPr>
          <p:cNvPr id="1652" name="Google Shape;1652;g3cfe1de3bee_1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3" name="Google Shape;1653;g3cfe1de3bee_1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6" name="Shape 1656"/>
        <p:cNvGrpSpPr/>
        <p:nvPr/>
      </p:nvGrpSpPr>
      <p:grpSpPr>
        <a:xfrm>
          <a:off x="0" y="0"/>
          <a:ext cx="0" cy="0"/>
          <a:chOff x="0" y="0"/>
          <a:chExt cx="0" cy="0"/>
        </a:xfrm>
      </p:grpSpPr>
      <p:sp>
        <p:nvSpPr>
          <p:cNvPr id="1657" name="Google Shape;1657;g3d1e599119e_0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8" name="Google Shape;1658;g3d1e599119e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2" name="Shape 1662"/>
        <p:cNvGrpSpPr/>
        <p:nvPr/>
      </p:nvGrpSpPr>
      <p:grpSpPr>
        <a:xfrm>
          <a:off x="0" y="0"/>
          <a:ext cx="0" cy="0"/>
          <a:chOff x="0" y="0"/>
          <a:chExt cx="0" cy="0"/>
        </a:xfrm>
      </p:grpSpPr>
      <p:sp>
        <p:nvSpPr>
          <p:cNvPr id="1663" name="Google Shape;1663;g3d1e599119e_0_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4" name="Google Shape;1664;g3d1e599119e_0_2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800">
              <a:solidFill>
                <a:srgbClr val="241D60"/>
              </a:solidFill>
              <a:latin typeface="Nunito"/>
              <a:ea typeface="Nunito"/>
              <a:cs typeface="Nunito"/>
              <a:sym typeface="Nunito"/>
            </a:endParaRPr>
          </a:p>
          <a:p>
            <a:pPr indent="0" lvl="0" marL="0" rtl="0" algn="l">
              <a:spcBef>
                <a:spcPts val="120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ca31bd0eca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ca31bd0eca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Laissez </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ca31bd0eca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ca31bd0eca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fr">
                <a:solidFill>
                  <a:schemeClr val="dk1"/>
                </a:solidFill>
              </a:rPr>
              <a:t>C’est le drame. Un beau lundi matin, ticket support ! On a un bug en prod sur la feature ! La projection des RTT semble se décompter sur le mauvais compteur.</a:t>
            </a:r>
            <a:endParaRPr>
              <a:solidFill>
                <a:schemeClr val="dk1"/>
              </a:solidFill>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8" name="Shape 1668"/>
        <p:cNvGrpSpPr/>
        <p:nvPr/>
      </p:nvGrpSpPr>
      <p:grpSpPr>
        <a:xfrm>
          <a:off x="0" y="0"/>
          <a:ext cx="0" cy="0"/>
          <a:chOff x="0" y="0"/>
          <a:chExt cx="0" cy="0"/>
        </a:xfrm>
      </p:grpSpPr>
      <p:sp>
        <p:nvSpPr>
          <p:cNvPr id="1669" name="Google Shape;1669;g3d1e599119e_0_3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0" name="Google Shape;1670;g3d1e599119e_0_3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"Petit bonus avant de parler CI/CD. On a vu que le rapport PITest peut être dense. La bonne nouvelle, c'est qu'aujourd'hui on a des outils d'IA super puissants qui peuvent nous aider."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"Je parle d'agents IA qui ont accès directement à votre codebase. Gemini CLI, Claude Code, Junie dans IntelliJ... Ces outils peuvent lire votre code source, vos tests, et le rapport PITest en même temps."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"Concrètement, vous pouvez demander : analyse les mutations survivantes sur tel service et dis-moi lesquelles sont critiques. L'agent croise le rapport avec le code métier et il fait le tri pour nous."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"On peut aussi lui demander de générer les tests manquants. Il voit les mocks déjà en place, la structure de les tests paramétrés, et il produit des tests cohérents avec la codebase. Pas du code générique — du code qui s'intègre."</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"Et le plus intéressant, c'est la boucle itérative. On lui demande de lancer PITest, analyser le rapport, proposer des corrections, relancer. Le cycle complet. On supervise, l'agent fait le travail répétitif."</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"Le mutation testing génère beaucoup de données. L'IA est très bonne pour traiter ce genre de cas. Les deux ensemble, c'est un combo assez redoutable."</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2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7" name="Shape 1677"/>
        <p:cNvGrpSpPr/>
        <p:nvPr/>
      </p:nvGrpSpPr>
      <p:grpSpPr>
        <a:xfrm>
          <a:off x="0" y="0"/>
          <a:ext cx="0" cy="0"/>
          <a:chOff x="0" y="0"/>
          <a:chExt cx="0" cy="0"/>
        </a:xfrm>
      </p:grpSpPr>
      <p:sp>
        <p:nvSpPr>
          <p:cNvPr id="1678" name="Google Shape;1678;g3d1e599119e_0_4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9" name="Google Shape;1679;g3d1e599119e_0_4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800">
              <a:solidFill>
                <a:srgbClr val="241D60"/>
              </a:solidFill>
              <a:latin typeface="Nunito"/>
              <a:ea typeface="Nunito"/>
              <a:cs typeface="Nunito"/>
              <a:sym typeface="Nunito"/>
            </a:endParaRPr>
          </a:p>
          <a:p>
            <a:pPr indent="0" lvl="0" marL="0" rtl="0" algn="l">
              <a:spcBef>
                <a:spcPts val="1200"/>
              </a:spcBef>
              <a:spcAft>
                <a:spcPts val="0"/>
              </a:spcAft>
              <a:buNone/>
            </a:pPr>
            <a:r>
              <a:t/>
            </a:r>
            <a:endParaRPr/>
          </a:p>
        </p:txBody>
      </p:sp>
    </p:spTree>
  </p:cSld>
  <p:clrMapOvr>
    <a:masterClrMapping/>
  </p:clrMapOvr>
</p:notes>
</file>

<file path=ppt/notesSlides/notesSlide2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3" name="Shape 1683"/>
        <p:cNvGrpSpPr/>
        <p:nvPr/>
      </p:nvGrpSpPr>
      <p:grpSpPr>
        <a:xfrm>
          <a:off x="0" y="0"/>
          <a:ext cx="0" cy="0"/>
          <a:chOff x="0" y="0"/>
          <a:chExt cx="0" cy="0"/>
        </a:xfrm>
      </p:grpSpPr>
      <p:sp>
        <p:nvSpPr>
          <p:cNvPr id="1684" name="Google Shape;1684;g3d222ec360b_0_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5" name="Google Shape;1685;g3d222ec360b_0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8" name="Shape 1688"/>
        <p:cNvGrpSpPr/>
        <p:nvPr/>
      </p:nvGrpSpPr>
      <p:grpSpPr>
        <a:xfrm>
          <a:off x="0" y="0"/>
          <a:ext cx="0" cy="0"/>
          <a:chOff x="0" y="0"/>
          <a:chExt cx="0" cy="0"/>
        </a:xfrm>
      </p:grpSpPr>
      <p:sp>
        <p:nvSpPr>
          <p:cNvPr id="1689" name="Google Shape;1689;g3d222ec360b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0" name="Google Shape;1690;g3d222ec360b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"Petit bonus avant de parler CI/CD. On a vu que le rapport PITest peut être dense. La bonne nouvelle, c'est qu'aujourd'hui on a des outils d'IA super puissants qui peuvent nous aider."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"Je parle d'agents IA qui ont accès directement à votre codebase. Gemini CLI, Claude Code, Junie dans IntelliJ... Ces outils peuvent lire votre code source, vos tests, et le rapport PITest en même temps."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"Concrètement, vous pouvez demander : analyse les mutations survivantes sur tel service et dis-moi lesquelles sont critiques. L'agent croise le rapport avec le code métier et il fait le tri pour nous."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"On peut aussi lui demander de générer les tests manquants. Il voit les mocks déjà en place, la structure de les tests paramétrés, et il produit des tests cohérents avec la codebase. Pas du code générique — du code qui s'intègre."</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"Et le plus intéressant, c'est la boucle itérative. On lui demande de lancer PITest, analyser le rapport, proposer des corrections, relancer. Le cycle complet. On supervise, l'agent fait le travail répétitif."</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"Le mutation testing génère beaucoup de données. L'IA est très bonne pour traiter ce genre de cas. Les deux ensemble, c'est un combo assez redoutable."</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2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7" name="Shape 1697"/>
        <p:cNvGrpSpPr/>
        <p:nvPr/>
      </p:nvGrpSpPr>
      <p:grpSpPr>
        <a:xfrm>
          <a:off x="0" y="0"/>
          <a:ext cx="0" cy="0"/>
          <a:chOff x="0" y="0"/>
          <a:chExt cx="0" cy="0"/>
        </a:xfrm>
      </p:grpSpPr>
      <p:sp>
        <p:nvSpPr>
          <p:cNvPr id="1698" name="Google Shape;1698;g3d222ec360b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9" name="Google Shape;1699;g3d222ec360b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"Petit bonus avant de parler CI/CD. On a vu que le rapport PITest peut être dense. La bonne nouvelle, c'est qu'aujourd'hui on a des outils d'IA super puissants qui peuvent nous aider."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"Je parle d'agents IA qui ont accès directement à votre codebase. Gemini CLI, Claude Code, Junie dans IntelliJ... Ces outils peuvent lire votre code source, vos tests, et le rapport PITest en même temps."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"Concrètement, vous pouvez demander : analyse les mutations survivantes sur tel service et dis-moi lesquelles sont critiques. L'agent croise le rapport avec le code métier et il fait le tri pour nous."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"On peut aussi lui demander de générer les tests manquants. Il voit les mocks déjà en place, la structure de les tests paramétrés, et il produit des tests cohérents avec la codebase. Pas du code générique — du code qui s'intègre."</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"Et le plus intéressant, c'est la boucle itérative. On lui demande de lancer PITest, analyser le rapport, proposer des corrections, relancer. Le cycle complet. On supervise, l'agent fait le travail répétitif."</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"Le mutation testing génère beaucoup de données. L'IA est très bonne pour traiter ce genre de cas. Les deux ensemble, c'est un combo assez redoutable."</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2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7" name="Shape 1707"/>
        <p:cNvGrpSpPr/>
        <p:nvPr/>
      </p:nvGrpSpPr>
      <p:grpSpPr>
        <a:xfrm>
          <a:off x="0" y="0"/>
          <a:ext cx="0" cy="0"/>
          <a:chOff x="0" y="0"/>
          <a:chExt cx="0" cy="0"/>
        </a:xfrm>
      </p:grpSpPr>
      <p:sp>
        <p:nvSpPr>
          <p:cNvPr id="1708" name="Google Shape;1708;g3d222ec360b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9" name="Google Shape;1709;g3d222ec360b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i="1" lang="fr">
                <a:solidFill>
                  <a:schemeClr val="dk1"/>
                </a:solidFill>
              </a:rPr>
              <a:t>package interne du runtime Kotlin, contient Intrinsics.checkNotNullExpressionValue</a:t>
            </a:r>
            <a:endParaRPr i="1">
              <a:solidFill>
                <a:schemeClr val="dk1"/>
              </a:solidFill>
            </a:endParaRPr>
          </a:p>
        </p:txBody>
      </p:sp>
    </p:spTree>
  </p:cSld>
  <p:clrMapOvr>
    <a:masterClrMapping/>
  </p:clrMapOvr>
</p:notes>
</file>

<file path=ppt/notesSlides/notesSlide2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1" name="Shape 1721"/>
        <p:cNvGrpSpPr/>
        <p:nvPr/>
      </p:nvGrpSpPr>
      <p:grpSpPr>
        <a:xfrm>
          <a:off x="0" y="0"/>
          <a:ext cx="0" cy="0"/>
          <a:chOff x="0" y="0"/>
          <a:chExt cx="0" cy="0"/>
        </a:xfrm>
      </p:grpSpPr>
      <p:sp>
        <p:nvSpPr>
          <p:cNvPr id="1722" name="Google Shape;1722;g3d222ec360b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3" name="Google Shape;1723;g3d222ec360b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"Petit bonus avant de parler CI/CD. On a vu que le rapport PITest peut être dense. La bonne nouvelle, c'est qu'aujourd'hui on a des outils d'IA super puissants qui peuvent nous aider."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"Je parle d'agents IA qui ont accès directement à votre codebase. Gemini CLI, Claude Code, Junie dans IntelliJ... Ces outils peuvent lire votre code source, vos tests, et le rapport PITest en même temps."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"Concrètement, vous pouvez demander : analyse les mutations survivantes sur tel service et dis-moi lesquelles sont critiques. L'agent croise le rapport avec le code métier et il fait le tri pour nous."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"On peut aussi lui demander de générer les tests manquants. Il voit les mocks déjà en place, la structure de les tests paramétrés, et il produit des tests cohérents avec la codebase. Pas du code générique — du code qui s'intègre."</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"Et le plus intéressant, c'est la boucle itérative. On lui demande de lancer PITest, analyser le rapport, proposer des corrections, relancer. Le cycle complet. On supervise, l'agent fait le travail répétitif."</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"Le mutation testing génère beaucoup de données. L'IA est très bonne pour traiter ce genre de cas. Les deux ensemble, c'est un combo assez redoutable."</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2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3" name="Shape 1733"/>
        <p:cNvGrpSpPr/>
        <p:nvPr/>
      </p:nvGrpSpPr>
      <p:grpSpPr>
        <a:xfrm>
          <a:off x="0" y="0"/>
          <a:ext cx="0" cy="0"/>
          <a:chOff x="0" y="0"/>
          <a:chExt cx="0" cy="0"/>
        </a:xfrm>
      </p:grpSpPr>
      <p:sp>
        <p:nvSpPr>
          <p:cNvPr id="1734" name="Google Shape;1734;g3d222ec360b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5" name="Google Shape;1735;g3d222ec360b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"Petit bonus avant de parler CI/CD. On a vu que le rapport PITest peut être dense. La bonne nouvelle, c'est qu'aujourd'hui on a des outils d'IA super puissants qui peuvent nous aider."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"Je parle d'agents IA qui ont accès directement à votre codebase. Gemini CLI, Claude Code, Junie dans IntelliJ... Ces outils peuvent lire votre code source, vos tests, et le rapport PITest en même temps."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"Concrètement, vous pouvez demander : analyse les mutations survivantes sur tel service et dis-moi lesquelles sont critiques. L'agent croise le rapport avec le code métier et il fait le tri pour nous."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"On peut aussi lui demander de générer les tests manquants. Il voit les mocks déjà en place, la structure de les tests paramétrés, et il produit des tests cohérents avec la codebase. Pas du code générique — du code qui s'intègre."</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"Et le plus intéressant, c'est la boucle itérative. On lui demande de lancer PITest, analyser le rapport, proposer des corrections, relancer. Le cycle complet. On supervise, l'agent fait le travail répétitif."</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"Le mutation testing génère beaucoup de données. L'IA est très bonne pour traiter ce genre de cas. Les deux ensemble, c'est un combo assez redoutable."</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2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6" name="Shape 1746"/>
        <p:cNvGrpSpPr/>
        <p:nvPr/>
      </p:nvGrpSpPr>
      <p:grpSpPr>
        <a:xfrm>
          <a:off x="0" y="0"/>
          <a:ext cx="0" cy="0"/>
          <a:chOff x="0" y="0"/>
          <a:chExt cx="0" cy="0"/>
        </a:xfrm>
      </p:grpSpPr>
      <p:sp>
        <p:nvSpPr>
          <p:cNvPr id="1747" name="Google Shape;1747;g3d222ec360b_0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8" name="Google Shape;1748;g3d222ec360b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1" name="Shape 1751"/>
        <p:cNvGrpSpPr/>
        <p:nvPr/>
      </p:nvGrpSpPr>
      <p:grpSpPr>
        <a:xfrm>
          <a:off x="0" y="0"/>
          <a:ext cx="0" cy="0"/>
          <a:chOff x="0" y="0"/>
          <a:chExt cx="0" cy="0"/>
        </a:xfrm>
      </p:grpSpPr>
      <p:sp>
        <p:nvSpPr>
          <p:cNvPr id="1752" name="Google Shape;1752;g3d603873c9d_1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3" name="Google Shape;1753;g3d603873c9d_1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d1d3143bb7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d1d3143bb7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fr">
                <a:solidFill>
                  <a:schemeClr val="dk1"/>
                </a:solidFill>
              </a:rPr>
              <a:t>Le rapport sonar est niquel</a:t>
            </a:r>
            <a:endParaRPr>
              <a:solidFill>
                <a:schemeClr val="dk1"/>
              </a:solidFill>
            </a:endParaRPr>
          </a:p>
        </p:txBody>
      </p:sp>
    </p:spTree>
  </p:cSld>
  <p:clrMapOvr>
    <a:masterClrMapping/>
  </p:clrMapOvr>
</p:notes>
</file>

<file path=ppt/notesSlides/notesSlide2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9" name="Shape 1759"/>
        <p:cNvGrpSpPr/>
        <p:nvPr/>
      </p:nvGrpSpPr>
      <p:grpSpPr>
        <a:xfrm>
          <a:off x="0" y="0"/>
          <a:ext cx="0" cy="0"/>
          <a:chOff x="0" y="0"/>
          <a:chExt cx="0" cy="0"/>
        </a:xfrm>
      </p:grpSpPr>
      <p:sp>
        <p:nvSpPr>
          <p:cNvPr id="1760" name="Google Shape;1760;g3d222ec360b_0_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1" name="Google Shape;1761;g3d222ec360b_0_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2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3" name="Shape 1773"/>
        <p:cNvGrpSpPr/>
        <p:nvPr/>
      </p:nvGrpSpPr>
      <p:grpSpPr>
        <a:xfrm>
          <a:off x="0" y="0"/>
          <a:ext cx="0" cy="0"/>
          <a:chOff x="0" y="0"/>
          <a:chExt cx="0" cy="0"/>
        </a:xfrm>
      </p:grpSpPr>
      <p:sp>
        <p:nvSpPr>
          <p:cNvPr id="1774" name="Google Shape;1774;g3d1e599119e_0_3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5" name="Google Shape;1775;g3d1e599119e_0_3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fr">
                <a:solidFill>
                  <a:schemeClr val="dk1"/>
                </a:solidFill>
              </a:rPr>
              <a:t>.</a:t>
            </a:r>
            <a:endParaRPr i="1">
              <a:solidFill>
                <a:schemeClr val="dk1"/>
              </a:solidFill>
            </a:endParaRPr>
          </a:p>
        </p:txBody>
      </p:sp>
    </p:spTree>
  </p:cSld>
  <p:clrMapOvr>
    <a:masterClrMapping/>
  </p:clrMapOvr>
</p:notes>
</file>

<file path=ppt/notesSlides/notesSlide2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1" name="Shape 1781"/>
        <p:cNvGrpSpPr/>
        <p:nvPr/>
      </p:nvGrpSpPr>
      <p:grpSpPr>
        <a:xfrm>
          <a:off x="0" y="0"/>
          <a:ext cx="0" cy="0"/>
          <a:chOff x="0" y="0"/>
          <a:chExt cx="0" cy="0"/>
        </a:xfrm>
      </p:grpSpPr>
      <p:sp>
        <p:nvSpPr>
          <p:cNvPr id="1782" name="Google Shape;1782;g3d1e599119e_0_4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3" name="Google Shape;1783;g3d1e599119e_0_4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6" name="Shape 1786"/>
        <p:cNvGrpSpPr/>
        <p:nvPr/>
      </p:nvGrpSpPr>
      <p:grpSpPr>
        <a:xfrm>
          <a:off x="0" y="0"/>
          <a:ext cx="0" cy="0"/>
          <a:chOff x="0" y="0"/>
          <a:chExt cx="0" cy="0"/>
        </a:xfrm>
      </p:grpSpPr>
      <p:sp>
        <p:nvSpPr>
          <p:cNvPr id="1787" name="Google Shape;1787;g3d222ec360b_0_3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8" name="Google Shape;1788;g3d222ec360b_0_3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1" name="Shape 1791"/>
        <p:cNvGrpSpPr/>
        <p:nvPr/>
      </p:nvGrpSpPr>
      <p:grpSpPr>
        <a:xfrm>
          <a:off x="0" y="0"/>
          <a:ext cx="0" cy="0"/>
          <a:chOff x="0" y="0"/>
          <a:chExt cx="0" cy="0"/>
        </a:xfrm>
      </p:grpSpPr>
      <p:sp>
        <p:nvSpPr>
          <p:cNvPr id="1792" name="Google Shape;1792;g3cfe1de3bee_1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3" name="Google Shape;1793;g3cfe1de3bee_1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7" name="Shape 1797"/>
        <p:cNvGrpSpPr/>
        <p:nvPr/>
      </p:nvGrpSpPr>
      <p:grpSpPr>
        <a:xfrm>
          <a:off x="0" y="0"/>
          <a:ext cx="0" cy="0"/>
          <a:chOff x="0" y="0"/>
          <a:chExt cx="0" cy="0"/>
        </a:xfrm>
      </p:grpSpPr>
      <p:sp>
        <p:nvSpPr>
          <p:cNvPr id="1798" name="Google Shape;1798;g3cfe1de3bee_1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9" name="Google Shape;1799;g3cfe1de3bee_1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800">
              <a:solidFill>
                <a:srgbClr val="241D60"/>
              </a:solidFill>
              <a:latin typeface="Nunito"/>
              <a:ea typeface="Nunito"/>
              <a:cs typeface="Nunito"/>
              <a:sym typeface="Nunito"/>
            </a:endParaRPr>
          </a:p>
          <a:p>
            <a:pPr indent="0" lvl="0" marL="0" rtl="0" algn="l">
              <a:spcBef>
                <a:spcPts val="1200"/>
              </a:spcBef>
              <a:spcAft>
                <a:spcPts val="0"/>
              </a:spcAft>
              <a:buNone/>
            </a:pPr>
            <a:r>
              <a:t/>
            </a:r>
            <a:endParaRPr/>
          </a:p>
        </p:txBody>
      </p:sp>
    </p:spTree>
  </p:cSld>
  <p:clrMapOvr>
    <a:masterClrMapping/>
  </p:clrMapOvr>
</p:notes>
</file>

<file path=ppt/notesSlides/notesSlide2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3" name="Shape 1803"/>
        <p:cNvGrpSpPr/>
        <p:nvPr/>
      </p:nvGrpSpPr>
      <p:grpSpPr>
        <a:xfrm>
          <a:off x="0" y="0"/>
          <a:ext cx="0" cy="0"/>
          <a:chOff x="0" y="0"/>
          <a:chExt cx="0" cy="0"/>
        </a:xfrm>
      </p:grpSpPr>
      <p:sp>
        <p:nvSpPr>
          <p:cNvPr id="1804" name="Google Shape;1804;g39609963ae6_1_3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5" name="Google Shape;1805;g39609963ae6_1_3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"L'IA peut nous aider à traiter les résultats, mais encore faut-il que les résultats soient générés régulièrement. En local, on l'a vu, c'est simple — une commande et c'est parti. Mais soyons honnêtes : qui va penser à lancer PITest avant chaque merge request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"Personne. On va le faire deux fois, trois fois, et puis on va oublier. Et le jour où quelqu'un fait un refactoring un vendredi soir, les tests passent, le coverage est bon, on merge... et on se retrouve avec le même scénario qu'au début de ce talk."</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"L'intérêt d'intégrer PITest à la CI, c'est de le rendre systématique. Chaque merge request est analysée automatiquement. On ne dépend plus de la discipline individuelle. Le filet de sécurité est toujours là, même le vendredi soir."</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2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1" name="Shape 1811"/>
        <p:cNvGrpSpPr/>
        <p:nvPr/>
      </p:nvGrpSpPr>
      <p:grpSpPr>
        <a:xfrm>
          <a:off x="0" y="0"/>
          <a:ext cx="0" cy="0"/>
          <a:chOff x="0" y="0"/>
          <a:chExt cx="0" cy="0"/>
        </a:xfrm>
      </p:grpSpPr>
      <p:sp>
        <p:nvSpPr>
          <p:cNvPr id="1812" name="Google Shape;1812;g3cfe1de3bee_1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3" name="Google Shape;1813;g3cfe1de3bee_1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800">
              <a:solidFill>
                <a:srgbClr val="241D60"/>
              </a:solidFill>
              <a:latin typeface="Nunito"/>
              <a:ea typeface="Nunito"/>
              <a:cs typeface="Nunito"/>
              <a:sym typeface="Nunito"/>
            </a:endParaRPr>
          </a:p>
          <a:p>
            <a:pPr indent="0" lvl="0" marL="0" rtl="0" algn="l">
              <a:spcBef>
                <a:spcPts val="1200"/>
              </a:spcBef>
              <a:spcAft>
                <a:spcPts val="0"/>
              </a:spcAft>
              <a:buNone/>
            </a:pPr>
            <a:r>
              <a:t/>
            </a:r>
            <a:endParaRPr/>
          </a:p>
        </p:txBody>
      </p:sp>
    </p:spTree>
  </p:cSld>
  <p:clrMapOvr>
    <a:masterClrMapping/>
  </p:clrMapOvr>
</p:notes>
</file>

<file path=ppt/notesSlides/notesSlide2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7" name="Shape 1817"/>
        <p:cNvGrpSpPr/>
        <p:nvPr/>
      </p:nvGrpSpPr>
      <p:grpSpPr>
        <a:xfrm>
          <a:off x="0" y="0"/>
          <a:ext cx="0" cy="0"/>
          <a:chOff x="0" y="0"/>
          <a:chExt cx="0" cy="0"/>
        </a:xfrm>
      </p:grpSpPr>
      <p:sp>
        <p:nvSpPr>
          <p:cNvPr id="1818" name="Google Shape;1818;g3d04dcad7d2_1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9" name="Google Shape;1819;g3d04dcad7d2_1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chemeClr val="dk1"/>
              </a:buClr>
              <a:buSzPts val="1100"/>
              <a:buFont typeface="Arial"/>
              <a:buNone/>
            </a:pPr>
            <a:r>
              <a:rPr b="1" lang="fr" sz="1300">
                <a:solidFill>
                  <a:schemeClr val="dk1"/>
                </a:solidFill>
              </a:rPr>
              <a:t>Démo CI/CD — Partie 1 : Le job PITest standalone</a:t>
            </a:r>
            <a:endParaRPr b="1" sz="1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fr">
                <a:solidFill>
                  <a:schemeClr val="dk1"/>
                </a:solidFill>
              </a:rPr>
              <a:t>[Tu ouvres le .gitlab-ci.yml dans l'IDE]</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"On va ajouter un job PITest à notre pipeline. Je l'ai préparé, on va le parcourir ensemble."</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fr">
                <a:solidFill>
                  <a:schemeClr val="dk1"/>
                </a:solidFill>
              </a:rPr>
              <a:t>[Tu montres le job]</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"Le job est assez simple. On lance </a:t>
            </a:r>
            <a:r>
              <a:rPr i="1" lang="fr">
                <a:solidFill>
                  <a:srgbClr val="188038"/>
                </a:solidFill>
                <a:latin typeface="Roboto Mono"/>
                <a:ea typeface="Roboto Mono"/>
                <a:cs typeface="Roboto Mono"/>
                <a:sym typeface="Roboto Mono"/>
              </a:rPr>
              <a:t>./gradlew pitest</a:t>
            </a:r>
            <a:r>
              <a:rPr i="1" lang="fr">
                <a:solidFill>
                  <a:schemeClr val="dk1"/>
                </a:solidFill>
              </a:rPr>
              <a:t>, comme en local. Mais on a ajouté quelques éléments de configuration."</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"D'abord, dans la config Gradle du plugin, on a défini des seuils. </a:t>
            </a:r>
            <a:r>
              <a:rPr i="1" lang="fr">
                <a:solidFill>
                  <a:srgbClr val="188038"/>
                </a:solidFill>
                <a:latin typeface="Roboto Mono"/>
                <a:ea typeface="Roboto Mono"/>
                <a:cs typeface="Roboto Mono"/>
                <a:sym typeface="Roboto Mono"/>
              </a:rPr>
              <a:t>mutationThreshold</a:t>
            </a:r>
            <a:r>
              <a:rPr i="1" lang="fr">
                <a:solidFill>
                  <a:schemeClr val="dk1"/>
                </a:solidFill>
              </a:rPr>
              <a:t> à 75 et </a:t>
            </a:r>
            <a:r>
              <a:rPr i="1" lang="fr">
                <a:solidFill>
                  <a:srgbClr val="188038"/>
                </a:solidFill>
                <a:latin typeface="Roboto Mono"/>
                <a:ea typeface="Roboto Mono"/>
                <a:cs typeface="Roboto Mono"/>
                <a:sym typeface="Roboto Mono"/>
              </a:rPr>
              <a:t>testStrengthThreshold</a:t>
            </a:r>
            <a:r>
              <a:rPr i="1" lang="fr">
                <a:solidFill>
                  <a:schemeClr val="dk1"/>
                </a:solidFill>
              </a:rPr>
              <a:t> à 80. Si le score est en dessous, le build échoue avec un message explicite qui dit que les limites de score ne sont pas atteintes et qu'il faut consulter le rapport pour plus de détails."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"Ensuite, dans le job GitLab, on a </a:t>
            </a:r>
            <a:r>
              <a:rPr i="1" lang="fr">
                <a:solidFill>
                  <a:srgbClr val="188038"/>
                </a:solidFill>
                <a:latin typeface="Roboto Mono"/>
                <a:ea typeface="Roboto Mono"/>
                <a:cs typeface="Roboto Mono"/>
                <a:sym typeface="Roboto Mono"/>
              </a:rPr>
              <a:t>allow_failure: true</a:t>
            </a:r>
            <a:r>
              <a:rPr i="1" lang="fr">
                <a:solidFill>
                  <a:schemeClr val="dk1"/>
                </a:solidFill>
              </a:rPr>
              <a:t>. C'est important quand on commence. Le job tourne, il mesure, il génère le rapport, mais il ne bloque pas la merge request. On collecte les données sans frustrer l'équipe. Le jour où on est à l'aise avec les scores, on enlève le </a:t>
            </a:r>
            <a:r>
              <a:rPr i="1" lang="fr">
                <a:solidFill>
                  <a:srgbClr val="188038"/>
                </a:solidFill>
                <a:latin typeface="Roboto Mono"/>
                <a:ea typeface="Roboto Mono"/>
                <a:cs typeface="Roboto Mono"/>
                <a:sym typeface="Roboto Mono"/>
              </a:rPr>
              <a:t>allow_failure</a:t>
            </a:r>
            <a:r>
              <a:rPr i="1" lang="fr">
                <a:solidFill>
                  <a:schemeClr val="dk1"/>
                </a:solidFill>
              </a:rPr>
              <a:t> et ça devient bloquant."</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"Et on récupère le rapport HTML en artefact. Comme ça n'importe qui dans l'équipe peut cliquer sur le job dans GitLab et télécharger le rapport pour voir le détail."</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fr">
                <a:solidFill>
                  <a:schemeClr val="dk1"/>
                </a:solidFill>
              </a:rPr>
              <a:t>[Tu montres rapidement les logs d'un run sur GitLab]</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"Voilà un run. On retrouve les mêmes logs qu'en local — le coverage, les mutations, le score final. Et ici le job est en warning orange parce que notre score est en dessous du seuil — mais il ne bloque pas le pipeline grâce au </a:t>
            </a:r>
            <a:r>
              <a:rPr i="1" lang="fr">
                <a:solidFill>
                  <a:srgbClr val="188038"/>
                </a:solidFill>
                <a:latin typeface="Roboto Mono"/>
                <a:ea typeface="Roboto Mono"/>
                <a:cs typeface="Roboto Mono"/>
                <a:sym typeface="Roboto Mono"/>
              </a:rPr>
              <a:t>allow_failure</a:t>
            </a:r>
            <a:r>
              <a:rPr i="1" lang="fr">
                <a:solidFill>
                  <a:schemeClr val="dk1"/>
                </a:solidFill>
              </a:rPr>
              <a:t>."</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i="1">
              <a:solidFill>
                <a:schemeClr val="dk1"/>
              </a:solidFill>
            </a:endParaRPr>
          </a:p>
          <a:p>
            <a:pPr indent="0" lvl="0" marL="0" rtl="0" algn="l">
              <a:lnSpc>
                <a:spcPct val="115000"/>
              </a:lnSpc>
              <a:spcBef>
                <a:spcPts val="1400"/>
              </a:spcBef>
              <a:spcAft>
                <a:spcPts val="0"/>
              </a:spcAft>
              <a:buClr>
                <a:schemeClr val="dk1"/>
              </a:buClr>
              <a:buSzPts val="1100"/>
              <a:buFont typeface="Arial"/>
              <a:buNone/>
            </a:pPr>
            <a:r>
              <a:rPr b="1" lang="fr" sz="1300">
                <a:solidFill>
                  <a:schemeClr val="dk1"/>
                </a:solidFill>
              </a:rPr>
              <a:t>Démo CI/CD — Partie 2 : Intégration SonarQube</a:t>
            </a:r>
            <a:endParaRPr b="1" sz="1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fr">
                <a:solidFill>
                  <a:schemeClr val="dk1"/>
                </a:solidFill>
              </a:rPr>
              <a:t>[Tu reviens dans l'IDE]</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"Maintenant, on peut aller plus loin. Si vous utilisez déjà SonarQube — et il y a des chances que ce soit le cas — vous pouvez intégrer le rapport PITest directement dedans. Comme ça, toute l'équipe voit le mutation score au même endroit que le coverage, la dette technique, les code smells."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fr">
                <a:solidFill>
                  <a:schemeClr val="dk1"/>
                </a:solidFill>
              </a:rPr>
              <a:t>[Tu modifies le .gitlab-ci.yml]</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"On va refactorer un peu. Le job PITest reste, mais on simplifie : on enlève les seuils de la config Gradle — c'est SonarQube qui va gérer les quality gates maintenant. Par contre on garde les artefacts, en particulier le format XML, parce que c'est ce que SonarQube va consommer."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"Et dans notre job Sonar existant, on ajoute une propriété qui pointe vers le rapport PITest XML. SonarQube a un plugin pour le mutation testing qui sait lire ce format."</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fr">
                <a:solidFill>
                  <a:schemeClr val="dk1"/>
                </a:solidFill>
              </a:rPr>
              <a:t>[Tu montres la commande sonar avec la propriété ajoutée]</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"C'est cette ligne : </a:t>
            </a:r>
            <a:r>
              <a:rPr i="1" lang="fr">
                <a:solidFill>
                  <a:srgbClr val="188038"/>
                </a:solidFill>
                <a:latin typeface="Roboto Mono"/>
                <a:ea typeface="Roboto Mono"/>
                <a:cs typeface="Roboto Mono"/>
                <a:sym typeface="Roboto Mono"/>
              </a:rPr>
              <a:t>sonar.pitest.reportsDirectory</a:t>
            </a:r>
            <a:r>
              <a:rPr i="1" lang="fr">
                <a:solidFill>
                  <a:schemeClr val="dk1"/>
                </a:solidFill>
              </a:rPr>
              <a:t> qui pointe vers </a:t>
            </a:r>
            <a:r>
              <a:rPr i="1" lang="fr">
                <a:solidFill>
                  <a:srgbClr val="188038"/>
                </a:solidFill>
                <a:latin typeface="Roboto Mono"/>
                <a:ea typeface="Roboto Mono"/>
                <a:cs typeface="Roboto Mono"/>
                <a:sym typeface="Roboto Mono"/>
              </a:rPr>
              <a:t>build/reports/pitest</a:t>
            </a:r>
            <a:r>
              <a:rPr i="1" lang="fr">
                <a:solidFill>
                  <a:schemeClr val="dk1"/>
                </a:solidFill>
              </a:rPr>
              <a:t>. SonarQube va lire le rapport et l'afficher dans son dashboard."</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"L'avantage c'est que maintenant les seuils sont gérés dans SonarQube, au même endroit que vos autres quality gates. Vous pouvez définir une règle : mutation score minimum 75% sur le nouveau code. Et ça apparaît dans la même interface que le reste de votre analyse qualité."</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"Le job PITest génère les données, le job Sonar les exploite. Chacun son rôle."</a:t>
            </a:r>
            <a:endParaRPr i="1">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rPr lang="fr">
                <a:solidFill>
                  <a:schemeClr val="dk1"/>
                </a:solidFill>
              </a:rPr>
              <a:t>QUESTION: Pourquoi 75 ou 80%</a:t>
            </a:r>
            <a:endParaRPr>
              <a:solidFill>
                <a:schemeClr val="dk1"/>
              </a:solidFill>
            </a:endParaRPr>
          </a:p>
        </p:txBody>
      </p:sp>
    </p:spTree>
  </p:cSld>
  <p:clrMapOvr>
    <a:masterClrMapping/>
  </p:clrMapOvr>
</p:notes>
</file>

<file path=ppt/notesSlides/notesSlide2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5" name="Shape 1825"/>
        <p:cNvGrpSpPr/>
        <p:nvPr/>
      </p:nvGrpSpPr>
      <p:grpSpPr>
        <a:xfrm>
          <a:off x="0" y="0"/>
          <a:ext cx="0" cy="0"/>
          <a:chOff x="0" y="0"/>
          <a:chExt cx="0" cy="0"/>
        </a:xfrm>
      </p:grpSpPr>
      <p:sp>
        <p:nvSpPr>
          <p:cNvPr id="1826" name="Google Shape;1826;g3d1e599119e_0_4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7" name="Google Shape;1827;g3d1e599119e_0_4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"Petit bonus avant de parler CI/CD. On a vu que le rapport PITest peut être dense. La bonne nouvelle, c'est qu'aujourd'hui on a des outils d'IA super puissants qui peuvent nous aider."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"Je parle d'agents IA qui ont accès directement à votre codebase. Gemini CLI, Claude Code, Junie dans IntelliJ... Ces outils peuvent lire votre code source, vos tests, et le rapport PITest en même temps."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"Concrètement, vous pouvez demander : analyse les mutations survivantes sur tel service et dis-moi lesquelles sont critiques. L'agent croise le rapport avec le code métier et il fait le tri pour nous."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"On peut aussi lui demander de générer les tests manquants. Il voit les mocks déjà en place, la structure de les tests paramétrés, et il produit des tests cohérents avec la codebase. Pas du code générique — du code qui s'intègre."</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"Et le plus intéressant, c'est la boucle itérative. On lui demande de lancer PITest, analyser le rapport, proposer des corrections, relancer. Le cycle complet. On supervise, l'agent fait le travail répétitif."</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"Le mutation testing génère beaucoup de données. L'IA est très bonne pour traiter ce genre de cas. Les deux ensemble, c'est un combo assez redoutable."</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cf79016fe2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3cf79016fe2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J’ai tout fait parfaitement, un coverage quasi parfait</a:t>
            </a:r>
            <a:endParaRPr/>
          </a:p>
        </p:txBody>
      </p:sp>
    </p:spTree>
  </p:cSld>
  <p:clrMapOvr>
    <a:masterClrMapping/>
  </p:clrMapOvr>
</p:notes>
</file>

<file path=ppt/notesSlides/notesSlide2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3" name="Shape 1833"/>
        <p:cNvGrpSpPr/>
        <p:nvPr/>
      </p:nvGrpSpPr>
      <p:grpSpPr>
        <a:xfrm>
          <a:off x="0" y="0"/>
          <a:ext cx="0" cy="0"/>
          <a:chOff x="0" y="0"/>
          <a:chExt cx="0" cy="0"/>
        </a:xfrm>
      </p:grpSpPr>
      <p:sp>
        <p:nvSpPr>
          <p:cNvPr id="1834" name="Google Shape;1834;g3d1e599119e_0_4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5" name="Google Shape;1835;g3d1e599119e_0_4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8" name="Shape 1838"/>
        <p:cNvGrpSpPr/>
        <p:nvPr/>
      </p:nvGrpSpPr>
      <p:grpSpPr>
        <a:xfrm>
          <a:off x="0" y="0"/>
          <a:ext cx="0" cy="0"/>
          <a:chOff x="0" y="0"/>
          <a:chExt cx="0" cy="0"/>
        </a:xfrm>
      </p:grpSpPr>
      <p:sp>
        <p:nvSpPr>
          <p:cNvPr id="1839" name="Google Shape;1839;g3d1e599119e_0_4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0" name="Google Shape;1840;g3d1e599119e_0_4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i="1" lang="fr">
                <a:solidFill>
                  <a:schemeClr val="dk1"/>
                </a:solidFill>
              </a:rPr>
              <a:t>peut etre appel api ou skill</a:t>
            </a:r>
            <a:endParaRPr i="1">
              <a:solidFill>
                <a:schemeClr val="dk1"/>
              </a:solidFill>
            </a:endParaRPr>
          </a:p>
        </p:txBody>
      </p:sp>
    </p:spTree>
  </p:cSld>
  <p:clrMapOvr>
    <a:masterClrMapping/>
  </p:clrMapOvr>
</p:notes>
</file>

<file path=ppt/notesSlides/notesSlide2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6" name="Shape 1846"/>
        <p:cNvGrpSpPr/>
        <p:nvPr/>
      </p:nvGrpSpPr>
      <p:grpSpPr>
        <a:xfrm>
          <a:off x="0" y="0"/>
          <a:ext cx="0" cy="0"/>
          <a:chOff x="0" y="0"/>
          <a:chExt cx="0" cy="0"/>
        </a:xfrm>
      </p:grpSpPr>
      <p:sp>
        <p:nvSpPr>
          <p:cNvPr id="1847" name="Google Shape;1847;g3d1e599119e_0_4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8" name="Google Shape;1848;g3d1e599119e_0_4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"Petit bonus avant de parler CI/CD. On a vu que le rapport PITest peut être dense. La bonne nouvelle, c'est qu'aujourd'hui on a des outils d'IA super puissants qui peuvent nous aider."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"Je parle d'agents IA qui ont accès directement à votre codebase. Gemini CLI, Claude Code, Junie dans IntelliJ... Ces outils peuvent lire votre code source, vos tests, et le rapport PITest en même temps."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"Concrètement, vous pouvez demander : analyse les mutations survivantes sur tel service et dis-moi lesquelles sont critiques. L'agent croise le rapport avec le code métier et il fait le tri pour nous."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"On peut aussi lui demander de générer les tests manquants. Il voit les mocks déjà en place, la structure de les tests paramétrés, et il produit des tests cohérents avec la codebase. Pas du code générique — du code qui s'intègre."</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"Et le plus intéressant, c'est la boucle itérative. On lui demande de lancer PITest, analyser le rapport, proposer des corrections, relancer. Le cycle complet. On supervise, l'agent fait le travail répétitif."</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"Le mutation testing génère beaucoup de données. L'IA est très bonne pour traiter ce genre de cas. Les deux ensemble, c'est un combo assez redoutable."</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2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4" name="Shape 1854"/>
        <p:cNvGrpSpPr/>
        <p:nvPr/>
      </p:nvGrpSpPr>
      <p:grpSpPr>
        <a:xfrm>
          <a:off x="0" y="0"/>
          <a:ext cx="0" cy="0"/>
          <a:chOff x="0" y="0"/>
          <a:chExt cx="0" cy="0"/>
        </a:xfrm>
      </p:grpSpPr>
      <p:sp>
        <p:nvSpPr>
          <p:cNvPr id="1855" name="Google Shape;1855;g3d04dcad7d2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6" name="Google Shape;1856;g3d04dcad7d2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9" name="Shape 1859"/>
        <p:cNvGrpSpPr/>
        <p:nvPr/>
      </p:nvGrpSpPr>
      <p:grpSpPr>
        <a:xfrm>
          <a:off x="0" y="0"/>
          <a:ext cx="0" cy="0"/>
          <a:chOff x="0" y="0"/>
          <a:chExt cx="0" cy="0"/>
        </a:xfrm>
      </p:grpSpPr>
      <p:sp>
        <p:nvSpPr>
          <p:cNvPr id="1860" name="Google Shape;1860;g3cfe1de3bee_1_2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1" name="Google Shape;1861;g3cfe1de3bee_1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800">
              <a:solidFill>
                <a:srgbClr val="241D60"/>
              </a:solidFill>
              <a:latin typeface="Nunito"/>
              <a:ea typeface="Nunito"/>
              <a:cs typeface="Nunito"/>
              <a:sym typeface="Nunito"/>
            </a:endParaRPr>
          </a:p>
          <a:p>
            <a:pPr indent="0" lvl="0" marL="0" rtl="0" algn="l">
              <a:spcBef>
                <a:spcPts val="1200"/>
              </a:spcBef>
              <a:spcAft>
                <a:spcPts val="0"/>
              </a:spcAft>
              <a:buNone/>
            </a:pPr>
            <a:r>
              <a:t/>
            </a:r>
            <a:endParaRPr/>
          </a:p>
        </p:txBody>
      </p:sp>
    </p:spTree>
  </p:cSld>
  <p:clrMapOvr>
    <a:masterClrMapping/>
  </p:clrMapOvr>
</p:notes>
</file>

<file path=ppt/notesSlides/notesSlide2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5" name="Shape 1865"/>
        <p:cNvGrpSpPr/>
        <p:nvPr/>
      </p:nvGrpSpPr>
      <p:grpSpPr>
        <a:xfrm>
          <a:off x="0" y="0"/>
          <a:ext cx="0" cy="0"/>
          <a:chOff x="0" y="0"/>
          <a:chExt cx="0" cy="0"/>
        </a:xfrm>
      </p:grpSpPr>
      <p:sp>
        <p:nvSpPr>
          <p:cNvPr id="1866" name="Google Shape;1866;g3960702ee5e_4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7" name="Google Shape;1867;g3960702ee5e_4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chemeClr val="dk1"/>
              </a:buClr>
              <a:buSzPts val="1100"/>
              <a:buFont typeface="Arial"/>
              <a:buNone/>
            </a:pPr>
            <a:r>
              <a:rPr b="1" lang="fr" sz="1300">
                <a:solidFill>
                  <a:schemeClr val="dk1"/>
                </a:solidFill>
              </a:rPr>
              <a:t>Slide — "Et sur un vrai projet ?"</a:t>
            </a:r>
            <a:endParaRPr b="1" sz="1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fr">
                <a:solidFill>
                  <a:schemeClr val="dk1"/>
                </a:solidFill>
              </a:rPr>
              <a:t>Notes :</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"On vient de voir que sur notre scope ciblé, PITest tourne en une minute. Mais qu'est-ce que ça donne sur un vrai projet, à l'échelle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"Je l'ai intégré sur plusieurs codebases. Sur un projet assez jeune avec peu de dette technique, le premier run complet prend environ 15 minutes. C'est long pour la CI, mais c'est gérable."</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"Sur un projet legacy avec un gros volume de code et beaucoup de dette... 16 heures."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fr">
                <a:solidFill>
                  <a:schemeClr val="dk1"/>
                </a:solidFill>
              </a:rPr>
              <a:t>[Pause]</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"16 heures. Évidemment, on ne va pas lancer ça sur chaque push de chaque merge request. Et c'est là que les stratégies d'intégration deviennent essentielles."</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2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5" name="Shape 1875"/>
        <p:cNvGrpSpPr/>
        <p:nvPr/>
      </p:nvGrpSpPr>
      <p:grpSpPr>
        <a:xfrm>
          <a:off x="0" y="0"/>
          <a:ext cx="0" cy="0"/>
          <a:chOff x="0" y="0"/>
          <a:chExt cx="0" cy="0"/>
        </a:xfrm>
      </p:grpSpPr>
      <p:sp>
        <p:nvSpPr>
          <p:cNvPr id="1876" name="Google Shape;1876;g3ceb890e09f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7" name="Google Shape;1877;g3ceb890e09f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"Il faut trouver une stratégie. Personnellement, j'en vois deux principales."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 première : une analyse périodique sur main. Par exemple une fois par semaine, un job planifié qui tourne la nuit sur la branche principale. Ça donne une photo régulière de la santé des tests du projet, sans impacter le quotidien des devs."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 deuxième, et c'est celle que je préfère : lancer PITest à la validation de la merge request. Concrètement, vous ouvrez votre MR en draft — pas de job PITest, vous travaillez tranquillement. Quand vous êtes prêts, vous marquez la MR comme ready — et là PITest se lance. Si les résultats montrent des faiblesses, vous repassez en draft, vous corrigez, et vous repassez en ready. Ça permet d'analyser uniquement des versions fonctionnelles et abouties, pas du travail en cours."</a:t>
            </a:r>
            <a:endParaRPr i="1">
              <a:solidFill>
                <a:schemeClr val="dk1"/>
              </a:solidFill>
            </a:endParaRPr>
          </a:p>
          <a:p>
            <a:pPr indent="0" lvl="0" marL="0" rtl="0" algn="l">
              <a:lnSpc>
                <a:spcPct val="115000"/>
              </a:lnSpc>
              <a:spcBef>
                <a:spcPts val="1200"/>
              </a:spcBef>
              <a:spcAft>
                <a:spcPts val="1200"/>
              </a:spcAft>
              <a:buNone/>
            </a:pPr>
            <a:r>
              <a:rPr i="1" lang="fr">
                <a:solidFill>
                  <a:schemeClr val="dk1"/>
                </a:solidFill>
              </a:rPr>
              <a:t>CI_MERGE_REQUEST_DRAFT</a:t>
            </a:r>
            <a:endParaRPr i="1">
              <a:solidFill>
                <a:schemeClr val="dk1"/>
              </a:solidFill>
            </a:endParaRPr>
          </a:p>
        </p:txBody>
      </p:sp>
    </p:spTree>
  </p:cSld>
  <p:clrMapOvr>
    <a:masterClrMapping/>
  </p:clrMapOvr>
</p:notes>
</file>

<file path=ppt/notesSlides/notesSlide2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4" name="Shape 1884"/>
        <p:cNvGrpSpPr/>
        <p:nvPr/>
      </p:nvGrpSpPr>
      <p:grpSpPr>
        <a:xfrm>
          <a:off x="0" y="0"/>
          <a:ext cx="0" cy="0"/>
          <a:chOff x="0" y="0"/>
          <a:chExt cx="0" cy="0"/>
        </a:xfrm>
      </p:grpSpPr>
      <p:sp>
        <p:nvSpPr>
          <p:cNvPr id="1885" name="Google Shape;1885;g3d1f8528141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6" name="Google Shape;1886;g3d1f8528141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"Il faut trouver une stratégie. Personnellement, j'en vois deux principales."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 première : une analyse périodique sur main. Par exemple une fois par semaine, un job planifié qui tourne la nuit sur la branche principale. Ça donne une photo régulière de la santé des tests du projet, sans impacter le quotidien des devs."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 deuxième, et c'est celle que je préfère : lancer PITest à la validation de la merge request. Concrètement, vous ouvrez votre MR en draft — pas de job PITest, vous travaillez tranquillement. Quand vous êtes prêts, vous marquez la MR comme ready — et là PITest se lance. Si les résultats montrent des faiblesses, vous repassez en draft, vous corrigez, et vous repassez en ready. Ça permet d'analyser uniquement des versions fonctionnelles et abouties, pas du travail en cours."</a:t>
            </a:r>
            <a:endParaRPr i="1">
              <a:solidFill>
                <a:schemeClr val="dk1"/>
              </a:solidFill>
            </a:endParaRPr>
          </a:p>
          <a:p>
            <a:pPr indent="0" lvl="0" marL="0" rtl="0" algn="l">
              <a:lnSpc>
                <a:spcPct val="115000"/>
              </a:lnSpc>
              <a:spcBef>
                <a:spcPts val="1200"/>
              </a:spcBef>
              <a:spcAft>
                <a:spcPts val="1200"/>
              </a:spcAft>
              <a:buNone/>
            </a:pPr>
            <a:r>
              <a:rPr i="1" lang="fr">
                <a:solidFill>
                  <a:schemeClr val="dk1"/>
                </a:solidFill>
              </a:rPr>
              <a:t>CI_MERGE_REQUEST_DRAFT</a:t>
            </a:r>
            <a:endParaRPr i="1">
              <a:solidFill>
                <a:schemeClr val="dk1"/>
              </a:solidFill>
            </a:endParaRPr>
          </a:p>
        </p:txBody>
      </p:sp>
    </p:spTree>
  </p:cSld>
  <p:clrMapOvr>
    <a:masterClrMapping/>
  </p:clrMapOvr>
</p:notes>
</file>

<file path=ppt/notesSlides/notesSlide2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4" name="Shape 1894"/>
        <p:cNvGrpSpPr/>
        <p:nvPr/>
      </p:nvGrpSpPr>
      <p:grpSpPr>
        <a:xfrm>
          <a:off x="0" y="0"/>
          <a:ext cx="0" cy="0"/>
          <a:chOff x="0" y="0"/>
          <a:chExt cx="0" cy="0"/>
        </a:xfrm>
      </p:grpSpPr>
      <p:sp>
        <p:nvSpPr>
          <p:cNvPr id="1895" name="Google Shape;1895;g3d1f8528141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6" name="Google Shape;1896;g3d1f8528141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"Il faut trouver une stratégie. Personnellement, j'en vois deux principales."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 première : une analyse périodique sur main. Par exemple une fois par semaine, un job planifié qui tourne la nuit sur la branche principale. Ça donne une photo régulière de la santé des tests du projet, sans impacter le quotidien des devs."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 deuxième, et c'est celle que je préfère : lancer PITest à la validation de la merge request. Concrètement, vous ouvrez votre MR en draft — pas de job PITest, vous travaillez tranquillement. Quand vous êtes prêts, vous marquez la MR comme ready — et là PITest se lance. Si les résultats montrent des faiblesses, vous repassez en draft, vous corrigez, et vous repassez en ready. Ça permet d'analyser uniquement des versions fonctionnelles et abouties, pas du travail en cours."</a:t>
            </a:r>
            <a:endParaRPr i="1">
              <a:solidFill>
                <a:schemeClr val="dk1"/>
              </a:solidFill>
            </a:endParaRPr>
          </a:p>
          <a:p>
            <a:pPr indent="0" lvl="0" marL="0" rtl="0" algn="l">
              <a:lnSpc>
                <a:spcPct val="115000"/>
              </a:lnSpc>
              <a:spcBef>
                <a:spcPts val="1200"/>
              </a:spcBef>
              <a:spcAft>
                <a:spcPts val="1200"/>
              </a:spcAft>
              <a:buNone/>
            </a:pPr>
            <a:r>
              <a:rPr i="1" lang="fr">
                <a:solidFill>
                  <a:schemeClr val="dk1"/>
                </a:solidFill>
              </a:rPr>
              <a:t>CI_MERGE_REQUEST_DRAFT</a:t>
            </a:r>
            <a:endParaRPr i="1">
              <a:solidFill>
                <a:schemeClr val="dk1"/>
              </a:solidFill>
            </a:endParaRPr>
          </a:p>
        </p:txBody>
      </p:sp>
    </p:spTree>
  </p:cSld>
  <p:clrMapOvr>
    <a:masterClrMapping/>
  </p:clrMapOvr>
</p:notes>
</file>

<file path=ppt/notesSlides/notesSlide2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4" name="Shape 1904"/>
        <p:cNvGrpSpPr/>
        <p:nvPr/>
      </p:nvGrpSpPr>
      <p:grpSpPr>
        <a:xfrm>
          <a:off x="0" y="0"/>
          <a:ext cx="0" cy="0"/>
          <a:chOff x="0" y="0"/>
          <a:chExt cx="0" cy="0"/>
        </a:xfrm>
      </p:grpSpPr>
      <p:sp>
        <p:nvSpPr>
          <p:cNvPr id="1905" name="Google Shape;1905;g3d1f8528141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6" name="Google Shape;1906;g3d1f8528141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"Il faut trouver une stratégie. Personnellement, j'en vois deux principales."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 première : une analyse périodique sur main. Par exemple une fois par semaine, un job planifié qui tourne la nuit sur la branche principale. Ça donne une photo régulière de la santé des tests du projet, sans impacter le quotidien des devs."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 deuxième, et c'est celle que je préfère : lancer PITest à la validation de la merge request. Concrètement, vous ouvrez votre MR en draft — pas de job PITest, vous travaillez tranquillement. Quand vous êtes prêts, vous marquez la MR comme ready — et là PITest se lance. Si les résultats montrent des faiblesses, vous repassez en draft, vous corrigez, et vous repassez en ready. Ça permet d'analyser uniquement des versions fonctionnelles et abouties, pas du travail en cours."</a:t>
            </a:r>
            <a:endParaRPr i="1">
              <a:solidFill>
                <a:schemeClr val="dk1"/>
              </a:solidFill>
            </a:endParaRPr>
          </a:p>
          <a:p>
            <a:pPr indent="0" lvl="0" marL="0" rtl="0" algn="l">
              <a:lnSpc>
                <a:spcPct val="115000"/>
              </a:lnSpc>
              <a:spcBef>
                <a:spcPts val="1200"/>
              </a:spcBef>
              <a:spcAft>
                <a:spcPts val="1200"/>
              </a:spcAft>
              <a:buNone/>
            </a:pPr>
            <a:r>
              <a:rPr i="1" lang="fr">
                <a:solidFill>
                  <a:schemeClr val="dk1"/>
                </a:solidFill>
              </a:rPr>
              <a:t>CI_MERGE_REQUEST_DRAFT</a:t>
            </a:r>
            <a:endParaRPr i="1">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d0e7640593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d0e7640593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5" name="Shape 1915"/>
        <p:cNvGrpSpPr/>
        <p:nvPr/>
      </p:nvGrpSpPr>
      <p:grpSpPr>
        <a:xfrm>
          <a:off x="0" y="0"/>
          <a:ext cx="0" cy="0"/>
          <a:chOff x="0" y="0"/>
          <a:chExt cx="0" cy="0"/>
        </a:xfrm>
      </p:grpSpPr>
      <p:sp>
        <p:nvSpPr>
          <p:cNvPr id="1916" name="Google Shape;1916;g3d04dcad7d2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7" name="Google Shape;1917;g3d04dcad7d2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"Il faut trouver une stratégie. Personnellement, j'en vois deux principales."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 première : une analyse périodique sur main. Par exemple une fois par semaine, un job planifié qui tourne la nuit sur la branche principale. Ça donne une photo régulière de la santé des tests du projet, sans impacter le quotidien des devs."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 deuxième, et c'est celle que je préfère : lancer PITest à la validation de la merge request. Concrètement, vous ouvrez votre MR en draft — pas de job PITest, vous travaillez tranquillement. Quand vous êtes prêts, vous marquez la MR comme ready — et là PITest se lance. Si les résultats montrent des faiblesses, vous repassez en draft, vous corrigez, et vous repassez en ready. Ça permet d'analyser uniquement des versions fonctionnelles et abouties, pas du travail en cours."</a:t>
            </a:r>
            <a:endParaRPr i="1">
              <a:solidFill>
                <a:schemeClr val="dk1"/>
              </a:solidFill>
            </a:endParaRPr>
          </a:p>
          <a:p>
            <a:pPr indent="0" lvl="0" marL="0" rtl="0" algn="l">
              <a:lnSpc>
                <a:spcPct val="115000"/>
              </a:lnSpc>
              <a:spcBef>
                <a:spcPts val="1200"/>
              </a:spcBef>
              <a:spcAft>
                <a:spcPts val="1200"/>
              </a:spcAft>
              <a:buNone/>
            </a:pPr>
            <a:r>
              <a:rPr i="1" lang="fr">
                <a:solidFill>
                  <a:schemeClr val="dk1"/>
                </a:solidFill>
              </a:rPr>
              <a:t>CI_MERGE_REQUEST_DRAFT</a:t>
            </a:r>
            <a:endParaRPr i="1">
              <a:solidFill>
                <a:schemeClr val="dk1"/>
              </a:solidFill>
            </a:endParaRPr>
          </a:p>
        </p:txBody>
      </p:sp>
    </p:spTree>
  </p:cSld>
  <p:clrMapOvr>
    <a:masterClrMapping/>
  </p:clrMapOvr>
</p:notes>
</file>

<file path=ppt/notesSlides/notesSlide2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6" name="Shape 1926"/>
        <p:cNvGrpSpPr/>
        <p:nvPr/>
      </p:nvGrpSpPr>
      <p:grpSpPr>
        <a:xfrm>
          <a:off x="0" y="0"/>
          <a:ext cx="0" cy="0"/>
          <a:chOff x="0" y="0"/>
          <a:chExt cx="0" cy="0"/>
        </a:xfrm>
      </p:grpSpPr>
      <p:sp>
        <p:nvSpPr>
          <p:cNvPr id="1927" name="Google Shape;1927;g3d04dcad7d2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8" name="Google Shape;1928;g3d04dcad7d2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1" name="Shape 1931"/>
        <p:cNvGrpSpPr/>
        <p:nvPr/>
      </p:nvGrpSpPr>
      <p:grpSpPr>
        <a:xfrm>
          <a:off x="0" y="0"/>
          <a:ext cx="0" cy="0"/>
          <a:chOff x="0" y="0"/>
          <a:chExt cx="0" cy="0"/>
        </a:xfrm>
      </p:grpSpPr>
      <p:sp>
        <p:nvSpPr>
          <p:cNvPr id="1932" name="Google Shape;1932;g3d1e599119e_0_4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3" name="Google Shape;1933;g3d1e599119e_0_4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800">
              <a:solidFill>
                <a:srgbClr val="241D60"/>
              </a:solidFill>
              <a:latin typeface="Nunito"/>
              <a:ea typeface="Nunito"/>
              <a:cs typeface="Nunito"/>
              <a:sym typeface="Nunito"/>
            </a:endParaRPr>
          </a:p>
          <a:p>
            <a:pPr indent="0" lvl="0" marL="0" rtl="0" algn="l">
              <a:spcBef>
                <a:spcPts val="1200"/>
              </a:spcBef>
              <a:spcAft>
                <a:spcPts val="0"/>
              </a:spcAft>
              <a:buNone/>
            </a:pPr>
            <a:r>
              <a:t/>
            </a:r>
            <a:endParaRPr/>
          </a:p>
        </p:txBody>
      </p:sp>
    </p:spTree>
  </p:cSld>
  <p:clrMapOvr>
    <a:masterClrMapping/>
  </p:clrMapOvr>
</p:notes>
</file>

<file path=ppt/notesSlides/notesSlide2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7" name="Shape 1937"/>
        <p:cNvGrpSpPr/>
        <p:nvPr/>
      </p:nvGrpSpPr>
      <p:grpSpPr>
        <a:xfrm>
          <a:off x="0" y="0"/>
          <a:ext cx="0" cy="0"/>
          <a:chOff x="0" y="0"/>
          <a:chExt cx="0" cy="0"/>
        </a:xfrm>
      </p:grpSpPr>
      <p:sp>
        <p:nvSpPr>
          <p:cNvPr id="1938" name="Google Shape;1938;g3d1f8528141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9" name="Google Shape;1939;g3d1f8528141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"Il faut trouver une stratégie. Personnellement, j'en vois deux principales."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 première : une analyse périodique sur main. Par exemple une fois par semaine, un job planifié qui tourne la nuit sur la branche principale. Ça donne une photo régulière de la santé des tests du projet, sans impacter le quotidien des devs."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 deuxième, et c'est celle que je préfère : lancer PITest à la validation de la merge request. Concrètement, vous ouvrez votre MR en draft — pas de job PITest, vous travaillez tranquillement. Quand vous êtes prêts, vous marquez la MR comme ready — et là PITest se lance. Si les résultats montrent des faiblesses, vous repassez en draft, vous corrigez, et vous repassez en ready. Ça permet d'analyser uniquement des versions fonctionnelles et abouties, pas du travail en cours."</a:t>
            </a:r>
            <a:endParaRPr i="1">
              <a:solidFill>
                <a:schemeClr val="dk1"/>
              </a:solidFill>
            </a:endParaRPr>
          </a:p>
          <a:p>
            <a:pPr indent="0" lvl="0" marL="0" rtl="0" algn="l">
              <a:lnSpc>
                <a:spcPct val="115000"/>
              </a:lnSpc>
              <a:spcBef>
                <a:spcPts val="1200"/>
              </a:spcBef>
              <a:spcAft>
                <a:spcPts val="1200"/>
              </a:spcAft>
              <a:buNone/>
            </a:pPr>
            <a:r>
              <a:rPr i="1" lang="fr">
                <a:solidFill>
                  <a:schemeClr val="dk1"/>
                </a:solidFill>
              </a:rPr>
              <a:t>CI_MERGE_REQUEST_DRAFT</a:t>
            </a:r>
            <a:endParaRPr i="1">
              <a:solidFill>
                <a:schemeClr val="dk1"/>
              </a:solidFill>
            </a:endParaRPr>
          </a:p>
        </p:txBody>
      </p:sp>
    </p:spTree>
  </p:cSld>
  <p:clrMapOvr>
    <a:masterClrMapping/>
  </p:clrMapOvr>
</p:notes>
</file>

<file path=ppt/notesSlides/notesSlide2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6" name="Shape 1946"/>
        <p:cNvGrpSpPr/>
        <p:nvPr/>
      </p:nvGrpSpPr>
      <p:grpSpPr>
        <a:xfrm>
          <a:off x="0" y="0"/>
          <a:ext cx="0" cy="0"/>
          <a:chOff x="0" y="0"/>
          <a:chExt cx="0" cy="0"/>
        </a:xfrm>
      </p:grpSpPr>
      <p:sp>
        <p:nvSpPr>
          <p:cNvPr id="1947" name="Google Shape;1947;g3d04dcad7d2_0_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8" name="Google Shape;1948;g3d04dcad7d2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1" name="Shape 1951"/>
        <p:cNvGrpSpPr/>
        <p:nvPr/>
      </p:nvGrpSpPr>
      <p:grpSpPr>
        <a:xfrm>
          <a:off x="0" y="0"/>
          <a:ext cx="0" cy="0"/>
          <a:chOff x="0" y="0"/>
          <a:chExt cx="0" cy="0"/>
        </a:xfrm>
      </p:grpSpPr>
      <p:sp>
        <p:nvSpPr>
          <p:cNvPr id="1952" name="Google Shape;1952;g3d04dcad7d2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3" name="Google Shape;1953;g3d04dcad7d2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6" name="Shape 1956"/>
        <p:cNvGrpSpPr/>
        <p:nvPr/>
      </p:nvGrpSpPr>
      <p:grpSpPr>
        <a:xfrm>
          <a:off x="0" y="0"/>
          <a:ext cx="0" cy="0"/>
          <a:chOff x="0" y="0"/>
          <a:chExt cx="0" cy="0"/>
        </a:xfrm>
      </p:grpSpPr>
      <p:sp>
        <p:nvSpPr>
          <p:cNvPr id="1957" name="Google Shape;1957;g3cfe1de3bee_1_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8" name="Google Shape;1958;g3cfe1de3bee_1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800">
              <a:solidFill>
                <a:srgbClr val="241D60"/>
              </a:solidFill>
              <a:latin typeface="Nunito"/>
              <a:ea typeface="Nunito"/>
              <a:cs typeface="Nunito"/>
              <a:sym typeface="Nunito"/>
            </a:endParaRPr>
          </a:p>
          <a:p>
            <a:pPr indent="0" lvl="0" marL="0" rtl="0" algn="l">
              <a:spcBef>
                <a:spcPts val="1200"/>
              </a:spcBef>
              <a:spcAft>
                <a:spcPts val="0"/>
              </a:spcAft>
              <a:buNone/>
            </a:pPr>
            <a:r>
              <a:t/>
            </a:r>
            <a:endParaRPr/>
          </a:p>
        </p:txBody>
      </p:sp>
    </p:spTree>
  </p:cSld>
  <p:clrMapOvr>
    <a:masterClrMapping/>
  </p:clrMapOvr>
</p:notes>
</file>

<file path=ppt/notesSlides/notesSlide2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2" name="Shape 1962"/>
        <p:cNvGrpSpPr/>
        <p:nvPr/>
      </p:nvGrpSpPr>
      <p:grpSpPr>
        <a:xfrm>
          <a:off x="0" y="0"/>
          <a:ext cx="0" cy="0"/>
          <a:chOff x="0" y="0"/>
          <a:chExt cx="0" cy="0"/>
        </a:xfrm>
      </p:grpSpPr>
      <p:sp>
        <p:nvSpPr>
          <p:cNvPr id="1963" name="Google Shape;1963;g3d04dcad7d2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4" name="Google Shape;1964;g3d04dcad7d2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"Une fois qu'on a un temps d'exécution viable et une strategie de lancement, on peut aussi se demander comment on gère le score dans le pipeline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"Deux approches. La première : on commence en non-blocking avec </a:t>
            </a:r>
            <a:r>
              <a:rPr i="1" lang="fr">
                <a:solidFill>
                  <a:srgbClr val="188038"/>
                </a:solidFill>
                <a:latin typeface="Roboto Mono"/>
                <a:ea typeface="Roboto Mono"/>
                <a:cs typeface="Roboto Mono"/>
                <a:sym typeface="Roboto Mono"/>
              </a:rPr>
              <a:t>allow_failure: true</a:t>
            </a:r>
            <a:r>
              <a:rPr i="1" lang="fr">
                <a:solidFill>
                  <a:schemeClr val="dk1"/>
                </a:solidFill>
              </a:rPr>
              <a:t>. Le job tourne, il mesure, il génère le rapport, mais il ne bloque pas. L'équipe s'habitue à consulter les résultats, elle corrige progressivement. Le jour où le score est stable et que l'équipe est à l'aise, on enlève le </a:t>
            </a:r>
            <a:r>
              <a:rPr i="1" lang="fr">
                <a:solidFill>
                  <a:srgbClr val="188038"/>
                </a:solidFill>
                <a:latin typeface="Roboto Mono"/>
                <a:ea typeface="Roboto Mono"/>
                <a:cs typeface="Roboto Mono"/>
                <a:sym typeface="Roboto Mono"/>
              </a:rPr>
              <a:t>allow_failure</a:t>
            </a:r>
            <a:r>
              <a:rPr i="1" lang="fr">
                <a:solidFill>
                  <a:schemeClr val="dk1"/>
                </a:solidFill>
              </a:rPr>
              <a:t> et ça devient bloquant."</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 deuxième approche : on est bloquant dès le début, mais avec un seuil bas. On démarre à 60%, et on monte progressivement au fil des sprints. 65%, 70%, 75%... Chaque sprint on gagne quelques pourcents. L'équipe sait que la barre monte, elle s'adapte."</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"Dans les deux cas, le message est le même : le mutation testing c'est un marathon, pas un sprint."</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2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2" name="Shape 1972"/>
        <p:cNvGrpSpPr/>
        <p:nvPr/>
      </p:nvGrpSpPr>
      <p:grpSpPr>
        <a:xfrm>
          <a:off x="0" y="0"/>
          <a:ext cx="0" cy="0"/>
          <a:chOff x="0" y="0"/>
          <a:chExt cx="0" cy="0"/>
        </a:xfrm>
      </p:grpSpPr>
      <p:sp>
        <p:nvSpPr>
          <p:cNvPr id="1973" name="Google Shape;1973;g3d1f8528141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4" name="Google Shape;1974;g3d1f8528141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fr">
                <a:solidFill>
                  <a:schemeClr val="dk1"/>
                </a:solidFill>
              </a:rPr>
              <a:t>On a vu que le coverage ne suffit pas. </a:t>
            </a:r>
            <a:endParaRPr i="1">
              <a:solidFill>
                <a:schemeClr val="dk1"/>
              </a:solidFill>
            </a:endParaRPr>
          </a:p>
          <a:p>
            <a:pPr indent="0" lvl="0" marL="0" rtl="0" algn="l">
              <a:spcBef>
                <a:spcPts val="0"/>
              </a:spcBef>
              <a:spcAft>
                <a:spcPts val="0"/>
              </a:spcAft>
              <a:buClr>
                <a:schemeClr val="dk1"/>
              </a:buClr>
              <a:buSzPts val="1100"/>
              <a:buFont typeface="Arial"/>
              <a:buNone/>
            </a:pPr>
            <a:r>
              <a:rPr i="1" lang="fr">
                <a:solidFill>
                  <a:schemeClr val="dk1"/>
                </a:solidFill>
              </a:rPr>
              <a:t>On a vu que nos assertions peuvent être trompeuses.</a:t>
            </a:r>
            <a:endParaRPr i="1">
              <a:solidFill>
                <a:schemeClr val="dk1"/>
              </a:solidFill>
            </a:endParaRPr>
          </a:p>
          <a:p>
            <a:pPr indent="0" lvl="0" marL="0" rtl="0" algn="l">
              <a:spcBef>
                <a:spcPts val="0"/>
              </a:spcBef>
              <a:spcAft>
                <a:spcPts val="0"/>
              </a:spcAft>
              <a:buClr>
                <a:schemeClr val="dk1"/>
              </a:buClr>
              <a:buSzPts val="1100"/>
              <a:buFont typeface="Arial"/>
              <a:buNone/>
            </a:pPr>
            <a:r>
              <a:rPr i="1" lang="fr">
                <a:solidFill>
                  <a:schemeClr val="dk1"/>
                </a:solidFill>
              </a:rPr>
              <a:t>On l'a même vu dans notre propre code.</a:t>
            </a:r>
            <a:endParaRPr i="1">
              <a:solidFill>
                <a:schemeClr val="dk1"/>
              </a:solidFill>
            </a:endParaRPr>
          </a:p>
        </p:txBody>
      </p:sp>
    </p:spTree>
  </p:cSld>
  <p:clrMapOvr>
    <a:masterClrMapping/>
  </p:clrMapOvr>
</p:notes>
</file>

<file path=ppt/notesSlides/notesSlide2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1" name="Shape 1981"/>
        <p:cNvGrpSpPr/>
        <p:nvPr/>
      </p:nvGrpSpPr>
      <p:grpSpPr>
        <a:xfrm>
          <a:off x="0" y="0"/>
          <a:ext cx="0" cy="0"/>
          <a:chOff x="0" y="0"/>
          <a:chExt cx="0" cy="0"/>
        </a:xfrm>
      </p:grpSpPr>
      <p:sp>
        <p:nvSpPr>
          <p:cNvPr id="1982" name="Google Shape;1982;g3d603873c9d_1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3" name="Google Shape;1983;g3d603873c9d_1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fr">
                <a:solidFill>
                  <a:schemeClr val="dk1"/>
                </a:solidFill>
              </a:rPr>
              <a:t>.</a:t>
            </a:r>
            <a:endParaRPr i="1">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d1d3143bb7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d1d3143bb7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9" name="Shape 1989"/>
        <p:cNvGrpSpPr/>
        <p:nvPr/>
      </p:nvGrpSpPr>
      <p:grpSpPr>
        <a:xfrm>
          <a:off x="0" y="0"/>
          <a:ext cx="0" cy="0"/>
          <a:chOff x="0" y="0"/>
          <a:chExt cx="0" cy="0"/>
        </a:xfrm>
      </p:grpSpPr>
      <p:sp>
        <p:nvSpPr>
          <p:cNvPr id="1990" name="Google Shape;1990;g3cfe1de3bee_1_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1" name="Google Shape;1991;g3cfe1de3bee_1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4" name="Shape 1994"/>
        <p:cNvGrpSpPr/>
        <p:nvPr/>
      </p:nvGrpSpPr>
      <p:grpSpPr>
        <a:xfrm>
          <a:off x="0" y="0"/>
          <a:ext cx="0" cy="0"/>
          <a:chOff x="0" y="0"/>
          <a:chExt cx="0" cy="0"/>
        </a:xfrm>
      </p:grpSpPr>
      <p:sp>
        <p:nvSpPr>
          <p:cNvPr id="1995" name="Google Shape;1995;g3d1f8528141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6" name="Google Shape;1996;g3d1f8528141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"Une fois qu'on a un temps d'exécution viable et une strategie de lancement, on peut aussi se demander comment on gère le score dans le pipeline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"Deux approches. La première : on commence en non-blocking avec </a:t>
            </a:r>
            <a:r>
              <a:rPr i="1" lang="fr">
                <a:solidFill>
                  <a:srgbClr val="188038"/>
                </a:solidFill>
                <a:latin typeface="Roboto Mono"/>
                <a:ea typeface="Roboto Mono"/>
                <a:cs typeface="Roboto Mono"/>
                <a:sym typeface="Roboto Mono"/>
              </a:rPr>
              <a:t>allow_failure: true</a:t>
            </a:r>
            <a:r>
              <a:rPr i="1" lang="fr">
                <a:solidFill>
                  <a:schemeClr val="dk1"/>
                </a:solidFill>
              </a:rPr>
              <a:t>. Le job tourne, il mesure, il génère le rapport, mais il ne bloque pas. L'équipe s'habitue à consulter les résultats, elle corrige progressivement. Le jour où le score est stable et que l'équipe est à l'aise, on enlève le </a:t>
            </a:r>
            <a:r>
              <a:rPr i="1" lang="fr">
                <a:solidFill>
                  <a:srgbClr val="188038"/>
                </a:solidFill>
                <a:latin typeface="Roboto Mono"/>
                <a:ea typeface="Roboto Mono"/>
                <a:cs typeface="Roboto Mono"/>
                <a:sym typeface="Roboto Mono"/>
              </a:rPr>
              <a:t>allow_failure</a:t>
            </a:r>
            <a:r>
              <a:rPr i="1" lang="fr">
                <a:solidFill>
                  <a:schemeClr val="dk1"/>
                </a:solidFill>
              </a:rPr>
              <a:t> et ça devient bloquant."</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 deuxième approche : on est bloquant dès le début, mais avec un seuil bas. On démarre à 60%, et on monte progressivement au fil des sprints. 65%, 70%, 75%... Chaque sprint on gagne quelques pourcents. L'équipe sait que la barre monte, elle s'adapte."</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"Dans les deux cas, le message est le même : le mutation testing c'est un marathon, pas un sprint."</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2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3" name="Shape 2003"/>
        <p:cNvGrpSpPr/>
        <p:nvPr/>
      </p:nvGrpSpPr>
      <p:grpSpPr>
        <a:xfrm>
          <a:off x="0" y="0"/>
          <a:ext cx="0" cy="0"/>
          <a:chOff x="0" y="0"/>
          <a:chExt cx="0" cy="0"/>
        </a:xfrm>
      </p:grpSpPr>
      <p:sp>
        <p:nvSpPr>
          <p:cNvPr id="2004" name="Google Shape;2004;g3966a3feb08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5" name="Google Shape;2005;g3966a3feb08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"Une fois qu'on a un temps d'exécution viable et une strategie de lancement, on peut aussi se demander comment on gère le score dans le pipeline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"Deux approches. La première : on commence en non-blocking avec </a:t>
            </a:r>
            <a:r>
              <a:rPr i="1" lang="fr">
                <a:solidFill>
                  <a:srgbClr val="188038"/>
                </a:solidFill>
                <a:latin typeface="Roboto Mono"/>
                <a:ea typeface="Roboto Mono"/>
                <a:cs typeface="Roboto Mono"/>
                <a:sym typeface="Roboto Mono"/>
              </a:rPr>
              <a:t>allow_failure: true</a:t>
            </a:r>
            <a:r>
              <a:rPr i="1" lang="fr">
                <a:solidFill>
                  <a:schemeClr val="dk1"/>
                </a:solidFill>
              </a:rPr>
              <a:t>. Le job tourne, il mesure, il génère le rapport, mais il ne bloque pas. L'équipe s'habitue à consulter les résultats, elle corrige progressivement. Le jour où le score est stable et que l'équipe est à l'aise, on enlève le </a:t>
            </a:r>
            <a:r>
              <a:rPr i="1" lang="fr">
                <a:solidFill>
                  <a:srgbClr val="188038"/>
                </a:solidFill>
                <a:latin typeface="Roboto Mono"/>
                <a:ea typeface="Roboto Mono"/>
                <a:cs typeface="Roboto Mono"/>
                <a:sym typeface="Roboto Mono"/>
              </a:rPr>
              <a:t>allow_failure</a:t>
            </a:r>
            <a:r>
              <a:rPr i="1" lang="fr">
                <a:solidFill>
                  <a:schemeClr val="dk1"/>
                </a:solidFill>
              </a:rPr>
              <a:t> et ça devient bloquant."</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 deuxième approche : on est bloquant dès le début, mais avec un seuil bas. On démarre à 60%, et on monte progressivement au fil des sprints. 65%, 70%, 75%... Chaque sprint on gagne quelques pourcents. L'équipe sait que la barre monte, elle s'adapte."</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"Dans les deux cas, le message est le même : le mutation testing c'est un marathon, pas un sprint."</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2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2" name="Shape 2012"/>
        <p:cNvGrpSpPr/>
        <p:nvPr/>
      </p:nvGrpSpPr>
      <p:grpSpPr>
        <a:xfrm>
          <a:off x="0" y="0"/>
          <a:ext cx="0" cy="0"/>
          <a:chOff x="0" y="0"/>
          <a:chExt cx="0" cy="0"/>
        </a:xfrm>
      </p:grpSpPr>
      <p:sp>
        <p:nvSpPr>
          <p:cNvPr id="2013" name="Google Shape;2013;g3966a3feb08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4" name="Google Shape;2014;g3966a3feb08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"Une fois qu'on a un temps d'exécution viable et une strategie de lancement, on peut aussi se demander comment on gère le score dans le pipeline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"Deux approches. La première : on commence en non-blocking avec </a:t>
            </a:r>
            <a:r>
              <a:rPr i="1" lang="fr">
                <a:solidFill>
                  <a:srgbClr val="188038"/>
                </a:solidFill>
                <a:latin typeface="Roboto Mono"/>
                <a:ea typeface="Roboto Mono"/>
                <a:cs typeface="Roboto Mono"/>
                <a:sym typeface="Roboto Mono"/>
              </a:rPr>
              <a:t>allow_failure: true</a:t>
            </a:r>
            <a:r>
              <a:rPr i="1" lang="fr">
                <a:solidFill>
                  <a:schemeClr val="dk1"/>
                </a:solidFill>
              </a:rPr>
              <a:t>. Le job tourne, il mesure, il génère le rapport, mais il ne bloque pas. L'équipe s'habitue à consulter les résultats, elle corrige progressivement. Le jour où le score est stable et que l'équipe est à l'aise, on enlève le </a:t>
            </a:r>
            <a:r>
              <a:rPr i="1" lang="fr">
                <a:solidFill>
                  <a:srgbClr val="188038"/>
                </a:solidFill>
                <a:latin typeface="Roboto Mono"/>
                <a:ea typeface="Roboto Mono"/>
                <a:cs typeface="Roboto Mono"/>
                <a:sym typeface="Roboto Mono"/>
              </a:rPr>
              <a:t>allow_failure</a:t>
            </a:r>
            <a:r>
              <a:rPr i="1" lang="fr">
                <a:solidFill>
                  <a:schemeClr val="dk1"/>
                </a:solidFill>
              </a:rPr>
              <a:t> et ça devient bloquant."</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 deuxième approche : on est bloquant dès le début, mais avec un seuil bas. On démarre à 60%, et on monte progressivement au fil des sprints. 65%, 70%, 75%... Chaque sprint on gagne quelques pourcents. L'équipe sait que la barre monte, elle s'adapte."</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"Dans les deux cas, le message est le même : le mutation testing c'est un marathon, pas un sprint."</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2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1" name="Shape 2021"/>
        <p:cNvGrpSpPr/>
        <p:nvPr/>
      </p:nvGrpSpPr>
      <p:grpSpPr>
        <a:xfrm>
          <a:off x="0" y="0"/>
          <a:ext cx="0" cy="0"/>
          <a:chOff x="0" y="0"/>
          <a:chExt cx="0" cy="0"/>
        </a:xfrm>
      </p:grpSpPr>
      <p:sp>
        <p:nvSpPr>
          <p:cNvPr id="2022" name="Google Shape;2022;g3966a3feb08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3" name="Google Shape;2023;g3966a3feb08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"Une fois qu'on a un temps d'exécution viable et une strategie de lancement, on peut aussi se demander comment on gère le score dans le pipeline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"Deux approches. La première : on commence en non-blocking avec </a:t>
            </a:r>
            <a:r>
              <a:rPr i="1" lang="fr">
                <a:solidFill>
                  <a:srgbClr val="188038"/>
                </a:solidFill>
                <a:latin typeface="Roboto Mono"/>
                <a:ea typeface="Roboto Mono"/>
                <a:cs typeface="Roboto Mono"/>
                <a:sym typeface="Roboto Mono"/>
              </a:rPr>
              <a:t>allow_failure: true</a:t>
            </a:r>
            <a:r>
              <a:rPr i="1" lang="fr">
                <a:solidFill>
                  <a:schemeClr val="dk1"/>
                </a:solidFill>
              </a:rPr>
              <a:t>. Le job tourne, il mesure, il génère le rapport, mais il ne bloque pas. L'équipe s'habitue à consulter les résultats, elle corrige progressivement. Le jour où le score est stable et que l'équipe est à l'aise, on enlève le </a:t>
            </a:r>
            <a:r>
              <a:rPr i="1" lang="fr">
                <a:solidFill>
                  <a:srgbClr val="188038"/>
                </a:solidFill>
                <a:latin typeface="Roboto Mono"/>
                <a:ea typeface="Roboto Mono"/>
                <a:cs typeface="Roboto Mono"/>
                <a:sym typeface="Roboto Mono"/>
              </a:rPr>
              <a:t>allow_failure</a:t>
            </a:r>
            <a:r>
              <a:rPr i="1" lang="fr">
                <a:solidFill>
                  <a:schemeClr val="dk1"/>
                </a:solidFill>
              </a:rPr>
              <a:t> et ça devient bloquant."</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"La deuxième approche : on est bloquant dès le début, mais avec un seuil bas. On démarre à 60%, et on monte progressivement au fil des sprints. 65%, 70%, 75%... Chaque sprint on gagne quelques pourcents. L'équipe sait que la barre monte, elle s'adapte."</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"Dans les deux cas, le message est le même : le mutation testing c'est un marathon, pas un sprint."</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2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1" name="Shape 2031"/>
        <p:cNvGrpSpPr/>
        <p:nvPr/>
      </p:nvGrpSpPr>
      <p:grpSpPr>
        <a:xfrm>
          <a:off x="0" y="0"/>
          <a:ext cx="0" cy="0"/>
          <a:chOff x="0" y="0"/>
          <a:chExt cx="0" cy="0"/>
        </a:xfrm>
      </p:grpSpPr>
      <p:sp>
        <p:nvSpPr>
          <p:cNvPr id="2032" name="Google Shape;2032;g3cfe1de3bee_1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3" name="Google Shape;2033;g3cfe1de3bee_1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6" name="Shape 2036"/>
        <p:cNvGrpSpPr/>
        <p:nvPr/>
      </p:nvGrpSpPr>
      <p:grpSpPr>
        <a:xfrm>
          <a:off x="0" y="0"/>
          <a:ext cx="0" cy="0"/>
          <a:chOff x="0" y="0"/>
          <a:chExt cx="0" cy="0"/>
        </a:xfrm>
      </p:grpSpPr>
      <p:sp>
        <p:nvSpPr>
          <p:cNvPr id="2037" name="Google Shape;2037;g3d603873c9d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8" name="Google Shape;2038;g3d603873c9d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cfe1de3bee_1_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3cfe1de3bee_1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Bonjour a tous Je m'appelle Victoire, je suis développeuse chez Takima, et aujourd’hui je voulais partager avec la pratique qui aurait pu m’éviter quelques sueurs. le mutation testing</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cf79016fe2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cf79016fe2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J’ai tout fait parfaitement, un coverage quasi parfait</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cf79016fe2_0_4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3cf79016fe2_0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J’ai tout fait parfaitement, un coverage quasi parfait</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cf79016fe2_0_4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3cf79016fe2_0_4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J’ai tout fait parfaitement, un coverage quasi parfait</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cf79016fe2_0_4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cf79016fe2_0_4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J’ai tout fait parfaitement, un coverage quasi parfait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d0e0d8a3c1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d0e0d8a3c1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Laissez </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cfd9019dea_1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3cfd9019dea_1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cfe1de3bee_1_4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3cfe1de3bee_1_4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fr">
                <a:solidFill>
                  <a:schemeClr val="dk1"/>
                </a:solidFill>
              </a:rPr>
              <a:t>Il y en a 2 types,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cf79016fe2_0_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cf79016fe2_0_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fr">
                <a:solidFill>
                  <a:schemeClr val="dk1"/>
                </a:solidFill>
              </a:rPr>
              <a:t>Il y en a 2 types,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cb59ee34c6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cb59ee34c6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fr">
                <a:solidFill>
                  <a:schemeClr val="dk1"/>
                </a:solidFill>
              </a:rPr>
              <a:t>Il y en a 2 types,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cfd9019dea_1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cfd9019dea_1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960702ee5e_1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960702ee5e_1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fr">
                <a:solidFill>
                  <a:schemeClr val="dk1"/>
                </a:solidFill>
              </a:rPr>
              <a:t>Il y en a 2 types,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cf79016fe2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cf79016fe2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fr">
                <a:solidFill>
                  <a:schemeClr val="dk1"/>
                </a:solidFill>
              </a:rPr>
              <a:t>Il y en a 2 types,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cf79016fe2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cf79016fe2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fr">
                <a:solidFill>
                  <a:schemeClr val="dk1"/>
                </a:solidFill>
              </a:rPr>
              <a:t>Il y en a 2 types,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cfd9019dea_1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cfd9019dea_1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960702ee5e_4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3960702ee5e_4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d0e0d8a3c1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d0e0d8a3c1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Laissez </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960702ee5e_4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3960702ee5e_4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cfd9019dea_1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3cfd9019dea_1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cf79016fe2_0_3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cf79016fe2_0_3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d603873c9d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d603873c9d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fr">
                <a:solidFill>
                  <a:schemeClr val="dk1"/>
                </a:solidFill>
              </a:rPr>
              <a:t>On a vu que le coverage ne suffit pas. </a:t>
            </a:r>
            <a:endParaRPr i="1">
              <a:solidFill>
                <a:schemeClr val="dk1"/>
              </a:solidFill>
            </a:endParaRPr>
          </a:p>
          <a:p>
            <a:pPr indent="0" lvl="0" marL="0" rtl="0" algn="l">
              <a:spcBef>
                <a:spcPts val="0"/>
              </a:spcBef>
              <a:spcAft>
                <a:spcPts val="0"/>
              </a:spcAft>
              <a:buClr>
                <a:schemeClr val="dk1"/>
              </a:buClr>
              <a:buSzPts val="1100"/>
              <a:buFont typeface="Arial"/>
              <a:buNone/>
            </a:pPr>
            <a:r>
              <a:rPr i="1" lang="fr">
                <a:solidFill>
                  <a:schemeClr val="dk1"/>
                </a:solidFill>
              </a:rPr>
              <a:t>On a vu que nos assertions peuvent être trompeuses.</a:t>
            </a:r>
            <a:endParaRPr i="1">
              <a:solidFill>
                <a:schemeClr val="dk1"/>
              </a:solidFill>
            </a:endParaRPr>
          </a:p>
          <a:p>
            <a:pPr indent="0" lvl="0" marL="0" rtl="0" algn="l">
              <a:spcBef>
                <a:spcPts val="0"/>
              </a:spcBef>
              <a:spcAft>
                <a:spcPts val="0"/>
              </a:spcAft>
              <a:buClr>
                <a:schemeClr val="dk1"/>
              </a:buClr>
              <a:buSzPts val="1100"/>
              <a:buFont typeface="Arial"/>
              <a:buNone/>
            </a:pPr>
            <a:r>
              <a:rPr i="1" lang="fr">
                <a:solidFill>
                  <a:schemeClr val="dk1"/>
                </a:solidFill>
              </a:rPr>
              <a:t>On l'a même vu dans notre propre code.</a:t>
            </a:r>
            <a:endParaRPr i="1">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d222ec360b_0_4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d222ec360b_0_4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cfd9019dea_1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3cfd9019dea_1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J’ai tout fait parfaitement, un coverage quasi parfait</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cfd9019dea_1_1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3cfd9019dea_1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fr">
                <a:solidFill>
                  <a:schemeClr val="dk1"/>
                </a:solidFill>
              </a:rPr>
              <a:t>On a recu notre ticket support</a:t>
            </a:r>
            <a:endParaRPr>
              <a:solidFill>
                <a:schemeClr val="dk1"/>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cfd9019dea_1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cfd9019dea_1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3cf79016fe2_0_3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3cf79016fe2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cf79016fe2_0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3cf79016fe2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J’ai tout fait parfaitement, un coverage quasi parfait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cfd9019dea_1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cfd9019dea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Il y a un an, j’étais sur le projet le plus important de la boite puisque c’est celle qui te permet d’etre payée a la fin du mois.</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Concretement, elle sert à gerer votre compte rendu d’activité du mois ou feuille de temps.</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moi j’ai bossé sur le truc le plus important de l’appli la plus importante, et comme j’ai beaucoup d’experience sur le sujet, on ma mis dessus. C’est les vacances. Et notamment, donner le pouvoir a nos collaborateurs de savoir s’ils peuvent partir un mois ou si faudra se limiter à un weekend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Bref à pouvoir Projeter le solde de congés d’un employé à un instant T.</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cf79016fe2_0_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3cf79016fe2_0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J’ai tout fait parfaitement, un coverage quasi parfait</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cf79016fe2_0_4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3cf79016fe2_0_4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ca31bd0eca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3ca31bd0eca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cf79016fe2_0_4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3cf79016fe2_0_4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cb59ee34c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3cb59ee34c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fr">
                <a:solidFill>
                  <a:schemeClr val="dk1"/>
                </a:solidFill>
              </a:rPr>
              <a:t>La pipeline est verte mais je veux voir de mes propres yeux que les tests du service passent. </a:t>
            </a:r>
            <a:endParaRPr>
              <a:solidFill>
                <a:schemeClr val="dk1"/>
              </a:solidFill>
            </a:endParaRPr>
          </a:p>
          <a:p>
            <a:pPr indent="0" lvl="0" marL="0" rtl="0" algn="l">
              <a:lnSpc>
                <a:spcPct val="115000"/>
              </a:lnSpc>
              <a:spcBef>
                <a:spcPts val="1200"/>
              </a:spcBef>
              <a:spcAft>
                <a:spcPts val="0"/>
              </a:spcAft>
              <a:buNone/>
            </a:pPr>
            <a:r>
              <a:rPr lang="fr">
                <a:solidFill>
                  <a:schemeClr val="dk1"/>
                </a:solidFill>
              </a:rPr>
              <a:t>Effectivement tout est vert, aucun probleme. </a:t>
            </a:r>
            <a:endParaRPr>
              <a:solidFill>
                <a:schemeClr val="dk1"/>
              </a:solidFill>
            </a:endParaRPr>
          </a:p>
          <a:p>
            <a:pPr indent="0" lvl="0" marL="0" rtl="0" algn="l">
              <a:lnSpc>
                <a:spcPct val="115000"/>
              </a:lnSpc>
              <a:spcBef>
                <a:spcPts val="1200"/>
              </a:spcBef>
              <a:spcAft>
                <a:spcPts val="1200"/>
              </a:spcAft>
              <a:buNone/>
            </a:pPr>
            <a:r>
              <a:rPr lang="fr">
                <a:solidFill>
                  <a:schemeClr val="dk1"/>
                </a:solidFill>
              </a:rPr>
              <a:t>Super bizarre quand meme. </a:t>
            </a:r>
            <a:endParaRPr>
              <a:solidFill>
                <a:schemeClr val="dk1"/>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3960702ee5e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3960702ee5e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fr">
                <a:solidFill>
                  <a:schemeClr val="dk1"/>
                </a:solidFill>
              </a:rPr>
              <a:t>La pipeline est verte mais je veux voir de mes propres yeux que les tests du service passent. </a:t>
            </a:r>
            <a:endParaRPr>
              <a:solidFill>
                <a:schemeClr val="dk1"/>
              </a:solidFill>
            </a:endParaRPr>
          </a:p>
          <a:p>
            <a:pPr indent="0" lvl="0" marL="0" rtl="0" algn="l">
              <a:lnSpc>
                <a:spcPct val="115000"/>
              </a:lnSpc>
              <a:spcBef>
                <a:spcPts val="1200"/>
              </a:spcBef>
              <a:spcAft>
                <a:spcPts val="0"/>
              </a:spcAft>
              <a:buNone/>
            </a:pPr>
            <a:r>
              <a:rPr lang="fr">
                <a:solidFill>
                  <a:schemeClr val="dk1"/>
                </a:solidFill>
              </a:rPr>
              <a:t>Effectivement tout est vert, aucun probleme. </a:t>
            </a:r>
            <a:endParaRPr>
              <a:solidFill>
                <a:schemeClr val="dk1"/>
              </a:solidFill>
            </a:endParaRPr>
          </a:p>
          <a:p>
            <a:pPr indent="0" lvl="0" marL="0" rtl="0" algn="l">
              <a:lnSpc>
                <a:spcPct val="115000"/>
              </a:lnSpc>
              <a:spcBef>
                <a:spcPts val="1200"/>
              </a:spcBef>
              <a:spcAft>
                <a:spcPts val="1200"/>
              </a:spcAft>
              <a:buNone/>
            </a:pPr>
            <a:r>
              <a:rPr lang="fr">
                <a:solidFill>
                  <a:schemeClr val="dk1"/>
                </a:solidFill>
              </a:rPr>
              <a:t>Super bizarre quand meme. </a:t>
            </a:r>
            <a:endParaRPr>
              <a:solidFill>
                <a:schemeClr val="dk1"/>
              </a:solidFil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cf79016fe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3cf79016fe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cf79016fe2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3cf79016fe2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cf79016fe2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3cf79016fe2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cfd9019dea_1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3cfd9019dea_1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cfe1de3bee_1_3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cfe1de3bee_1_3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Il y a un an, j’étais sur le projet le plus important de la boite puisque c’est celle qui te permet d’etre payée a la fin du mois.</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Concretement, elle sert à gerer votre compte rendu d’activité du mois ou feuille de temps.</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moi j’ai bossé sur le truc le plus important de l’appli la plus importante, et comme j’ai beaucoup d’experience sur le sujet, on ma mis dessus. C’est les vacances. Et notamment, donner le pouvoir a nos collaborateurs de savoir s’ils peuvent partir un mois ou si faudra se limiter à un weekend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Bref à pouvoir Projeter le solde de congés d’un employé à un instant T.</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3cf79016fe2_0_4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3cf79016fe2_0_4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3cf79016fe2_0_4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6" name="Google Shape;516;g3cf79016fe2_0_4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d1d3143bb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3d1d3143bb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3d665a21970_1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3d665a21970_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Alors si le coverage ne suffit pas à mesurer la qualité de nos tests, c'est quoi le problème au juste ? C'est quoi l'ennemi d'un test de qualité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L'ennemi, c'est l'assertion bateau. </a:t>
            </a:r>
            <a:r>
              <a:rPr i="1" lang="fr">
                <a:solidFill>
                  <a:srgbClr val="188038"/>
                </a:solidFill>
                <a:latin typeface="Roboto Mono"/>
                <a:ea typeface="Roboto Mono"/>
                <a:cs typeface="Roboto Mono"/>
                <a:sym typeface="Roboto Mono"/>
              </a:rPr>
              <a:t>assertNotNull(result)</a:t>
            </a:r>
            <a:r>
              <a:rPr i="1" lang="fr">
                <a:solidFill>
                  <a:schemeClr val="dk1"/>
                </a:solidFill>
              </a:rPr>
              <a:t> — c'est pas null, super, mais c'est la bonne valeur ? </a:t>
            </a:r>
            <a:r>
              <a:rPr i="1" lang="fr">
                <a:solidFill>
                  <a:srgbClr val="188038"/>
                </a:solidFill>
                <a:latin typeface="Roboto Mono"/>
                <a:ea typeface="Roboto Mono"/>
                <a:cs typeface="Roboto Mono"/>
                <a:sym typeface="Roboto Mono"/>
              </a:rPr>
              <a:t>isNotEmpty()</a:t>
            </a:r>
            <a:r>
              <a:rPr i="1" lang="fr">
                <a:solidFill>
                  <a:schemeClr val="dk1"/>
                </a:solidFill>
              </a:rPr>
              <a:t> — y'a des trucs dedans, ok, mais c'est les bons ? </a:t>
            </a:r>
            <a:r>
              <a:rPr i="1" lang="fr">
                <a:solidFill>
                  <a:srgbClr val="188038"/>
                </a:solidFill>
                <a:latin typeface="Roboto Mono"/>
                <a:ea typeface="Roboto Mono"/>
                <a:cs typeface="Roboto Mono"/>
                <a:sym typeface="Roboto Mono"/>
              </a:rPr>
              <a:t>doesNotThrow</a:t>
            </a:r>
            <a:r>
              <a:rPr i="1" lang="fr">
                <a:solidFill>
                  <a:schemeClr val="dk1"/>
                </a:solidFill>
              </a:rPr>
              <a:t> — ça plante pas, cool, mais c'est juste ? Un status 200 — le serveur répond, mais le body est correct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Ces assertions vérifient que ça tourne. Pas que c'est juste. Et pour le coverage, c'est exactement pareil — un </a:t>
            </a:r>
            <a:r>
              <a:rPr i="1" lang="fr">
                <a:solidFill>
                  <a:srgbClr val="188038"/>
                </a:solidFill>
                <a:latin typeface="Roboto Mono"/>
                <a:ea typeface="Roboto Mono"/>
                <a:cs typeface="Roboto Mono"/>
                <a:sym typeface="Roboto Mono"/>
              </a:rPr>
              <a:t>assertNotNull</a:t>
            </a:r>
            <a:r>
              <a:rPr i="1" lang="fr">
                <a:solidFill>
                  <a:schemeClr val="dk1"/>
                </a:solidFill>
              </a:rPr>
              <a:t> couvre autant qu'un </a:t>
            </a:r>
            <a:r>
              <a:rPr i="1" lang="fr">
                <a:solidFill>
                  <a:srgbClr val="188038"/>
                </a:solidFill>
                <a:latin typeface="Roboto Mono"/>
                <a:ea typeface="Roboto Mono"/>
                <a:cs typeface="Roboto Mono"/>
                <a:sym typeface="Roboto Mono"/>
              </a:rPr>
              <a:t>assertEquals</a:t>
            </a:r>
            <a:r>
              <a:rPr i="1" lang="fr">
                <a:solidFill>
                  <a:schemeClr val="dk1"/>
                </a:solidFill>
              </a:rPr>
              <a:t> ultra-précis.</a:t>
            </a:r>
            <a:endParaRPr i="1">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0"/>
              </a:spcAft>
              <a:buNone/>
            </a:pPr>
            <a:r>
              <a:rPr lang="fr">
                <a:solidFill>
                  <a:schemeClr val="dk1"/>
                </a:solidFill>
              </a:rPr>
              <a:t>DEMO : Bon, ça c'est la théorie. Mais nous, on a fait du TDD, on a été sérieux... est-ce qu'on est tombés dans le piège ?</a:t>
            </a:r>
            <a:endParaRPr>
              <a:solidFill>
                <a:schemeClr val="dk1"/>
              </a:solidFill>
            </a:endParaRPr>
          </a:p>
          <a:p>
            <a:pPr indent="-298450" lvl="0" marL="457200" rtl="0" algn="l">
              <a:lnSpc>
                <a:spcPct val="115000"/>
              </a:lnSpc>
              <a:spcBef>
                <a:spcPts val="1200"/>
              </a:spcBef>
              <a:spcAft>
                <a:spcPts val="0"/>
              </a:spcAft>
              <a:buClr>
                <a:schemeClr val="dk1"/>
              </a:buClr>
              <a:buSzPts val="1100"/>
              <a:buAutoNum type="arabicPeriod"/>
            </a:pPr>
            <a:r>
              <a:rPr lang="fr">
                <a:solidFill>
                  <a:schemeClr val="dk1"/>
                </a:solidFill>
              </a:rPr>
              <a:t>montrer le service rapidement avec les 4 méthodes</a:t>
            </a:r>
            <a:endParaRPr>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fr">
                <a:solidFill>
                  <a:schemeClr val="dk1"/>
                </a:solidFill>
              </a:rPr>
              <a:t>partir sur l’implem, </a:t>
            </a:r>
            <a:r>
              <a:rPr lang="fr">
                <a:solidFill>
                  <a:srgbClr val="00627A"/>
                </a:solidFill>
                <a:highlight>
                  <a:srgbClr val="FFFFFF"/>
                </a:highlight>
                <a:latin typeface="Courier New"/>
                <a:ea typeface="Courier New"/>
                <a:cs typeface="Courier New"/>
                <a:sym typeface="Courier New"/>
              </a:rPr>
              <a:t>getHelperDataForLeaveApplicationId, getHelperDataForLeaveApplication, </a:t>
            </a:r>
            <a:r>
              <a:rPr lang="fr">
                <a:solidFill>
                  <a:srgbClr val="080808"/>
                </a:solidFill>
                <a:highlight>
                  <a:srgbClr val="FFFFFF"/>
                </a:highlight>
                <a:latin typeface="Courier New"/>
                <a:ea typeface="Courier New"/>
                <a:cs typeface="Courier New"/>
                <a:sym typeface="Courier New"/>
              </a:rPr>
              <a:t>mapDocumentProjectToLeaveBalanceType</a:t>
            </a:r>
            <a:endParaRPr>
              <a:solidFill>
                <a:srgbClr val="00627A"/>
              </a:solidFill>
              <a:highlight>
                <a:srgbClr val="FFFFFF"/>
              </a:highlight>
              <a:latin typeface="Courier New"/>
              <a:ea typeface="Courier New"/>
              <a:cs typeface="Courier New"/>
              <a:sym typeface="Courier New"/>
            </a:endParaRPr>
          </a:p>
          <a:p>
            <a:pPr indent="-298450" lvl="0" marL="457200" rtl="0" algn="l">
              <a:lnSpc>
                <a:spcPct val="115000"/>
              </a:lnSpc>
              <a:spcBef>
                <a:spcPts val="0"/>
              </a:spcBef>
              <a:spcAft>
                <a:spcPts val="0"/>
              </a:spcAft>
              <a:buClr>
                <a:schemeClr val="dk1"/>
              </a:buClr>
              <a:buSzPts val="1100"/>
              <a:buAutoNum type="arabicPeriod"/>
            </a:pPr>
            <a:r>
              <a:rPr lang="fr">
                <a:solidFill>
                  <a:schemeClr val="dk1"/>
                </a:solidFill>
              </a:rPr>
              <a:t>focus sur mapDocumentProjectToLeaveBalanceType methode qui s’occupe du mapping vers le leaveBalanceType</a:t>
            </a:r>
            <a:endParaRPr>
              <a:solidFill>
                <a:schemeClr val="dk1"/>
              </a:solidFill>
            </a:endParaRPr>
          </a:p>
          <a:p>
            <a:pPr indent="0" lvl="0" marL="0" rtl="0" algn="l">
              <a:lnSpc>
                <a:spcPct val="115000"/>
              </a:lnSpc>
              <a:spcBef>
                <a:spcPts val="1200"/>
              </a:spcBef>
              <a:spcAft>
                <a:spcPts val="0"/>
              </a:spcAft>
              <a:buNone/>
            </a:pPr>
            <a:r>
              <a:rPr i="1" lang="fr">
                <a:solidFill>
                  <a:schemeClr val="dk1"/>
                </a:solidFill>
              </a:rPr>
              <a:t>Voilà notre service, le LeaveApplicationHelperService.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C'est lui qui fait le gros du travail de projection des soldes de congés.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voilà notre fameuse méthode de mapping, mapDocumentProjectToLeaveBalanceType.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Son rôle c'est simple : en fonction du congé posé, elle détermine quel compteur on va impacter — CP, RTT ou CET.</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Elle prend deux paramètres : le type de projet du document (CP, RTT etc), et un mode de calcul (selon si c’est validation par le staff ou projection par le consultant).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En haut y'a une garde de sécurité, on s'en occupe pas.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en bas, le when : selon le mode de calcul, on retourne directement le bon compteur.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Dans le cas de notre bug, on est en mode default — c'est le cas standard — et donc on tombe dans le when imbriqué qui se base sur le projet.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CP retourne CP, CET retourne CET, RTT retourne... CP.</a:t>
            </a:r>
            <a:endParaRPr i="1">
              <a:solidFill>
                <a:schemeClr val="dk1"/>
              </a:solidFill>
            </a:endParaRPr>
          </a:p>
          <a:p>
            <a:pPr indent="0" lvl="0" marL="0" rtl="0" algn="l">
              <a:lnSpc>
                <a:spcPct val="115000"/>
              </a:lnSpc>
              <a:spcBef>
                <a:spcPts val="1200"/>
              </a:spcBef>
              <a:spcAft>
                <a:spcPts val="0"/>
              </a:spcAft>
              <a:buNone/>
            </a:pPr>
            <a:r>
              <a:t/>
            </a:r>
            <a:endParaRPr i="1">
              <a:solidFill>
                <a:schemeClr val="dk1"/>
              </a:solidFill>
            </a:endParaRPr>
          </a:p>
          <a:p>
            <a:pPr indent="-298450" lvl="0" marL="457200" rtl="0" algn="l">
              <a:lnSpc>
                <a:spcPct val="115000"/>
              </a:lnSpc>
              <a:spcBef>
                <a:spcPts val="1200"/>
              </a:spcBef>
              <a:spcAft>
                <a:spcPts val="0"/>
              </a:spcAft>
              <a:buClr>
                <a:schemeClr val="dk1"/>
              </a:buClr>
              <a:buSzPts val="1100"/>
              <a:buAutoNum type="arabicPeriod"/>
            </a:pPr>
            <a:r>
              <a:rPr lang="fr">
                <a:solidFill>
                  <a:schemeClr val="dk1"/>
                </a:solidFill>
              </a:rPr>
              <a:t>Fichier de tests </a:t>
            </a:r>
            <a:endParaRPr>
              <a:solidFill>
                <a:schemeClr val="dk1"/>
              </a:solidFill>
            </a:endParaRPr>
          </a:p>
          <a:p>
            <a:pPr indent="0" lvl="0" marL="0" rtl="0" algn="l">
              <a:lnSpc>
                <a:spcPct val="115000"/>
              </a:lnSpc>
              <a:spcBef>
                <a:spcPts val="1200"/>
              </a:spcBef>
              <a:spcAft>
                <a:spcPts val="0"/>
              </a:spcAft>
              <a:buNone/>
            </a:pPr>
            <a:r>
              <a:rPr lang="fr">
                <a:solidFill>
                  <a:schemeClr val="dk1"/>
                </a:solidFill>
              </a:rPr>
              <a:t>Ok, maintenant allons voir nos tests. Voilà le fichier de test du service.</a:t>
            </a:r>
            <a:endParaRPr>
              <a:solidFill>
                <a:schemeClr val="dk1"/>
              </a:solidFill>
            </a:endParaRPr>
          </a:p>
          <a:p>
            <a:pPr indent="0" lvl="0" marL="0" rtl="0" algn="l">
              <a:lnSpc>
                <a:spcPct val="115000"/>
              </a:lnSpc>
              <a:spcBef>
                <a:spcPts val="1200"/>
              </a:spcBef>
              <a:spcAft>
                <a:spcPts val="0"/>
              </a:spcAft>
              <a:buNone/>
            </a:pPr>
            <a:r>
              <a:rPr lang="fr">
                <a:solidFill>
                  <a:schemeClr val="dk1"/>
                </a:solidFill>
              </a:rPr>
              <a:t>On a pas mal de tests, c'est bien structuré, les cas CP, RTT, CET, les cas d'erreur... Bon, on a vu que le coverage était à 98%, que les assertions bateau c'était l'ennemi. Allons voir ce qu'on a écrit nous.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Ce test est paramétré avec 22 jeux de données. 22 scénarios différents : des utilisateurs avec des contrats différents, des congés futurs ou pas, des soldes variés, des cas limites... Y'a du boulot derrière, c'est sérieux.</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l'assertion à la fin ? </a:t>
            </a:r>
            <a:r>
              <a:rPr i="1" lang="fr">
                <a:solidFill>
                  <a:srgbClr val="188038"/>
                </a:solidFill>
                <a:latin typeface="Roboto Mono"/>
                <a:ea typeface="Roboto Mono"/>
                <a:cs typeface="Roboto Mono"/>
                <a:sym typeface="Roboto Mono"/>
              </a:rPr>
              <a:t>isNotNull</a:t>
            </a:r>
            <a:r>
              <a:rPr i="1" lang="fr">
                <a:solidFill>
                  <a:schemeClr val="dk1"/>
                </a:solidFill>
              </a:rPr>
              <a:t>. 22 scénarios, une seule vérification : c'est pas null.</a:t>
            </a:r>
            <a:endParaRPr>
              <a:solidFill>
                <a:schemeClr val="dk1"/>
              </a:solidFill>
            </a:endParaRPr>
          </a:p>
          <a:p>
            <a:pPr indent="0" lvl="0" marL="0" rtl="0" algn="l">
              <a:lnSpc>
                <a:spcPct val="115000"/>
              </a:lnSpc>
              <a:spcBef>
                <a:spcPts val="1200"/>
              </a:spcBef>
              <a:spcAft>
                <a:spcPts val="0"/>
              </a:spcAft>
              <a:buNone/>
            </a:pPr>
            <a:r>
              <a:rPr lang="fr">
                <a:solidFill>
                  <a:schemeClr val="dk1"/>
                </a:solidFill>
              </a:rPr>
              <a:t>On vérifie que le résultat n'est pas null. C'est tout. À aucun moment on ne vérifie que quand on passe RTT, on récupère bien RTT. On ne test meme pas le resultat du calcul. On vérifie juste que ça retourne quelque chose.</a:t>
            </a:r>
            <a:endParaRPr>
              <a:solidFill>
                <a:schemeClr val="dk1"/>
              </a:solidFill>
            </a:endParaRPr>
          </a:p>
          <a:p>
            <a:pPr indent="0" lvl="0" marL="45720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3cf79016fe2_0_4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4" name="Google Shape;534;g3cf79016fe2_0_4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3d1d3143bb7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9" name="Google Shape;539;g3d1d3143bb7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3d1d3143bb7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4" name="Google Shape;544;g3d1d3143bb7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3cf79016fe2_0_4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3cf79016fe2_0_4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Alors si le coverage ne suffit pas à mesurer la qualité de nos tests, c'est quoi le problème au juste ? C'est quoi l'ennemi d'un test de qualité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L'ennemi, c'est l'assertion bateau. </a:t>
            </a:r>
            <a:r>
              <a:rPr i="1" lang="fr">
                <a:solidFill>
                  <a:srgbClr val="188038"/>
                </a:solidFill>
                <a:latin typeface="Roboto Mono"/>
                <a:ea typeface="Roboto Mono"/>
                <a:cs typeface="Roboto Mono"/>
                <a:sym typeface="Roboto Mono"/>
              </a:rPr>
              <a:t>assertNotNull(result)</a:t>
            </a:r>
            <a:r>
              <a:rPr i="1" lang="fr">
                <a:solidFill>
                  <a:schemeClr val="dk1"/>
                </a:solidFill>
              </a:rPr>
              <a:t> — c'est pas null, super, mais c'est la bonne valeur ? </a:t>
            </a:r>
            <a:r>
              <a:rPr i="1" lang="fr">
                <a:solidFill>
                  <a:srgbClr val="188038"/>
                </a:solidFill>
                <a:latin typeface="Roboto Mono"/>
                <a:ea typeface="Roboto Mono"/>
                <a:cs typeface="Roboto Mono"/>
                <a:sym typeface="Roboto Mono"/>
              </a:rPr>
              <a:t>isNotEmpty()</a:t>
            </a:r>
            <a:r>
              <a:rPr i="1" lang="fr">
                <a:solidFill>
                  <a:schemeClr val="dk1"/>
                </a:solidFill>
              </a:rPr>
              <a:t> — y'a des trucs dedans, ok, mais c'est les bons ? </a:t>
            </a:r>
            <a:r>
              <a:rPr i="1" lang="fr">
                <a:solidFill>
                  <a:srgbClr val="188038"/>
                </a:solidFill>
                <a:latin typeface="Roboto Mono"/>
                <a:ea typeface="Roboto Mono"/>
                <a:cs typeface="Roboto Mono"/>
                <a:sym typeface="Roboto Mono"/>
              </a:rPr>
              <a:t>doesNotThrow</a:t>
            </a:r>
            <a:r>
              <a:rPr i="1" lang="fr">
                <a:solidFill>
                  <a:schemeClr val="dk1"/>
                </a:solidFill>
              </a:rPr>
              <a:t> — ça plante pas, cool, mais c'est juste ? Un status 200 — le serveur répond, mais le body est correct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Ces assertions vérifient que ça tourne. Pas que c'est juste. Et pour le coverage, c'est exactement pareil — un </a:t>
            </a:r>
            <a:r>
              <a:rPr i="1" lang="fr">
                <a:solidFill>
                  <a:srgbClr val="188038"/>
                </a:solidFill>
                <a:latin typeface="Roboto Mono"/>
                <a:ea typeface="Roboto Mono"/>
                <a:cs typeface="Roboto Mono"/>
                <a:sym typeface="Roboto Mono"/>
              </a:rPr>
              <a:t>assertNotNull</a:t>
            </a:r>
            <a:r>
              <a:rPr i="1" lang="fr">
                <a:solidFill>
                  <a:schemeClr val="dk1"/>
                </a:solidFill>
              </a:rPr>
              <a:t> couvre autant qu'un </a:t>
            </a:r>
            <a:r>
              <a:rPr i="1" lang="fr">
                <a:solidFill>
                  <a:srgbClr val="188038"/>
                </a:solidFill>
                <a:latin typeface="Roboto Mono"/>
                <a:ea typeface="Roboto Mono"/>
                <a:cs typeface="Roboto Mono"/>
                <a:sym typeface="Roboto Mono"/>
              </a:rPr>
              <a:t>assertEquals</a:t>
            </a:r>
            <a:r>
              <a:rPr i="1" lang="fr">
                <a:solidFill>
                  <a:schemeClr val="dk1"/>
                </a:solidFill>
              </a:rPr>
              <a:t> ultra-précis.</a:t>
            </a:r>
            <a:endParaRPr i="1">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0"/>
              </a:spcAft>
              <a:buNone/>
            </a:pPr>
            <a:r>
              <a:rPr lang="fr">
                <a:solidFill>
                  <a:schemeClr val="dk1"/>
                </a:solidFill>
              </a:rPr>
              <a:t>DEMO : Bon, ça c'est la théorie. Mais nous, on a fait du TDD, on a été sérieux... est-ce qu'on est tombés dans le piège ?</a:t>
            </a:r>
            <a:endParaRPr>
              <a:solidFill>
                <a:schemeClr val="dk1"/>
              </a:solidFill>
            </a:endParaRPr>
          </a:p>
          <a:p>
            <a:pPr indent="-298450" lvl="0" marL="457200" rtl="0" algn="l">
              <a:lnSpc>
                <a:spcPct val="115000"/>
              </a:lnSpc>
              <a:spcBef>
                <a:spcPts val="1200"/>
              </a:spcBef>
              <a:spcAft>
                <a:spcPts val="0"/>
              </a:spcAft>
              <a:buClr>
                <a:schemeClr val="dk1"/>
              </a:buClr>
              <a:buSzPts val="1100"/>
              <a:buAutoNum type="arabicPeriod"/>
            </a:pPr>
            <a:r>
              <a:rPr lang="fr">
                <a:solidFill>
                  <a:schemeClr val="dk1"/>
                </a:solidFill>
              </a:rPr>
              <a:t>montrer le service rapidement avec les 4 méthodes</a:t>
            </a:r>
            <a:endParaRPr>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fr">
                <a:solidFill>
                  <a:schemeClr val="dk1"/>
                </a:solidFill>
              </a:rPr>
              <a:t>partir sur l’implem, </a:t>
            </a:r>
            <a:r>
              <a:rPr lang="fr">
                <a:solidFill>
                  <a:srgbClr val="00627A"/>
                </a:solidFill>
                <a:highlight>
                  <a:srgbClr val="FFFFFF"/>
                </a:highlight>
                <a:latin typeface="Courier New"/>
                <a:ea typeface="Courier New"/>
                <a:cs typeface="Courier New"/>
                <a:sym typeface="Courier New"/>
              </a:rPr>
              <a:t>getHelperDataForLeaveApplicationId, getHelperDataForLeaveApplication, </a:t>
            </a:r>
            <a:r>
              <a:rPr lang="fr">
                <a:solidFill>
                  <a:srgbClr val="080808"/>
                </a:solidFill>
                <a:highlight>
                  <a:srgbClr val="FFFFFF"/>
                </a:highlight>
                <a:latin typeface="Courier New"/>
                <a:ea typeface="Courier New"/>
                <a:cs typeface="Courier New"/>
                <a:sym typeface="Courier New"/>
              </a:rPr>
              <a:t>mapDocumentProjectToLeaveBalanceType</a:t>
            </a:r>
            <a:endParaRPr>
              <a:solidFill>
                <a:srgbClr val="00627A"/>
              </a:solidFill>
              <a:highlight>
                <a:srgbClr val="FFFFFF"/>
              </a:highlight>
              <a:latin typeface="Courier New"/>
              <a:ea typeface="Courier New"/>
              <a:cs typeface="Courier New"/>
              <a:sym typeface="Courier New"/>
            </a:endParaRPr>
          </a:p>
          <a:p>
            <a:pPr indent="-298450" lvl="0" marL="457200" rtl="0" algn="l">
              <a:lnSpc>
                <a:spcPct val="115000"/>
              </a:lnSpc>
              <a:spcBef>
                <a:spcPts val="0"/>
              </a:spcBef>
              <a:spcAft>
                <a:spcPts val="0"/>
              </a:spcAft>
              <a:buClr>
                <a:schemeClr val="dk1"/>
              </a:buClr>
              <a:buSzPts val="1100"/>
              <a:buAutoNum type="arabicPeriod"/>
            </a:pPr>
            <a:r>
              <a:rPr lang="fr">
                <a:solidFill>
                  <a:schemeClr val="dk1"/>
                </a:solidFill>
              </a:rPr>
              <a:t>focus sur mapDocumentProjectToLeaveBalanceType methode qui s’occupe du mapping vers le leaveBalanceType</a:t>
            </a:r>
            <a:endParaRPr>
              <a:solidFill>
                <a:schemeClr val="dk1"/>
              </a:solidFill>
            </a:endParaRPr>
          </a:p>
          <a:p>
            <a:pPr indent="0" lvl="0" marL="0" rtl="0" algn="l">
              <a:lnSpc>
                <a:spcPct val="115000"/>
              </a:lnSpc>
              <a:spcBef>
                <a:spcPts val="1200"/>
              </a:spcBef>
              <a:spcAft>
                <a:spcPts val="0"/>
              </a:spcAft>
              <a:buNone/>
            </a:pPr>
            <a:r>
              <a:rPr i="1" lang="fr">
                <a:solidFill>
                  <a:schemeClr val="dk1"/>
                </a:solidFill>
              </a:rPr>
              <a:t>Voilà notre service, le LeaveApplicationHelperService.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C'est lui qui fait le gros du travail de projection des soldes de congés.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voilà notre fameuse méthode de mapping, mapDocumentProjectToLeaveBalanceType.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Son rôle c'est simple : en fonction du congé posé, elle détermine quel compteur on va impacter — CP, RTT ou CET.</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Elle prend deux paramètres : le type de projet du document (CP, RTT etc), et un mode de calcul (selon si c’est validation par le staff ou projection par le consultant).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En haut y'a une garde de sécurité, on s'en occupe pas.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en bas, le when : selon le mode de calcul, on retourne directement le bon compteur.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Dans le cas de notre bug, on est en mode default — c'est le cas standard — et donc on tombe dans le when imbriqué qui se base sur le projet.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CP retourne CP, CET retourne CET, RTT retourne... CP.</a:t>
            </a:r>
            <a:endParaRPr i="1">
              <a:solidFill>
                <a:schemeClr val="dk1"/>
              </a:solidFill>
            </a:endParaRPr>
          </a:p>
          <a:p>
            <a:pPr indent="0" lvl="0" marL="0" rtl="0" algn="l">
              <a:lnSpc>
                <a:spcPct val="115000"/>
              </a:lnSpc>
              <a:spcBef>
                <a:spcPts val="1200"/>
              </a:spcBef>
              <a:spcAft>
                <a:spcPts val="0"/>
              </a:spcAft>
              <a:buNone/>
            </a:pPr>
            <a:r>
              <a:t/>
            </a:r>
            <a:endParaRPr i="1">
              <a:solidFill>
                <a:schemeClr val="dk1"/>
              </a:solidFill>
            </a:endParaRPr>
          </a:p>
          <a:p>
            <a:pPr indent="-298450" lvl="0" marL="457200" rtl="0" algn="l">
              <a:lnSpc>
                <a:spcPct val="115000"/>
              </a:lnSpc>
              <a:spcBef>
                <a:spcPts val="1200"/>
              </a:spcBef>
              <a:spcAft>
                <a:spcPts val="0"/>
              </a:spcAft>
              <a:buClr>
                <a:schemeClr val="dk1"/>
              </a:buClr>
              <a:buSzPts val="1100"/>
              <a:buAutoNum type="arabicPeriod"/>
            </a:pPr>
            <a:r>
              <a:rPr lang="fr">
                <a:solidFill>
                  <a:schemeClr val="dk1"/>
                </a:solidFill>
              </a:rPr>
              <a:t>Fichier de tests </a:t>
            </a:r>
            <a:endParaRPr>
              <a:solidFill>
                <a:schemeClr val="dk1"/>
              </a:solidFill>
            </a:endParaRPr>
          </a:p>
          <a:p>
            <a:pPr indent="0" lvl="0" marL="0" rtl="0" algn="l">
              <a:lnSpc>
                <a:spcPct val="115000"/>
              </a:lnSpc>
              <a:spcBef>
                <a:spcPts val="1200"/>
              </a:spcBef>
              <a:spcAft>
                <a:spcPts val="0"/>
              </a:spcAft>
              <a:buNone/>
            </a:pPr>
            <a:r>
              <a:rPr lang="fr">
                <a:solidFill>
                  <a:schemeClr val="dk1"/>
                </a:solidFill>
              </a:rPr>
              <a:t>Ok, maintenant allons voir nos tests. Voilà le fichier de test du service.</a:t>
            </a:r>
            <a:endParaRPr>
              <a:solidFill>
                <a:schemeClr val="dk1"/>
              </a:solidFill>
            </a:endParaRPr>
          </a:p>
          <a:p>
            <a:pPr indent="0" lvl="0" marL="0" rtl="0" algn="l">
              <a:lnSpc>
                <a:spcPct val="115000"/>
              </a:lnSpc>
              <a:spcBef>
                <a:spcPts val="1200"/>
              </a:spcBef>
              <a:spcAft>
                <a:spcPts val="0"/>
              </a:spcAft>
              <a:buNone/>
            </a:pPr>
            <a:r>
              <a:rPr lang="fr">
                <a:solidFill>
                  <a:schemeClr val="dk1"/>
                </a:solidFill>
              </a:rPr>
              <a:t>On a pas mal de tests, c'est bien structuré, les cas CP, RTT, CET, les cas d'erreur... Bon, on a vu que le coverage était à 98%, que les assertions bateau c'était l'ennemi. Allons voir ce qu'on a écrit nous.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Ce test est paramétré avec 22 jeux de données. 22 scénarios différents : des utilisateurs avec des contrats différents, des congés futurs ou pas, des soldes variés, des cas limites... Y'a du boulot derrière, c'est sérieux.</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l'assertion à la fin ? </a:t>
            </a:r>
            <a:r>
              <a:rPr i="1" lang="fr">
                <a:solidFill>
                  <a:srgbClr val="188038"/>
                </a:solidFill>
                <a:latin typeface="Roboto Mono"/>
                <a:ea typeface="Roboto Mono"/>
                <a:cs typeface="Roboto Mono"/>
                <a:sym typeface="Roboto Mono"/>
              </a:rPr>
              <a:t>isNotNull</a:t>
            </a:r>
            <a:r>
              <a:rPr i="1" lang="fr">
                <a:solidFill>
                  <a:schemeClr val="dk1"/>
                </a:solidFill>
              </a:rPr>
              <a:t>. 22 scénarios, une seule vérification : c'est pas null.</a:t>
            </a:r>
            <a:endParaRPr>
              <a:solidFill>
                <a:schemeClr val="dk1"/>
              </a:solidFill>
            </a:endParaRPr>
          </a:p>
          <a:p>
            <a:pPr indent="0" lvl="0" marL="0" rtl="0" algn="l">
              <a:lnSpc>
                <a:spcPct val="115000"/>
              </a:lnSpc>
              <a:spcBef>
                <a:spcPts val="1200"/>
              </a:spcBef>
              <a:spcAft>
                <a:spcPts val="0"/>
              </a:spcAft>
              <a:buNone/>
            </a:pPr>
            <a:r>
              <a:rPr lang="fr">
                <a:solidFill>
                  <a:schemeClr val="dk1"/>
                </a:solidFill>
              </a:rPr>
              <a:t>On vérifie que le résultat n'est pas null. C'est tout. À aucun moment on ne vérifie que quand on passe RTT, on récupère bien RTT. On ne test meme pas le resultat du calcul. On vérifie juste que ça retourne quelque chose.</a:t>
            </a:r>
            <a:endParaRPr>
              <a:solidFill>
                <a:schemeClr val="dk1"/>
              </a:solidFill>
            </a:endParaRPr>
          </a:p>
          <a:p>
            <a:pPr indent="0" lvl="0" marL="45720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39609963ae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39609963ae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39609963ae6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6" name="Google Shape;566;g39609963ae6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Alors si le coverage ne suffit pas à mesurer la qualité de nos tests, c'est quoi le problème au juste ? C'est quoi l'ennemi d'un test de qualité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L'ennemi, c'est l'assertion bateau. </a:t>
            </a:r>
            <a:r>
              <a:rPr i="1" lang="fr">
                <a:solidFill>
                  <a:srgbClr val="188038"/>
                </a:solidFill>
                <a:latin typeface="Roboto Mono"/>
                <a:ea typeface="Roboto Mono"/>
                <a:cs typeface="Roboto Mono"/>
                <a:sym typeface="Roboto Mono"/>
              </a:rPr>
              <a:t>assertNotNull(result)</a:t>
            </a:r>
            <a:r>
              <a:rPr i="1" lang="fr">
                <a:solidFill>
                  <a:schemeClr val="dk1"/>
                </a:solidFill>
              </a:rPr>
              <a:t> — c'est pas null, super, mais c'est la bonne valeur ? </a:t>
            </a:r>
            <a:r>
              <a:rPr i="1" lang="fr">
                <a:solidFill>
                  <a:srgbClr val="188038"/>
                </a:solidFill>
                <a:latin typeface="Roboto Mono"/>
                <a:ea typeface="Roboto Mono"/>
                <a:cs typeface="Roboto Mono"/>
                <a:sym typeface="Roboto Mono"/>
              </a:rPr>
              <a:t>isNotEmpty()</a:t>
            </a:r>
            <a:r>
              <a:rPr i="1" lang="fr">
                <a:solidFill>
                  <a:schemeClr val="dk1"/>
                </a:solidFill>
              </a:rPr>
              <a:t> — y'a des trucs dedans, ok, mais c'est les bons ? </a:t>
            </a:r>
            <a:r>
              <a:rPr i="1" lang="fr">
                <a:solidFill>
                  <a:srgbClr val="188038"/>
                </a:solidFill>
                <a:latin typeface="Roboto Mono"/>
                <a:ea typeface="Roboto Mono"/>
                <a:cs typeface="Roboto Mono"/>
                <a:sym typeface="Roboto Mono"/>
              </a:rPr>
              <a:t>doesNotThrow</a:t>
            </a:r>
            <a:r>
              <a:rPr i="1" lang="fr">
                <a:solidFill>
                  <a:schemeClr val="dk1"/>
                </a:solidFill>
              </a:rPr>
              <a:t> — ça plante pas, cool, mais c'est juste ? Un status 200 — le serveur répond, mais le body est correct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Ces assertions vérifient que ça tourne. Pas que c'est juste. Et pour le coverage, c'est exactement pareil — un </a:t>
            </a:r>
            <a:r>
              <a:rPr i="1" lang="fr">
                <a:solidFill>
                  <a:srgbClr val="188038"/>
                </a:solidFill>
                <a:latin typeface="Roboto Mono"/>
                <a:ea typeface="Roboto Mono"/>
                <a:cs typeface="Roboto Mono"/>
                <a:sym typeface="Roboto Mono"/>
              </a:rPr>
              <a:t>assertNotNull</a:t>
            </a:r>
            <a:r>
              <a:rPr i="1" lang="fr">
                <a:solidFill>
                  <a:schemeClr val="dk1"/>
                </a:solidFill>
              </a:rPr>
              <a:t> couvre autant qu'un </a:t>
            </a:r>
            <a:r>
              <a:rPr i="1" lang="fr">
                <a:solidFill>
                  <a:srgbClr val="188038"/>
                </a:solidFill>
                <a:latin typeface="Roboto Mono"/>
                <a:ea typeface="Roboto Mono"/>
                <a:cs typeface="Roboto Mono"/>
                <a:sym typeface="Roboto Mono"/>
              </a:rPr>
              <a:t>assertEquals</a:t>
            </a:r>
            <a:r>
              <a:rPr i="1" lang="fr">
                <a:solidFill>
                  <a:schemeClr val="dk1"/>
                </a:solidFill>
              </a:rPr>
              <a:t> ultra-précis.</a:t>
            </a:r>
            <a:endParaRPr i="1">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0"/>
              </a:spcAft>
              <a:buNone/>
            </a:pPr>
            <a:r>
              <a:rPr lang="fr">
                <a:solidFill>
                  <a:schemeClr val="dk1"/>
                </a:solidFill>
              </a:rPr>
              <a:t>DEMO : Bon, ça c'est la théorie. Mais nous, on a fait du TDD, on a été sérieux... est-ce qu'on est tombés dans le piège ?</a:t>
            </a:r>
            <a:endParaRPr>
              <a:solidFill>
                <a:schemeClr val="dk1"/>
              </a:solidFill>
            </a:endParaRPr>
          </a:p>
          <a:p>
            <a:pPr indent="-298450" lvl="0" marL="457200" rtl="0" algn="l">
              <a:lnSpc>
                <a:spcPct val="115000"/>
              </a:lnSpc>
              <a:spcBef>
                <a:spcPts val="1200"/>
              </a:spcBef>
              <a:spcAft>
                <a:spcPts val="0"/>
              </a:spcAft>
              <a:buClr>
                <a:schemeClr val="dk1"/>
              </a:buClr>
              <a:buSzPts val="1100"/>
              <a:buAutoNum type="arabicPeriod"/>
            </a:pPr>
            <a:r>
              <a:rPr lang="fr">
                <a:solidFill>
                  <a:schemeClr val="dk1"/>
                </a:solidFill>
              </a:rPr>
              <a:t>montrer le service rapidement avec les 4 méthodes</a:t>
            </a:r>
            <a:endParaRPr>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fr">
                <a:solidFill>
                  <a:schemeClr val="dk1"/>
                </a:solidFill>
              </a:rPr>
              <a:t>partir sur l’implem, </a:t>
            </a:r>
            <a:r>
              <a:rPr lang="fr">
                <a:solidFill>
                  <a:srgbClr val="00627A"/>
                </a:solidFill>
                <a:highlight>
                  <a:srgbClr val="FFFFFF"/>
                </a:highlight>
                <a:latin typeface="Courier New"/>
                <a:ea typeface="Courier New"/>
                <a:cs typeface="Courier New"/>
                <a:sym typeface="Courier New"/>
              </a:rPr>
              <a:t>getHelperDataForLeaveApplicationId, getHelperDataForLeaveApplication, </a:t>
            </a:r>
            <a:r>
              <a:rPr lang="fr">
                <a:solidFill>
                  <a:srgbClr val="080808"/>
                </a:solidFill>
                <a:highlight>
                  <a:srgbClr val="FFFFFF"/>
                </a:highlight>
                <a:latin typeface="Courier New"/>
                <a:ea typeface="Courier New"/>
                <a:cs typeface="Courier New"/>
                <a:sym typeface="Courier New"/>
              </a:rPr>
              <a:t>mapDocumentProjectToLeaveBalanceType</a:t>
            </a:r>
            <a:endParaRPr>
              <a:solidFill>
                <a:srgbClr val="00627A"/>
              </a:solidFill>
              <a:highlight>
                <a:srgbClr val="FFFFFF"/>
              </a:highlight>
              <a:latin typeface="Courier New"/>
              <a:ea typeface="Courier New"/>
              <a:cs typeface="Courier New"/>
              <a:sym typeface="Courier New"/>
            </a:endParaRPr>
          </a:p>
          <a:p>
            <a:pPr indent="-298450" lvl="0" marL="457200" rtl="0" algn="l">
              <a:lnSpc>
                <a:spcPct val="115000"/>
              </a:lnSpc>
              <a:spcBef>
                <a:spcPts val="0"/>
              </a:spcBef>
              <a:spcAft>
                <a:spcPts val="0"/>
              </a:spcAft>
              <a:buClr>
                <a:schemeClr val="dk1"/>
              </a:buClr>
              <a:buSzPts val="1100"/>
              <a:buAutoNum type="arabicPeriod"/>
            </a:pPr>
            <a:r>
              <a:rPr lang="fr">
                <a:solidFill>
                  <a:schemeClr val="dk1"/>
                </a:solidFill>
              </a:rPr>
              <a:t>focus sur mapDocumentProjectToLeaveBalanceType methode qui s’occupe du mapping vers le leaveBalanceType</a:t>
            </a:r>
            <a:endParaRPr>
              <a:solidFill>
                <a:schemeClr val="dk1"/>
              </a:solidFill>
            </a:endParaRPr>
          </a:p>
          <a:p>
            <a:pPr indent="0" lvl="0" marL="0" rtl="0" algn="l">
              <a:lnSpc>
                <a:spcPct val="115000"/>
              </a:lnSpc>
              <a:spcBef>
                <a:spcPts val="1200"/>
              </a:spcBef>
              <a:spcAft>
                <a:spcPts val="0"/>
              </a:spcAft>
              <a:buNone/>
            </a:pPr>
            <a:r>
              <a:rPr i="1" lang="fr">
                <a:solidFill>
                  <a:schemeClr val="dk1"/>
                </a:solidFill>
              </a:rPr>
              <a:t>Voilà notre service, le LeaveApplicationHelperService.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C'est lui qui fait le gros du travail de projection des soldes de congés.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voilà notre fameuse méthode de mapping, mapDocumentProjectToLeaveBalanceType.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Son rôle c'est simple : en fonction du congé posé, elle détermine quel compteur on va impacter — CP, RTT ou CET.</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Elle prend deux paramètres : le type de projet du document (CP, RTT etc), et un mode de calcul (selon si c’est validation par le staff ou projection par le consultant).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En haut y'a une garde de sécurité, on s'en occupe pas.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en bas, le when : selon le mode de calcul, on retourne directement le bon compteur.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Dans le cas de notre bug, on est en mode default — c'est le cas standard — et donc on tombe dans le when imbriqué qui se base sur le projet.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CP retourne CP, CET retourne CET, RTT retourne... CP.</a:t>
            </a:r>
            <a:endParaRPr i="1">
              <a:solidFill>
                <a:schemeClr val="dk1"/>
              </a:solidFill>
            </a:endParaRPr>
          </a:p>
          <a:p>
            <a:pPr indent="0" lvl="0" marL="0" rtl="0" algn="l">
              <a:lnSpc>
                <a:spcPct val="115000"/>
              </a:lnSpc>
              <a:spcBef>
                <a:spcPts val="1200"/>
              </a:spcBef>
              <a:spcAft>
                <a:spcPts val="0"/>
              </a:spcAft>
              <a:buNone/>
            </a:pPr>
            <a:r>
              <a:t/>
            </a:r>
            <a:endParaRPr i="1">
              <a:solidFill>
                <a:schemeClr val="dk1"/>
              </a:solidFill>
            </a:endParaRPr>
          </a:p>
          <a:p>
            <a:pPr indent="-298450" lvl="0" marL="457200" rtl="0" algn="l">
              <a:lnSpc>
                <a:spcPct val="115000"/>
              </a:lnSpc>
              <a:spcBef>
                <a:spcPts val="1200"/>
              </a:spcBef>
              <a:spcAft>
                <a:spcPts val="0"/>
              </a:spcAft>
              <a:buClr>
                <a:schemeClr val="dk1"/>
              </a:buClr>
              <a:buSzPts val="1100"/>
              <a:buAutoNum type="arabicPeriod"/>
            </a:pPr>
            <a:r>
              <a:rPr lang="fr">
                <a:solidFill>
                  <a:schemeClr val="dk1"/>
                </a:solidFill>
              </a:rPr>
              <a:t>Fichier de tests </a:t>
            </a:r>
            <a:endParaRPr>
              <a:solidFill>
                <a:schemeClr val="dk1"/>
              </a:solidFill>
            </a:endParaRPr>
          </a:p>
          <a:p>
            <a:pPr indent="0" lvl="0" marL="0" rtl="0" algn="l">
              <a:lnSpc>
                <a:spcPct val="115000"/>
              </a:lnSpc>
              <a:spcBef>
                <a:spcPts val="1200"/>
              </a:spcBef>
              <a:spcAft>
                <a:spcPts val="0"/>
              </a:spcAft>
              <a:buNone/>
            </a:pPr>
            <a:r>
              <a:rPr lang="fr">
                <a:solidFill>
                  <a:schemeClr val="dk1"/>
                </a:solidFill>
              </a:rPr>
              <a:t>Ok, maintenant allons voir nos tests. Voilà le fichier de test du service.</a:t>
            </a:r>
            <a:endParaRPr>
              <a:solidFill>
                <a:schemeClr val="dk1"/>
              </a:solidFill>
            </a:endParaRPr>
          </a:p>
          <a:p>
            <a:pPr indent="0" lvl="0" marL="0" rtl="0" algn="l">
              <a:lnSpc>
                <a:spcPct val="115000"/>
              </a:lnSpc>
              <a:spcBef>
                <a:spcPts val="1200"/>
              </a:spcBef>
              <a:spcAft>
                <a:spcPts val="0"/>
              </a:spcAft>
              <a:buNone/>
            </a:pPr>
            <a:r>
              <a:rPr lang="fr">
                <a:solidFill>
                  <a:schemeClr val="dk1"/>
                </a:solidFill>
              </a:rPr>
              <a:t>On a pas mal de tests, c'est bien structuré, les cas CP, RTT, CET, les cas d'erreur... Bon, on a vu que le coverage était à 98%, que les assertions bateau c'était l'ennemi. Allons voir ce qu'on a écrit nous.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Ce test est paramétré avec 22 jeux de données. 22 scénarios différents : des utilisateurs avec des contrats différents, des congés futurs ou pas, des soldes variés, des cas limites... Y'a du boulot derrière, c'est sérieux.</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l'assertion à la fin ? </a:t>
            </a:r>
            <a:r>
              <a:rPr i="1" lang="fr">
                <a:solidFill>
                  <a:srgbClr val="188038"/>
                </a:solidFill>
                <a:latin typeface="Roboto Mono"/>
                <a:ea typeface="Roboto Mono"/>
                <a:cs typeface="Roboto Mono"/>
                <a:sym typeface="Roboto Mono"/>
              </a:rPr>
              <a:t>isNotNull</a:t>
            </a:r>
            <a:r>
              <a:rPr i="1" lang="fr">
                <a:solidFill>
                  <a:schemeClr val="dk1"/>
                </a:solidFill>
              </a:rPr>
              <a:t>. 22 scénarios, une seule vérification : c'est pas null.</a:t>
            </a:r>
            <a:endParaRPr>
              <a:solidFill>
                <a:schemeClr val="dk1"/>
              </a:solidFill>
            </a:endParaRPr>
          </a:p>
          <a:p>
            <a:pPr indent="0" lvl="0" marL="0" rtl="0" algn="l">
              <a:lnSpc>
                <a:spcPct val="115000"/>
              </a:lnSpc>
              <a:spcBef>
                <a:spcPts val="1200"/>
              </a:spcBef>
              <a:spcAft>
                <a:spcPts val="0"/>
              </a:spcAft>
              <a:buNone/>
            </a:pPr>
            <a:r>
              <a:rPr lang="fr">
                <a:solidFill>
                  <a:schemeClr val="dk1"/>
                </a:solidFill>
              </a:rPr>
              <a:t>On vérifie que le résultat n'est pas null. C'est tout. À aucun moment on ne vérifie que quand on passe RTT, on récupère bien RTT. On ne test meme pas le resultat du calcul. On vérifie juste que ça retourne quelque chose.</a:t>
            </a:r>
            <a:endParaRPr>
              <a:solidFill>
                <a:schemeClr val="dk1"/>
              </a:solidFill>
            </a:endParaRPr>
          </a:p>
          <a:p>
            <a:pPr indent="0" lvl="0" marL="45720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cfe1de3bee_1_3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cfe1de3bee_1_3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Il y a un an, j’étais sur le projet le plus important de la boite puisque c’est celle qui te permet d’etre payée a la fin du mois.</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Concretement, elle sert à gerer votre compte rendu d’activité du mois ou feuille de temps.</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moi j’ai bossé sur le truc le plus important de l’appli la plus importante, et comme j’ai beaucoup d’experience sur le sujet, on ma mis dessus. C’est les vacances. Et notamment, donner le pouvoir a nos collaborateurs de savoir s’ils peuvent partir un mois ou si faudra se limiter à un weekend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Bref à pouvoir Projeter le solde de congés d’un employé à un instant T.</a:t>
            </a:r>
            <a:endParaRPr i="1">
              <a:solidFill>
                <a:schemeClr val="dk1"/>
              </a:solidFill>
            </a:endParaRPr>
          </a:p>
          <a:p>
            <a:pPr indent="0" lvl="0" marL="0" rtl="0" algn="l">
              <a:lnSpc>
                <a:spcPct val="115000"/>
              </a:lnSpc>
              <a:spcBef>
                <a:spcPts val="1200"/>
              </a:spcBef>
              <a:spcAft>
                <a:spcPts val="1200"/>
              </a:spcAft>
              <a:buNone/>
            </a:pPr>
            <a:r>
              <a:t/>
            </a:r>
            <a:endParaRPr i="1">
              <a:solidFill>
                <a:schemeClr val="dk1"/>
              </a:solidFil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39609963ae6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5" name="Google Shape;575;g39609963ae6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Alors si le coverage ne suffit pas à mesurer la qualité de nos tests, c'est quoi le problème au juste ? C'est quoi l'ennemi d'un test de qualité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L'ennemi, c'est l'assertion bateau. </a:t>
            </a:r>
            <a:r>
              <a:rPr i="1" lang="fr">
                <a:solidFill>
                  <a:srgbClr val="188038"/>
                </a:solidFill>
                <a:latin typeface="Roboto Mono"/>
                <a:ea typeface="Roboto Mono"/>
                <a:cs typeface="Roboto Mono"/>
                <a:sym typeface="Roboto Mono"/>
              </a:rPr>
              <a:t>assertNotNull(result)</a:t>
            </a:r>
            <a:r>
              <a:rPr i="1" lang="fr">
                <a:solidFill>
                  <a:schemeClr val="dk1"/>
                </a:solidFill>
              </a:rPr>
              <a:t> — c'est pas null, super, mais c'est la bonne valeur ? </a:t>
            </a:r>
            <a:r>
              <a:rPr i="1" lang="fr">
                <a:solidFill>
                  <a:srgbClr val="188038"/>
                </a:solidFill>
                <a:latin typeface="Roboto Mono"/>
                <a:ea typeface="Roboto Mono"/>
                <a:cs typeface="Roboto Mono"/>
                <a:sym typeface="Roboto Mono"/>
              </a:rPr>
              <a:t>isNotEmpty()</a:t>
            </a:r>
            <a:r>
              <a:rPr i="1" lang="fr">
                <a:solidFill>
                  <a:schemeClr val="dk1"/>
                </a:solidFill>
              </a:rPr>
              <a:t> — y'a des trucs dedans, ok, mais c'est les bons ? </a:t>
            </a:r>
            <a:r>
              <a:rPr i="1" lang="fr">
                <a:solidFill>
                  <a:srgbClr val="188038"/>
                </a:solidFill>
                <a:latin typeface="Roboto Mono"/>
                <a:ea typeface="Roboto Mono"/>
                <a:cs typeface="Roboto Mono"/>
                <a:sym typeface="Roboto Mono"/>
              </a:rPr>
              <a:t>doesNotThrow</a:t>
            </a:r>
            <a:r>
              <a:rPr i="1" lang="fr">
                <a:solidFill>
                  <a:schemeClr val="dk1"/>
                </a:solidFill>
              </a:rPr>
              <a:t> — ça plante pas, cool, mais c'est juste ? Un status 200 — le serveur répond, mais le body est correct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Ces assertions vérifient que ça tourne. Pas que c'est juste. Et pour le coverage, c'est exactement pareil — un </a:t>
            </a:r>
            <a:r>
              <a:rPr i="1" lang="fr">
                <a:solidFill>
                  <a:srgbClr val="188038"/>
                </a:solidFill>
                <a:latin typeface="Roboto Mono"/>
                <a:ea typeface="Roboto Mono"/>
                <a:cs typeface="Roboto Mono"/>
                <a:sym typeface="Roboto Mono"/>
              </a:rPr>
              <a:t>assertNotNull</a:t>
            </a:r>
            <a:r>
              <a:rPr i="1" lang="fr">
                <a:solidFill>
                  <a:schemeClr val="dk1"/>
                </a:solidFill>
              </a:rPr>
              <a:t> couvre autant qu'un </a:t>
            </a:r>
            <a:r>
              <a:rPr i="1" lang="fr">
                <a:solidFill>
                  <a:srgbClr val="188038"/>
                </a:solidFill>
                <a:latin typeface="Roboto Mono"/>
                <a:ea typeface="Roboto Mono"/>
                <a:cs typeface="Roboto Mono"/>
                <a:sym typeface="Roboto Mono"/>
              </a:rPr>
              <a:t>assertEquals</a:t>
            </a:r>
            <a:r>
              <a:rPr i="1" lang="fr">
                <a:solidFill>
                  <a:schemeClr val="dk1"/>
                </a:solidFill>
              </a:rPr>
              <a:t> ultra-précis.</a:t>
            </a:r>
            <a:endParaRPr i="1">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0"/>
              </a:spcAft>
              <a:buNone/>
            </a:pPr>
            <a:r>
              <a:rPr lang="fr">
                <a:solidFill>
                  <a:schemeClr val="dk1"/>
                </a:solidFill>
              </a:rPr>
              <a:t>DEMO : Bon, ça c'est la théorie. Mais nous, on a fait du TDD, on a été sérieux... est-ce qu'on est tombés dans le piège ?</a:t>
            </a:r>
            <a:endParaRPr>
              <a:solidFill>
                <a:schemeClr val="dk1"/>
              </a:solidFill>
            </a:endParaRPr>
          </a:p>
          <a:p>
            <a:pPr indent="-298450" lvl="0" marL="457200" rtl="0" algn="l">
              <a:lnSpc>
                <a:spcPct val="115000"/>
              </a:lnSpc>
              <a:spcBef>
                <a:spcPts val="1200"/>
              </a:spcBef>
              <a:spcAft>
                <a:spcPts val="0"/>
              </a:spcAft>
              <a:buClr>
                <a:schemeClr val="dk1"/>
              </a:buClr>
              <a:buSzPts val="1100"/>
              <a:buAutoNum type="arabicPeriod"/>
            </a:pPr>
            <a:r>
              <a:rPr lang="fr">
                <a:solidFill>
                  <a:schemeClr val="dk1"/>
                </a:solidFill>
              </a:rPr>
              <a:t>montrer le service rapidement avec les 4 méthodes</a:t>
            </a:r>
            <a:endParaRPr>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fr">
                <a:solidFill>
                  <a:schemeClr val="dk1"/>
                </a:solidFill>
              </a:rPr>
              <a:t>partir sur l’implem, </a:t>
            </a:r>
            <a:r>
              <a:rPr lang="fr">
                <a:solidFill>
                  <a:srgbClr val="00627A"/>
                </a:solidFill>
                <a:highlight>
                  <a:srgbClr val="FFFFFF"/>
                </a:highlight>
                <a:latin typeface="Courier New"/>
                <a:ea typeface="Courier New"/>
                <a:cs typeface="Courier New"/>
                <a:sym typeface="Courier New"/>
              </a:rPr>
              <a:t>getHelperDataForLeaveApplicationId, getHelperDataForLeaveApplication, </a:t>
            </a:r>
            <a:r>
              <a:rPr lang="fr">
                <a:solidFill>
                  <a:srgbClr val="080808"/>
                </a:solidFill>
                <a:highlight>
                  <a:srgbClr val="FFFFFF"/>
                </a:highlight>
                <a:latin typeface="Courier New"/>
                <a:ea typeface="Courier New"/>
                <a:cs typeface="Courier New"/>
                <a:sym typeface="Courier New"/>
              </a:rPr>
              <a:t>mapDocumentProjectToLeaveBalanceType</a:t>
            </a:r>
            <a:endParaRPr>
              <a:solidFill>
                <a:srgbClr val="00627A"/>
              </a:solidFill>
              <a:highlight>
                <a:srgbClr val="FFFFFF"/>
              </a:highlight>
              <a:latin typeface="Courier New"/>
              <a:ea typeface="Courier New"/>
              <a:cs typeface="Courier New"/>
              <a:sym typeface="Courier New"/>
            </a:endParaRPr>
          </a:p>
          <a:p>
            <a:pPr indent="-298450" lvl="0" marL="457200" rtl="0" algn="l">
              <a:lnSpc>
                <a:spcPct val="115000"/>
              </a:lnSpc>
              <a:spcBef>
                <a:spcPts val="0"/>
              </a:spcBef>
              <a:spcAft>
                <a:spcPts val="0"/>
              </a:spcAft>
              <a:buClr>
                <a:schemeClr val="dk1"/>
              </a:buClr>
              <a:buSzPts val="1100"/>
              <a:buAutoNum type="arabicPeriod"/>
            </a:pPr>
            <a:r>
              <a:rPr lang="fr">
                <a:solidFill>
                  <a:schemeClr val="dk1"/>
                </a:solidFill>
              </a:rPr>
              <a:t>focus sur mapDocumentProjectToLeaveBalanceType methode qui s’occupe du mapping vers le leaveBalanceType</a:t>
            </a:r>
            <a:endParaRPr>
              <a:solidFill>
                <a:schemeClr val="dk1"/>
              </a:solidFill>
            </a:endParaRPr>
          </a:p>
          <a:p>
            <a:pPr indent="0" lvl="0" marL="0" rtl="0" algn="l">
              <a:lnSpc>
                <a:spcPct val="115000"/>
              </a:lnSpc>
              <a:spcBef>
                <a:spcPts val="1200"/>
              </a:spcBef>
              <a:spcAft>
                <a:spcPts val="0"/>
              </a:spcAft>
              <a:buNone/>
            </a:pPr>
            <a:r>
              <a:rPr i="1" lang="fr">
                <a:solidFill>
                  <a:schemeClr val="dk1"/>
                </a:solidFill>
              </a:rPr>
              <a:t>Voilà notre service, le LeaveApplicationHelperService.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C'est lui qui fait le gros du travail de projection des soldes de congés.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voilà notre fameuse méthode de mapping, mapDocumentProjectToLeaveBalanceType.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Son rôle c'est simple : en fonction du congé posé, elle détermine quel compteur on va impacter — CP, RTT ou CET.</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Elle prend deux paramètres : le type de projet du document (CP, RTT etc), et un mode de calcul (selon si c’est validation par le staff ou projection par le consultant).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En haut y'a une garde de sécurité, on s'en occupe pas.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en bas, le when : selon le mode de calcul, on retourne directement le bon compteur.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Dans le cas de notre bug, on est en mode default — c'est le cas standard — et donc on tombe dans le when imbriqué qui se base sur le projet.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CP retourne CP, CET retourne CET, RTT retourne... CP.</a:t>
            </a:r>
            <a:endParaRPr i="1">
              <a:solidFill>
                <a:schemeClr val="dk1"/>
              </a:solidFill>
            </a:endParaRPr>
          </a:p>
          <a:p>
            <a:pPr indent="0" lvl="0" marL="0" rtl="0" algn="l">
              <a:lnSpc>
                <a:spcPct val="115000"/>
              </a:lnSpc>
              <a:spcBef>
                <a:spcPts val="1200"/>
              </a:spcBef>
              <a:spcAft>
                <a:spcPts val="0"/>
              </a:spcAft>
              <a:buNone/>
            </a:pPr>
            <a:r>
              <a:t/>
            </a:r>
            <a:endParaRPr i="1">
              <a:solidFill>
                <a:schemeClr val="dk1"/>
              </a:solidFill>
            </a:endParaRPr>
          </a:p>
          <a:p>
            <a:pPr indent="-298450" lvl="0" marL="457200" rtl="0" algn="l">
              <a:lnSpc>
                <a:spcPct val="115000"/>
              </a:lnSpc>
              <a:spcBef>
                <a:spcPts val="1200"/>
              </a:spcBef>
              <a:spcAft>
                <a:spcPts val="0"/>
              </a:spcAft>
              <a:buClr>
                <a:schemeClr val="dk1"/>
              </a:buClr>
              <a:buSzPts val="1100"/>
              <a:buAutoNum type="arabicPeriod"/>
            </a:pPr>
            <a:r>
              <a:rPr lang="fr">
                <a:solidFill>
                  <a:schemeClr val="dk1"/>
                </a:solidFill>
              </a:rPr>
              <a:t>Fichier de tests </a:t>
            </a:r>
            <a:endParaRPr>
              <a:solidFill>
                <a:schemeClr val="dk1"/>
              </a:solidFill>
            </a:endParaRPr>
          </a:p>
          <a:p>
            <a:pPr indent="0" lvl="0" marL="0" rtl="0" algn="l">
              <a:lnSpc>
                <a:spcPct val="115000"/>
              </a:lnSpc>
              <a:spcBef>
                <a:spcPts val="1200"/>
              </a:spcBef>
              <a:spcAft>
                <a:spcPts val="0"/>
              </a:spcAft>
              <a:buNone/>
            </a:pPr>
            <a:r>
              <a:rPr lang="fr">
                <a:solidFill>
                  <a:schemeClr val="dk1"/>
                </a:solidFill>
              </a:rPr>
              <a:t>Ok, maintenant allons voir nos tests. Voilà le fichier de test du service.</a:t>
            </a:r>
            <a:endParaRPr>
              <a:solidFill>
                <a:schemeClr val="dk1"/>
              </a:solidFill>
            </a:endParaRPr>
          </a:p>
          <a:p>
            <a:pPr indent="0" lvl="0" marL="0" rtl="0" algn="l">
              <a:lnSpc>
                <a:spcPct val="115000"/>
              </a:lnSpc>
              <a:spcBef>
                <a:spcPts val="1200"/>
              </a:spcBef>
              <a:spcAft>
                <a:spcPts val="0"/>
              </a:spcAft>
              <a:buNone/>
            </a:pPr>
            <a:r>
              <a:rPr lang="fr">
                <a:solidFill>
                  <a:schemeClr val="dk1"/>
                </a:solidFill>
              </a:rPr>
              <a:t>On a pas mal de tests, c'est bien structuré, les cas CP, RTT, CET, les cas d'erreur... Bon, on a vu que le coverage était à 98%, que les assertions bateau c'était l'ennemi. Allons voir ce qu'on a écrit nous.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Ce test est paramétré avec 22 jeux de données. 22 scénarios différents : des utilisateurs avec des contrats différents, des congés futurs ou pas, des soldes variés, des cas limites... Y'a du boulot derrière, c'est sérieux.</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l'assertion à la fin ? </a:t>
            </a:r>
            <a:r>
              <a:rPr i="1" lang="fr">
                <a:solidFill>
                  <a:srgbClr val="188038"/>
                </a:solidFill>
                <a:latin typeface="Roboto Mono"/>
                <a:ea typeface="Roboto Mono"/>
                <a:cs typeface="Roboto Mono"/>
                <a:sym typeface="Roboto Mono"/>
              </a:rPr>
              <a:t>isNotNull</a:t>
            </a:r>
            <a:r>
              <a:rPr i="1" lang="fr">
                <a:solidFill>
                  <a:schemeClr val="dk1"/>
                </a:solidFill>
              </a:rPr>
              <a:t>. 22 scénarios, une seule vérification : c'est pas null.</a:t>
            </a:r>
            <a:endParaRPr>
              <a:solidFill>
                <a:schemeClr val="dk1"/>
              </a:solidFill>
            </a:endParaRPr>
          </a:p>
          <a:p>
            <a:pPr indent="0" lvl="0" marL="0" rtl="0" algn="l">
              <a:lnSpc>
                <a:spcPct val="115000"/>
              </a:lnSpc>
              <a:spcBef>
                <a:spcPts val="1200"/>
              </a:spcBef>
              <a:spcAft>
                <a:spcPts val="0"/>
              </a:spcAft>
              <a:buNone/>
            </a:pPr>
            <a:r>
              <a:rPr lang="fr">
                <a:solidFill>
                  <a:schemeClr val="dk1"/>
                </a:solidFill>
              </a:rPr>
              <a:t>On vérifie que le résultat n'est pas null. C'est tout. À aucun moment on ne vérifie que quand on passe RTT, on récupère bien RTT. On ne test meme pas le resultat du calcul. On vérifie juste que ça retourne quelque chose.</a:t>
            </a:r>
            <a:endParaRPr>
              <a:solidFill>
                <a:schemeClr val="dk1"/>
              </a:solidFill>
            </a:endParaRPr>
          </a:p>
          <a:p>
            <a:pPr indent="0" lvl="0" marL="45720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39609963ae6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5" name="Google Shape;585;g39609963ae6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d0e0d8a3c1_3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3d0e0d8a3c1_3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39609963ae6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39609963ae6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Alors si le coverage ne suffit pas à mesurer la qualité de nos tests, c'est quoi le problème au juste ? C'est quoi l'ennemi d'un test de qualité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L'ennemi, c'est l'assertion bateau. </a:t>
            </a:r>
            <a:r>
              <a:rPr i="1" lang="fr">
                <a:solidFill>
                  <a:srgbClr val="188038"/>
                </a:solidFill>
                <a:latin typeface="Roboto Mono"/>
                <a:ea typeface="Roboto Mono"/>
                <a:cs typeface="Roboto Mono"/>
                <a:sym typeface="Roboto Mono"/>
              </a:rPr>
              <a:t>assertNotNull(result)</a:t>
            </a:r>
            <a:r>
              <a:rPr i="1" lang="fr">
                <a:solidFill>
                  <a:schemeClr val="dk1"/>
                </a:solidFill>
              </a:rPr>
              <a:t> — c'est pas null, super, mais c'est la bonne valeur ? </a:t>
            </a:r>
            <a:r>
              <a:rPr i="1" lang="fr">
                <a:solidFill>
                  <a:srgbClr val="188038"/>
                </a:solidFill>
                <a:latin typeface="Roboto Mono"/>
                <a:ea typeface="Roboto Mono"/>
                <a:cs typeface="Roboto Mono"/>
                <a:sym typeface="Roboto Mono"/>
              </a:rPr>
              <a:t>isNotEmpty()</a:t>
            </a:r>
            <a:r>
              <a:rPr i="1" lang="fr">
                <a:solidFill>
                  <a:schemeClr val="dk1"/>
                </a:solidFill>
              </a:rPr>
              <a:t> — y'a des trucs dedans, ok, mais c'est les bons ? </a:t>
            </a:r>
            <a:r>
              <a:rPr i="1" lang="fr">
                <a:solidFill>
                  <a:srgbClr val="188038"/>
                </a:solidFill>
                <a:latin typeface="Roboto Mono"/>
                <a:ea typeface="Roboto Mono"/>
                <a:cs typeface="Roboto Mono"/>
                <a:sym typeface="Roboto Mono"/>
              </a:rPr>
              <a:t>doesNotThrow</a:t>
            </a:r>
            <a:r>
              <a:rPr i="1" lang="fr">
                <a:solidFill>
                  <a:schemeClr val="dk1"/>
                </a:solidFill>
              </a:rPr>
              <a:t> — ça plante pas, cool, mais c'est juste ? Un status 200 — le serveur répond, mais le body est correct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Ces assertions vérifient que ça tourne. Pas que c'est juste. Et pour le coverage, c'est exactement pareil — un </a:t>
            </a:r>
            <a:r>
              <a:rPr i="1" lang="fr">
                <a:solidFill>
                  <a:srgbClr val="188038"/>
                </a:solidFill>
                <a:latin typeface="Roboto Mono"/>
                <a:ea typeface="Roboto Mono"/>
                <a:cs typeface="Roboto Mono"/>
                <a:sym typeface="Roboto Mono"/>
              </a:rPr>
              <a:t>assertNotNull</a:t>
            </a:r>
            <a:r>
              <a:rPr i="1" lang="fr">
                <a:solidFill>
                  <a:schemeClr val="dk1"/>
                </a:solidFill>
              </a:rPr>
              <a:t> couvre autant qu'un </a:t>
            </a:r>
            <a:r>
              <a:rPr i="1" lang="fr">
                <a:solidFill>
                  <a:srgbClr val="188038"/>
                </a:solidFill>
                <a:latin typeface="Roboto Mono"/>
                <a:ea typeface="Roboto Mono"/>
                <a:cs typeface="Roboto Mono"/>
                <a:sym typeface="Roboto Mono"/>
              </a:rPr>
              <a:t>assertEquals</a:t>
            </a:r>
            <a:r>
              <a:rPr i="1" lang="fr">
                <a:solidFill>
                  <a:schemeClr val="dk1"/>
                </a:solidFill>
              </a:rPr>
              <a:t> ultra-précis.</a:t>
            </a:r>
            <a:endParaRPr i="1">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0"/>
              </a:spcAft>
              <a:buNone/>
            </a:pPr>
            <a:r>
              <a:rPr lang="fr">
                <a:solidFill>
                  <a:schemeClr val="dk1"/>
                </a:solidFill>
              </a:rPr>
              <a:t>DEMO : Bon, ça c'est la théorie. Mais nous, on a fait du TDD, on a été sérieux... est-ce qu'on est tombés dans le piège ?</a:t>
            </a:r>
            <a:endParaRPr>
              <a:solidFill>
                <a:schemeClr val="dk1"/>
              </a:solidFill>
            </a:endParaRPr>
          </a:p>
          <a:p>
            <a:pPr indent="-298450" lvl="0" marL="457200" rtl="0" algn="l">
              <a:lnSpc>
                <a:spcPct val="115000"/>
              </a:lnSpc>
              <a:spcBef>
                <a:spcPts val="1200"/>
              </a:spcBef>
              <a:spcAft>
                <a:spcPts val="0"/>
              </a:spcAft>
              <a:buClr>
                <a:schemeClr val="dk1"/>
              </a:buClr>
              <a:buSzPts val="1100"/>
              <a:buAutoNum type="arabicPeriod"/>
            </a:pPr>
            <a:r>
              <a:rPr lang="fr">
                <a:solidFill>
                  <a:schemeClr val="dk1"/>
                </a:solidFill>
              </a:rPr>
              <a:t>montrer le service rapidement avec les 4 méthodes</a:t>
            </a:r>
            <a:endParaRPr>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fr">
                <a:solidFill>
                  <a:schemeClr val="dk1"/>
                </a:solidFill>
              </a:rPr>
              <a:t>partir sur l’implem, </a:t>
            </a:r>
            <a:r>
              <a:rPr lang="fr">
                <a:solidFill>
                  <a:srgbClr val="00627A"/>
                </a:solidFill>
                <a:highlight>
                  <a:srgbClr val="FFFFFF"/>
                </a:highlight>
                <a:latin typeface="Courier New"/>
                <a:ea typeface="Courier New"/>
                <a:cs typeface="Courier New"/>
                <a:sym typeface="Courier New"/>
              </a:rPr>
              <a:t>getHelperDataForLeaveApplicationId, getHelperDataForLeaveApplication, </a:t>
            </a:r>
            <a:r>
              <a:rPr lang="fr">
                <a:solidFill>
                  <a:srgbClr val="080808"/>
                </a:solidFill>
                <a:highlight>
                  <a:srgbClr val="FFFFFF"/>
                </a:highlight>
                <a:latin typeface="Courier New"/>
                <a:ea typeface="Courier New"/>
                <a:cs typeface="Courier New"/>
                <a:sym typeface="Courier New"/>
              </a:rPr>
              <a:t>mapDocumentProjectToLeaveBalanceType</a:t>
            </a:r>
            <a:endParaRPr>
              <a:solidFill>
                <a:srgbClr val="00627A"/>
              </a:solidFill>
              <a:highlight>
                <a:srgbClr val="FFFFFF"/>
              </a:highlight>
              <a:latin typeface="Courier New"/>
              <a:ea typeface="Courier New"/>
              <a:cs typeface="Courier New"/>
              <a:sym typeface="Courier New"/>
            </a:endParaRPr>
          </a:p>
          <a:p>
            <a:pPr indent="-298450" lvl="0" marL="457200" rtl="0" algn="l">
              <a:lnSpc>
                <a:spcPct val="115000"/>
              </a:lnSpc>
              <a:spcBef>
                <a:spcPts val="0"/>
              </a:spcBef>
              <a:spcAft>
                <a:spcPts val="0"/>
              </a:spcAft>
              <a:buClr>
                <a:schemeClr val="dk1"/>
              </a:buClr>
              <a:buSzPts val="1100"/>
              <a:buAutoNum type="arabicPeriod"/>
            </a:pPr>
            <a:r>
              <a:rPr lang="fr">
                <a:solidFill>
                  <a:schemeClr val="dk1"/>
                </a:solidFill>
              </a:rPr>
              <a:t>focus sur mapDocumentProjectToLeaveBalanceType methode qui s’occupe du mapping vers le leaveBalanceType</a:t>
            </a:r>
            <a:endParaRPr>
              <a:solidFill>
                <a:schemeClr val="dk1"/>
              </a:solidFill>
            </a:endParaRPr>
          </a:p>
          <a:p>
            <a:pPr indent="0" lvl="0" marL="0" rtl="0" algn="l">
              <a:lnSpc>
                <a:spcPct val="115000"/>
              </a:lnSpc>
              <a:spcBef>
                <a:spcPts val="1200"/>
              </a:spcBef>
              <a:spcAft>
                <a:spcPts val="0"/>
              </a:spcAft>
              <a:buNone/>
            </a:pPr>
            <a:r>
              <a:rPr i="1" lang="fr">
                <a:solidFill>
                  <a:schemeClr val="dk1"/>
                </a:solidFill>
              </a:rPr>
              <a:t>Voilà notre service, le LeaveApplicationHelperService.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C'est lui qui fait le gros du travail de projection des soldes de congés.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voilà notre fameuse méthode de mapping, mapDocumentProjectToLeaveBalanceType.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Son rôle c'est simple : en fonction du congé posé, elle détermine quel compteur on va impacter — CP, RTT ou CET.</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Elle prend deux paramètres : le type de projet du document (CP, RTT etc), et un mode de calcul (selon si c’est validation par le staff ou projection par le consultant).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En haut y'a une garde de sécurité, on s'en occupe pas.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en bas, le when : selon le mode de calcul, on retourne directement le bon compteur.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Dans le cas de notre bug, on est en mode default — c'est le cas standard — et donc on tombe dans le when imbriqué qui se base sur le projet.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CP retourne CP, CET retourne CET, RTT retourne... CP.</a:t>
            </a:r>
            <a:endParaRPr i="1">
              <a:solidFill>
                <a:schemeClr val="dk1"/>
              </a:solidFill>
            </a:endParaRPr>
          </a:p>
          <a:p>
            <a:pPr indent="0" lvl="0" marL="0" rtl="0" algn="l">
              <a:lnSpc>
                <a:spcPct val="115000"/>
              </a:lnSpc>
              <a:spcBef>
                <a:spcPts val="1200"/>
              </a:spcBef>
              <a:spcAft>
                <a:spcPts val="0"/>
              </a:spcAft>
              <a:buNone/>
            </a:pPr>
            <a:r>
              <a:t/>
            </a:r>
            <a:endParaRPr i="1">
              <a:solidFill>
                <a:schemeClr val="dk1"/>
              </a:solidFill>
            </a:endParaRPr>
          </a:p>
          <a:p>
            <a:pPr indent="-298450" lvl="0" marL="457200" rtl="0" algn="l">
              <a:lnSpc>
                <a:spcPct val="115000"/>
              </a:lnSpc>
              <a:spcBef>
                <a:spcPts val="1200"/>
              </a:spcBef>
              <a:spcAft>
                <a:spcPts val="0"/>
              </a:spcAft>
              <a:buClr>
                <a:schemeClr val="dk1"/>
              </a:buClr>
              <a:buSzPts val="1100"/>
              <a:buAutoNum type="arabicPeriod"/>
            </a:pPr>
            <a:r>
              <a:rPr lang="fr">
                <a:solidFill>
                  <a:schemeClr val="dk1"/>
                </a:solidFill>
              </a:rPr>
              <a:t>Fichier de tests </a:t>
            </a:r>
            <a:endParaRPr>
              <a:solidFill>
                <a:schemeClr val="dk1"/>
              </a:solidFill>
            </a:endParaRPr>
          </a:p>
          <a:p>
            <a:pPr indent="0" lvl="0" marL="0" rtl="0" algn="l">
              <a:lnSpc>
                <a:spcPct val="115000"/>
              </a:lnSpc>
              <a:spcBef>
                <a:spcPts val="1200"/>
              </a:spcBef>
              <a:spcAft>
                <a:spcPts val="0"/>
              </a:spcAft>
              <a:buNone/>
            </a:pPr>
            <a:r>
              <a:rPr lang="fr">
                <a:solidFill>
                  <a:schemeClr val="dk1"/>
                </a:solidFill>
              </a:rPr>
              <a:t>Ok, maintenant allons voir nos tests. Voilà le fichier de test du service.</a:t>
            </a:r>
            <a:endParaRPr>
              <a:solidFill>
                <a:schemeClr val="dk1"/>
              </a:solidFill>
            </a:endParaRPr>
          </a:p>
          <a:p>
            <a:pPr indent="0" lvl="0" marL="0" rtl="0" algn="l">
              <a:lnSpc>
                <a:spcPct val="115000"/>
              </a:lnSpc>
              <a:spcBef>
                <a:spcPts val="1200"/>
              </a:spcBef>
              <a:spcAft>
                <a:spcPts val="0"/>
              </a:spcAft>
              <a:buNone/>
            </a:pPr>
            <a:r>
              <a:rPr lang="fr">
                <a:solidFill>
                  <a:schemeClr val="dk1"/>
                </a:solidFill>
              </a:rPr>
              <a:t>On a pas mal de tests, c'est bien structuré, les cas CP, RTT, CET, les cas d'erreur... Bon, on a vu que le coverage était à 98%, que les assertions bateau c'était l'ennemi. Allons voir ce qu'on a écrit nous.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Ce test est paramétré avec 22 jeux de données. 22 scénarios différents : des utilisateurs avec des contrats différents, des congés futurs ou pas, des soldes variés, des cas limites... Y'a du boulot derrière, c'est sérieux.</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l'assertion à la fin ? </a:t>
            </a:r>
            <a:r>
              <a:rPr i="1" lang="fr">
                <a:solidFill>
                  <a:srgbClr val="188038"/>
                </a:solidFill>
                <a:latin typeface="Roboto Mono"/>
                <a:ea typeface="Roboto Mono"/>
                <a:cs typeface="Roboto Mono"/>
                <a:sym typeface="Roboto Mono"/>
              </a:rPr>
              <a:t>isNotNull</a:t>
            </a:r>
            <a:r>
              <a:rPr i="1" lang="fr">
                <a:solidFill>
                  <a:schemeClr val="dk1"/>
                </a:solidFill>
              </a:rPr>
              <a:t>. 22 scénarios, une seule vérification : c'est pas null.</a:t>
            </a:r>
            <a:endParaRPr>
              <a:solidFill>
                <a:schemeClr val="dk1"/>
              </a:solidFill>
            </a:endParaRPr>
          </a:p>
          <a:p>
            <a:pPr indent="0" lvl="0" marL="0" rtl="0" algn="l">
              <a:lnSpc>
                <a:spcPct val="115000"/>
              </a:lnSpc>
              <a:spcBef>
                <a:spcPts val="1200"/>
              </a:spcBef>
              <a:spcAft>
                <a:spcPts val="0"/>
              </a:spcAft>
              <a:buNone/>
            </a:pPr>
            <a:r>
              <a:rPr lang="fr">
                <a:solidFill>
                  <a:schemeClr val="dk1"/>
                </a:solidFill>
              </a:rPr>
              <a:t>On vérifie que le résultat n'est pas null. C'est tout. À aucun moment on ne vérifie que quand on passe RTT, on récupère bien RTT. On ne test meme pas le resultat du calcul. On vérifie juste que ça retourne quelque chose.</a:t>
            </a:r>
            <a:endParaRPr>
              <a:solidFill>
                <a:schemeClr val="dk1"/>
              </a:solidFill>
            </a:endParaRPr>
          </a:p>
          <a:p>
            <a:pPr indent="0" lvl="0" marL="45720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3d0e0d8a3c1_3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9" name="Google Shape;609;g3d0e0d8a3c1_3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Ce qu'il faut retenir c'est ça.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Être couvert par un test, ça veut dire que mon code est appelé pendant l'exécution d'un test.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Point. Ça ne veut pas dire qu'il y a une assertion. Ça ne veut pas dire que l'assertion est pertinente.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Ça ne veut pas dire que si demain quelqu'un change une valeur de retour, un test va casser.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Notre 98%, ça veut dire que 98% de notre code est exécuté pendant les tests. Pas que 98% est vérifié. Et nous on l'a appris de la pire façon — en prod.</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DU CODE COUVERT CA VEUT PAS DIRE DU CODE CORRECTEMENT TESTÉ</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3cfe1de3bee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4" name="Google Shape;614;g3cfe1de3bee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Ce qu'il faut retenir c'est ça.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Être couvert par un test, ça veut dire que mon code est appelé pendant l'exécution d'un test.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Point. Ça ne veut pas dire qu'il y a une assertion. Ça ne veut pas dire que l'assertion est pertinente.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Ça ne veut pas dire que si demain quelqu'un change une valeur de retour, un test va casser.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Notre 98%, ça veut dire que 98% de notre code est exécuté pendant les tests. Pas que 98% est vérifié. Et nous on l'a appris de la pire façon — en prod.</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DU CODE COUVERT CA VEUT PAS DIRE DU CODE CORRECTEMENT TESTÉ</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3d0e7640593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3d0e7640593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Ce qu'il faut retenir c'est ça.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Être couvert par un test, ça veut dire que mon code est appelé pendant l'exécution d'un test.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Point. Ça ne veut pas dire qu'il y a une assertion. Ça ne veut pas dire que l'assertion est pertinente.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Ça ne veut pas dire que si demain quelqu'un change une valeur de retour, un test va casser.</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Notre 98%, ça veut dire que 98% de notre code est exécuté pendant les tests. Pas que 98% est vérifié. Et nous on l'a appris de la pire façon — en prod.</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DU CODE COUVERT CA VEUT PAS DIRE DU CODE CORRECTEMENT TESTÉ</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3d0e0d8a3c1_3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4" name="Google Shape;624;g3d0e0d8a3c1_3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fr">
                <a:solidFill>
                  <a:schemeClr val="dk1"/>
                </a:solidFill>
              </a:rPr>
              <a:t>On a vu que le coverage ne suffit pas. </a:t>
            </a:r>
            <a:endParaRPr i="1">
              <a:solidFill>
                <a:schemeClr val="dk1"/>
              </a:solidFill>
            </a:endParaRPr>
          </a:p>
          <a:p>
            <a:pPr indent="0" lvl="0" marL="0" rtl="0" algn="l">
              <a:spcBef>
                <a:spcPts val="0"/>
              </a:spcBef>
              <a:spcAft>
                <a:spcPts val="0"/>
              </a:spcAft>
              <a:buClr>
                <a:schemeClr val="dk1"/>
              </a:buClr>
              <a:buSzPts val="1100"/>
              <a:buFont typeface="Arial"/>
              <a:buNone/>
            </a:pPr>
            <a:r>
              <a:rPr i="1" lang="fr">
                <a:solidFill>
                  <a:schemeClr val="dk1"/>
                </a:solidFill>
              </a:rPr>
              <a:t>On a vu que nos assertions peuvent être trompeuses.</a:t>
            </a:r>
            <a:endParaRPr i="1">
              <a:solidFill>
                <a:schemeClr val="dk1"/>
              </a:solidFill>
            </a:endParaRPr>
          </a:p>
          <a:p>
            <a:pPr indent="0" lvl="0" marL="0" rtl="0" algn="l">
              <a:spcBef>
                <a:spcPts val="0"/>
              </a:spcBef>
              <a:spcAft>
                <a:spcPts val="0"/>
              </a:spcAft>
              <a:buClr>
                <a:schemeClr val="dk1"/>
              </a:buClr>
              <a:buSzPts val="1100"/>
              <a:buFont typeface="Arial"/>
              <a:buNone/>
            </a:pPr>
            <a:r>
              <a:rPr i="1" lang="fr">
                <a:solidFill>
                  <a:schemeClr val="dk1"/>
                </a:solidFill>
              </a:rPr>
              <a:t>On l'a même vu dans notre propre code.</a:t>
            </a:r>
            <a:endParaRPr i="1">
              <a:solidFill>
                <a:schemeClr val="dk1"/>
              </a:solidFill>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3d603873c9d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2" name="Google Shape;632;g3d603873c9d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fr">
                <a:solidFill>
                  <a:schemeClr val="dk1"/>
                </a:solidFill>
              </a:rPr>
              <a:t>On a vu que le coverage ne suffit pas. </a:t>
            </a:r>
            <a:endParaRPr i="1">
              <a:solidFill>
                <a:schemeClr val="dk1"/>
              </a:solidFill>
            </a:endParaRPr>
          </a:p>
          <a:p>
            <a:pPr indent="0" lvl="0" marL="0" rtl="0" algn="l">
              <a:spcBef>
                <a:spcPts val="0"/>
              </a:spcBef>
              <a:spcAft>
                <a:spcPts val="0"/>
              </a:spcAft>
              <a:buClr>
                <a:schemeClr val="dk1"/>
              </a:buClr>
              <a:buSzPts val="1100"/>
              <a:buFont typeface="Arial"/>
              <a:buNone/>
            </a:pPr>
            <a:r>
              <a:rPr i="1" lang="fr">
                <a:solidFill>
                  <a:schemeClr val="dk1"/>
                </a:solidFill>
              </a:rPr>
              <a:t>On a vu que nos assertions peuvent être trompeuses.</a:t>
            </a:r>
            <a:endParaRPr i="1">
              <a:solidFill>
                <a:schemeClr val="dk1"/>
              </a:solidFill>
            </a:endParaRPr>
          </a:p>
          <a:p>
            <a:pPr indent="0" lvl="0" marL="0" rtl="0" algn="l">
              <a:spcBef>
                <a:spcPts val="0"/>
              </a:spcBef>
              <a:spcAft>
                <a:spcPts val="0"/>
              </a:spcAft>
              <a:buClr>
                <a:schemeClr val="dk1"/>
              </a:buClr>
              <a:buSzPts val="1100"/>
              <a:buFont typeface="Arial"/>
              <a:buNone/>
            </a:pPr>
            <a:r>
              <a:rPr i="1" lang="fr">
                <a:solidFill>
                  <a:schemeClr val="dk1"/>
                </a:solidFill>
              </a:rPr>
              <a:t>On l'a même vu dans notre propre code.</a:t>
            </a:r>
            <a:endParaRPr i="1">
              <a:solidFill>
                <a:schemeClr val="dk1"/>
              </a:solidFil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3d0e0d8a3c1_3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0" name="Google Shape;640;g3d0e0d8a3c1_3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cfd9019dea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cfd9019dea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i="1" lang="fr">
                <a:solidFill>
                  <a:schemeClr val="dk1"/>
                </a:solidFill>
              </a:rPr>
              <a:t>Chez nous elle s’appelle Itewa</a:t>
            </a:r>
            <a:endParaRPr i="1">
              <a:solidFill>
                <a:schemeClr val="dk1"/>
              </a:solidFil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3cf79016fe2_0_5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5" name="Google Shape;645;g3cf79016fe2_0_5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3cf79016fe2_0_5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0" name="Google Shape;650;g3cf79016fe2_0_5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3cf79016fe2_0_5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3cf79016fe2_0_5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J’ai tout fait parfaitement, un coverage quasi parfait</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3cfcb039546_1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0" name="Google Shape;660;g3cfcb039546_1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J’ai tout fait parfaitement, un coverage quasi parfait</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g3cf79016fe2_0_5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6" name="Google Shape;666;g3cf79016fe2_0_5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g3cf79016fe2_0_5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2" name="Google Shape;672;g3cf79016fe2_0_5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3cf79016fe2_0_5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7" name="Google Shape;677;g3cf79016fe2_0_5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3d1d3143bb7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2" name="Google Shape;682;g3d1d3143bb7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g3d1d3143bb7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7" name="Google Shape;687;g3d1d3143bb7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Notre code original.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Ici, on a supprimé l'appel à </a:t>
            </a:r>
            <a:r>
              <a:rPr i="1" lang="fr">
                <a:solidFill>
                  <a:srgbClr val="188038"/>
                </a:solidFill>
                <a:latin typeface="Roboto Mono"/>
                <a:ea typeface="Roboto Mono"/>
                <a:cs typeface="Roboto Mono"/>
                <a:sym typeface="Roboto Mono"/>
              </a:rPr>
              <a:t>badRequest</a:t>
            </a:r>
            <a:r>
              <a:rPr i="1" lang="fr">
                <a:solidFill>
                  <a:schemeClr val="dk1"/>
                </a:solidFill>
              </a:rPr>
              <a:t>.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Concrètement, si quelqu'un passe un type de congé inconnu, au lieu de lever une erreur... il ne se passe rien.</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C'est ça un mutant : une copie de notre code avec petit bug injecté volontairement.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l'outil ne génère pas qu'un seul mutant — il en crée des dizaines, un pour chaque modification possible. Changer un opérateur, supprimer un appel, modifier une condition...</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La question ensuite, c'est : est-ce que nos tests sont capables de détecter ces changements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g3cfcb039546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5" name="Google Shape;695;g3cfcb039546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d0e7640593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d0e7640593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i="1" lang="fr">
                <a:solidFill>
                  <a:schemeClr val="dk1"/>
                </a:solidFill>
              </a:rPr>
              <a:t>Chez nous elle s’appelle Itewa</a:t>
            </a:r>
            <a:endParaRPr i="1">
              <a:solidFill>
                <a:schemeClr val="dk1"/>
              </a:solidFill>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3cf79016fe2_0_6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3" name="Google Shape;703;g3cf79016fe2_0_6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N</a:t>
            </a:r>
            <a:r>
              <a:rPr i="1" lang="fr">
                <a:solidFill>
                  <a:schemeClr val="dk1"/>
                </a:solidFill>
              </a:rPr>
              <a:t>otre code original.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Ici, on a supprimé l'appel à </a:t>
            </a:r>
            <a:r>
              <a:rPr i="1" lang="fr">
                <a:solidFill>
                  <a:srgbClr val="188038"/>
                </a:solidFill>
                <a:latin typeface="Roboto Mono"/>
                <a:ea typeface="Roboto Mono"/>
                <a:cs typeface="Roboto Mono"/>
                <a:sym typeface="Roboto Mono"/>
              </a:rPr>
              <a:t>badRequest</a:t>
            </a:r>
            <a:r>
              <a:rPr i="1" lang="fr">
                <a:solidFill>
                  <a:schemeClr val="dk1"/>
                </a:solidFill>
              </a:rPr>
              <a:t>.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Concrètement, si quelqu'un passe un type de congé inconnu, au lieu de lever une erreur... il ne se passe rien.</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C'est ça un mutant : une copie de notre code avec petit bug injecté volontairement. </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Et l'outil ne génère pas qu'un seul mutant — il en crée des dizaines, un pour chaque modification possible. Changer un opérateur, supprimer un appel, modifier une condition...</a:t>
            </a:r>
            <a:endParaRPr i="1">
              <a:solidFill>
                <a:schemeClr val="dk1"/>
              </a:solidFill>
            </a:endParaRPr>
          </a:p>
          <a:p>
            <a:pPr indent="0" lvl="0" marL="0" rtl="0" algn="l">
              <a:lnSpc>
                <a:spcPct val="115000"/>
              </a:lnSpc>
              <a:spcBef>
                <a:spcPts val="1200"/>
              </a:spcBef>
              <a:spcAft>
                <a:spcPts val="0"/>
              </a:spcAft>
              <a:buNone/>
            </a:pPr>
            <a:r>
              <a:rPr i="1" lang="fr">
                <a:solidFill>
                  <a:schemeClr val="dk1"/>
                </a:solidFill>
              </a:rPr>
              <a:t>La question ensuite, c'est : est-ce que nos tests sont capables de détecter ces changements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g3cf79016fe2_0_6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1" name="Google Shape;711;g3cf79016fe2_0_6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On va inserer la mutation remove call to bad request</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3960702ee5e_1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0" name="Google Shape;720;g3960702ee5e_1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On va inserer la mutation remove call to bad request</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g3960702ee5e_1_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9" name="Google Shape;729;g3960702ee5e_1_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g3cf79016fe2_0_6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0" name="Google Shape;740;g3cf79016fe2_0_6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g3cfcb039546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2" name="Google Shape;752;g3cfcb039546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g39609963ae6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0" name="Google Shape;760;g39609963ae6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g3cfcb039546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8" name="Google Shape;768;g3cfcb039546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fr">
                <a:solidFill>
                  <a:schemeClr val="dk1"/>
                </a:solidFill>
              </a:rPr>
              <a:t>Ou encore les négations de conditions.</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Chaque catégorie produit des dizaines de mutants sur un vrai projet. Et c'est la combinaison de tous ces mutateurs qui nous donne une vision complète de la robustesse de nos tests.</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g3960702ee5e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0" name="Google Shape;780;g3960702ee5e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i="1" lang="fr">
                <a:solidFill>
                  <a:schemeClr val="dk1"/>
                </a:solidFill>
              </a:rPr>
              <a:t>Chaque catégorie produit des dizaines de mutants sur un vrai projet. Et c'est la combinaison de tous ces mutateurs qui nous donne une vision complète de la robustesse de nos tests.</a:t>
            </a:r>
            <a:endParaRPr i="1">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g3cfcb039546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8" name="Google Shape;788;g3cfcb039546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3.png"/><Relationship Id="rId3" Type="http://schemas.openxmlformats.org/officeDocument/2006/relationships/image" Target="../media/image144.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2.png"/><Relationship Id="rId3" Type="http://schemas.openxmlformats.org/officeDocument/2006/relationships/image" Target="../media/image81.png"/><Relationship Id="rId4" Type="http://schemas.openxmlformats.org/officeDocument/2006/relationships/image" Target="../media/image8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e avec titre">
  <p:cSld name="SECTION_HEADER_4_3_1">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26751" l="0" r="0" t="26751"/>
          <a:stretch/>
        </p:blipFill>
        <p:spPr>
          <a:xfrm rot="10800000">
            <a:off x="8166100" y="4638675"/>
            <a:ext cx="1167450" cy="542850"/>
          </a:xfrm>
          <a:prstGeom prst="rect">
            <a:avLst/>
          </a:prstGeom>
          <a:noFill/>
          <a:ln>
            <a:noFill/>
          </a:ln>
        </p:spPr>
      </p:pic>
      <p:sp>
        <p:nvSpPr>
          <p:cNvPr id="11" name="Google Shape;11;p2"/>
          <p:cNvSpPr txBox="1"/>
          <p:nvPr>
            <p:ph idx="12" type="sldNum"/>
          </p:nvPr>
        </p:nvSpPr>
        <p:spPr>
          <a:xfrm>
            <a:off x="8472458" y="4663217"/>
            <a:ext cx="548700" cy="393600"/>
          </a:xfrm>
          <a:prstGeom prst="rect">
            <a:avLst/>
          </a:prstGeom>
          <a:effectLst>
            <a:outerShdw blurRad="114300" rotWithShape="0" algn="bl">
              <a:srgbClr val="FEF8E3">
                <a:alpha val="60000"/>
              </a:srgbClr>
            </a:outerShdw>
          </a:effectLst>
        </p:spPr>
        <p:txBody>
          <a:bodyPr anchorCtr="0" anchor="ctr" bIns="91425" lIns="91425" spcFirstLastPara="1" rIns="91425" wrap="square" tIns="91425">
            <a:normAutofit/>
          </a:bodyPr>
          <a:lstStyle>
            <a:lvl1pPr lvl="0" algn="r">
              <a:buNone/>
              <a:defRPr b="1" sz="1200">
                <a:solidFill>
                  <a:srgbClr val="241D60"/>
                </a:solidFill>
                <a:latin typeface="Nunito"/>
                <a:ea typeface="Nunito"/>
                <a:cs typeface="Nunito"/>
                <a:sym typeface="Nunito"/>
              </a:defRPr>
            </a:lvl1pPr>
            <a:lvl2pPr lvl="1" algn="r">
              <a:buNone/>
              <a:defRPr b="1" sz="1200">
                <a:solidFill>
                  <a:srgbClr val="241D60"/>
                </a:solidFill>
                <a:latin typeface="Nunito"/>
                <a:ea typeface="Nunito"/>
                <a:cs typeface="Nunito"/>
                <a:sym typeface="Nunito"/>
              </a:defRPr>
            </a:lvl2pPr>
            <a:lvl3pPr lvl="2" algn="r">
              <a:buNone/>
              <a:defRPr b="1" sz="1200">
                <a:solidFill>
                  <a:srgbClr val="241D60"/>
                </a:solidFill>
                <a:latin typeface="Nunito"/>
                <a:ea typeface="Nunito"/>
                <a:cs typeface="Nunito"/>
                <a:sym typeface="Nunito"/>
              </a:defRPr>
            </a:lvl3pPr>
            <a:lvl4pPr lvl="3" algn="r">
              <a:buNone/>
              <a:defRPr b="1" sz="1200">
                <a:solidFill>
                  <a:srgbClr val="241D60"/>
                </a:solidFill>
                <a:latin typeface="Nunito"/>
                <a:ea typeface="Nunito"/>
                <a:cs typeface="Nunito"/>
                <a:sym typeface="Nunito"/>
              </a:defRPr>
            </a:lvl4pPr>
            <a:lvl5pPr lvl="4" algn="r">
              <a:buNone/>
              <a:defRPr b="1" sz="1200">
                <a:solidFill>
                  <a:srgbClr val="241D60"/>
                </a:solidFill>
                <a:latin typeface="Nunito"/>
                <a:ea typeface="Nunito"/>
                <a:cs typeface="Nunito"/>
                <a:sym typeface="Nunito"/>
              </a:defRPr>
            </a:lvl5pPr>
            <a:lvl6pPr lvl="5" algn="r">
              <a:buNone/>
              <a:defRPr b="1" sz="1200">
                <a:solidFill>
                  <a:srgbClr val="241D60"/>
                </a:solidFill>
                <a:latin typeface="Nunito"/>
                <a:ea typeface="Nunito"/>
                <a:cs typeface="Nunito"/>
                <a:sym typeface="Nunito"/>
              </a:defRPr>
            </a:lvl6pPr>
            <a:lvl7pPr lvl="6" algn="r">
              <a:buNone/>
              <a:defRPr b="1" sz="1200">
                <a:solidFill>
                  <a:srgbClr val="241D60"/>
                </a:solidFill>
                <a:latin typeface="Nunito"/>
                <a:ea typeface="Nunito"/>
                <a:cs typeface="Nunito"/>
                <a:sym typeface="Nunito"/>
              </a:defRPr>
            </a:lvl7pPr>
            <a:lvl8pPr lvl="7" algn="r">
              <a:buNone/>
              <a:defRPr b="1" sz="1200">
                <a:solidFill>
                  <a:srgbClr val="241D60"/>
                </a:solidFill>
                <a:latin typeface="Nunito"/>
                <a:ea typeface="Nunito"/>
                <a:cs typeface="Nunito"/>
                <a:sym typeface="Nunito"/>
              </a:defRPr>
            </a:lvl8pPr>
            <a:lvl9pPr lvl="8" algn="r">
              <a:buNone/>
              <a:defRPr b="1" sz="1200">
                <a:solidFill>
                  <a:srgbClr val="241D60"/>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fr"/>
              <a:t>‹#›</a:t>
            </a:fld>
            <a:endParaRPr/>
          </a:p>
        </p:txBody>
      </p:sp>
      <p:sp>
        <p:nvSpPr>
          <p:cNvPr id="12" name="Google Shape;12;p2"/>
          <p:cNvSpPr/>
          <p:nvPr/>
        </p:nvSpPr>
        <p:spPr>
          <a:xfrm>
            <a:off x="302025" y="274500"/>
            <a:ext cx="54600" cy="393600"/>
          </a:xfrm>
          <a:prstGeom prst="rect">
            <a:avLst/>
          </a:prstGeom>
          <a:solidFill>
            <a:srgbClr val="EE0B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txBox="1"/>
          <p:nvPr>
            <p:ph idx="1" type="subTitle"/>
          </p:nvPr>
        </p:nvSpPr>
        <p:spPr>
          <a:xfrm>
            <a:off x="409500" y="243701"/>
            <a:ext cx="6685200" cy="431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1"/>
              </a:buClr>
              <a:buSzPts val="2000"/>
              <a:buFont typeface="Montserrat"/>
              <a:buNone/>
              <a:defRPr b="1" sz="2000">
                <a:solidFill>
                  <a:schemeClr val="dk1"/>
                </a:solidFill>
                <a:latin typeface="Montserrat"/>
                <a:ea typeface="Montserrat"/>
                <a:cs typeface="Montserrat"/>
                <a:sym typeface="Montserrat"/>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14" name="Google Shape;14;p2"/>
          <p:cNvSpPr txBox="1"/>
          <p:nvPr>
            <p:ph idx="2" type="body"/>
          </p:nvPr>
        </p:nvSpPr>
        <p:spPr>
          <a:xfrm>
            <a:off x="471800" y="1495525"/>
            <a:ext cx="7150200" cy="28668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 Partie 1 1 1">
  <p:cSld name="SECTION_HEADER_4_1_1_1_1_2_1_1">
    <p:spTree>
      <p:nvGrpSpPr>
        <p:cNvPr id="53" name="Shape 53"/>
        <p:cNvGrpSpPr/>
        <p:nvPr/>
      </p:nvGrpSpPr>
      <p:grpSpPr>
        <a:xfrm>
          <a:off x="0" y="0"/>
          <a:ext cx="0" cy="0"/>
          <a:chOff x="0" y="0"/>
          <a:chExt cx="0" cy="0"/>
        </a:xfrm>
      </p:grpSpPr>
      <p:pic>
        <p:nvPicPr>
          <p:cNvPr id="54" name="Google Shape;54;p11"/>
          <p:cNvPicPr preferRelativeResize="0"/>
          <p:nvPr/>
        </p:nvPicPr>
        <p:blipFill rotWithShape="1">
          <a:blip r:embed="rId2">
            <a:alphaModFix amt="90000"/>
          </a:blip>
          <a:srcRect b="1205" l="9561" r="47813" t="0"/>
          <a:stretch/>
        </p:blipFill>
        <p:spPr>
          <a:xfrm>
            <a:off x="-43800" y="0"/>
            <a:ext cx="3223076" cy="5150851"/>
          </a:xfrm>
          <a:prstGeom prst="rect">
            <a:avLst/>
          </a:prstGeom>
          <a:noFill/>
          <a:ln>
            <a:noFill/>
          </a:ln>
        </p:spPr>
      </p:pic>
      <p:pic>
        <p:nvPicPr>
          <p:cNvPr id="55" name="Google Shape;55;p11"/>
          <p:cNvPicPr preferRelativeResize="0"/>
          <p:nvPr/>
        </p:nvPicPr>
        <p:blipFill rotWithShape="1">
          <a:blip r:embed="rId3">
            <a:alphaModFix/>
          </a:blip>
          <a:srcRect b="0" l="8193" r="16432" t="0"/>
          <a:stretch/>
        </p:blipFill>
        <p:spPr>
          <a:xfrm flipH="1" rot="5400000">
            <a:off x="3168575" y="-841720"/>
            <a:ext cx="5146752" cy="6838398"/>
          </a:xfrm>
          <a:prstGeom prst="rect">
            <a:avLst/>
          </a:prstGeom>
          <a:noFill/>
          <a:ln>
            <a:noFill/>
          </a:ln>
        </p:spPr>
      </p:pic>
      <p:sp>
        <p:nvSpPr>
          <p:cNvPr id="56" name="Google Shape;56;p11"/>
          <p:cNvSpPr txBox="1"/>
          <p:nvPr/>
        </p:nvSpPr>
        <p:spPr>
          <a:xfrm>
            <a:off x="2701625" y="2668825"/>
            <a:ext cx="6225000" cy="886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2600">
              <a:solidFill>
                <a:srgbClr val="FFFFFF"/>
              </a:solidFill>
              <a:latin typeface="Montserrat"/>
              <a:ea typeface="Montserrat"/>
              <a:cs typeface="Montserrat"/>
              <a:sym typeface="Montserrat"/>
            </a:endParaRPr>
          </a:p>
        </p:txBody>
      </p:sp>
      <p:sp>
        <p:nvSpPr>
          <p:cNvPr id="57" name="Google Shape;57;p11"/>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Font typeface="Montserrat"/>
              <a:buNone/>
              <a:defRPr sz="2400">
                <a:latin typeface="Montserrat"/>
                <a:ea typeface="Montserrat"/>
                <a:cs typeface="Montserrat"/>
                <a:sym typeface="Montserrat"/>
              </a:defRPr>
            </a:lvl2pPr>
            <a:lvl3pPr lvl="2">
              <a:spcBef>
                <a:spcPts val="0"/>
              </a:spcBef>
              <a:spcAft>
                <a:spcPts val="0"/>
              </a:spcAft>
              <a:buSzPts val="2400"/>
              <a:buFont typeface="Montserrat"/>
              <a:buNone/>
              <a:defRPr sz="2400">
                <a:latin typeface="Montserrat"/>
                <a:ea typeface="Montserrat"/>
                <a:cs typeface="Montserrat"/>
                <a:sym typeface="Montserrat"/>
              </a:defRPr>
            </a:lvl3pPr>
            <a:lvl4pPr lvl="3">
              <a:spcBef>
                <a:spcPts val="0"/>
              </a:spcBef>
              <a:spcAft>
                <a:spcPts val="0"/>
              </a:spcAft>
              <a:buSzPts val="2400"/>
              <a:buFont typeface="Montserrat"/>
              <a:buNone/>
              <a:defRPr sz="2400">
                <a:latin typeface="Montserrat"/>
                <a:ea typeface="Montserrat"/>
                <a:cs typeface="Montserrat"/>
                <a:sym typeface="Montserrat"/>
              </a:defRPr>
            </a:lvl4pPr>
            <a:lvl5pPr lvl="4">
              <a:spcBef>
                <a:spcPts val="0"/>
              </a:spcBef>
              <a:spcAft>
                <a:spcPts val="0"/>
              </a:spcAft>
              <a:buSzPts val="2400"/>
              <a:buFont typeface="Montserrat"/>
              <a:buNone/>
              <a:defRPr sz="2400">
                <a:latin typeface="Montserrat"/>
                <a:ea typeface="Montserrat"/>
                <a:cs typeface="Montserrat"/>
                <a:sym typeface="Montserrat"/>
              </a:defRPr>
            </a:lvl5pPr>
            <a:lvl6pPr lvl="5">
              <a:spcBef>
                <a:spcPts val="0"/>
              </a:spcBef>
              <a:spcAft>
                <a:spcPts val="0"/>
              </a:spcAft>
              <a:buSzPts val="2400"/>
              <a:buFont typeface="Montserrat"/>
              <a:buNone/>
              <a:defRPr sz="2400">
                <a:latin typeface="Montserrat"/>
                <a:ea typeface="Montserrat"/>
                <a:cs typeface="Montserrat"/>
                <a:sym typeface="Montserrat"/>
              </a:defRPr>
            </a:lvl6pPr>
            <a:lvl7pPr lvl="6">
              <a:spcBef>
                <a:spcPts val="0"/>
              </a:spcBef>
              <a:spcAft>
                <a:spcPts val="0"/>
              </a:spcAft>
              <a:buSzPts val="2400"/>
              <a:buFont typeface="Montserrat"/>
              <a:buNone/>
              <a:defRPr sz="2400">
                <a:latin typeface="Montserrat"/>
                <a:ea typeface="Montserrat"/>
                <a:cs typeface="Montserrat"/>
                <a:sym typeface="Montserrat"/>
              </a:defRPr>
            </a:lvl7pPr>
            <a:lvl8pPr lvl="7">
              <a:spcBef>
                <a:spcPts val="0"/>
              </a:spcBef>
              <a:spcAft>
                <a:spcPts val="0"/>
              </a:spcAft>
              <a:buSzPts val="2400"/>
              <a:buFont typeface="Montserrat"/>
              <a:buNone/>
              <a:defRPr sz="2400">
                <a:latin typeface="Montserrat"/>
                <a:ea typeface="Montserrat"/>
                <a:cs typeface="Montserrat"/>
                <a:sym typeface="Montserrat"/>
              </a:defRPr>
            </a:lvl8pPr>
            <a:lvl9pPr lvl="8">
              <a:spcBef>
                <a:spcPts val="0"/>
              </a:spcBef>
              <a:spcAft>
                <a:spcPts val="0"/>
              </a:spcAft>
              <a:buSzPts val="2400"/>
              <a:buFont typeface="Montserrat"/>
              <a:buNone/>
              <a:defRPr sz="2400">
                <a:latin typeface="Montserrat"/>
                <a:ea typeface="Montserrat"/>
                <a:cs typeface="Montserrat"/>
                <a:sym typeface="Montserrat"/>
              </a:defRPr>
            </a:lvl9pPr>
          </a:lstStyle>
          <a:p/>
        </p:txBody>
      </p:sp>
      <p:sp>
        <p:nvSpPr>
          <p:cNvPr id="58" name="Google Shape;58;p11"/>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a:bodyPr>
          <a:lstStyle>
            <a:lvl1pPr lvl="0">
              <a:spcBef>
                <a:spcPts val="0"/>
              </a:spcBef>
              <a:spcAft>
                <a:spcPts val="0"/>
              </a:spcAft>
              <a:buClr>
                <a:srgbClr val="EE0B6F"/>
              </a:buClr>
              <a:buSzPts val="1300"/>
              <a:buNone/>
              <a:defRPr sz="1300">
                <a:solidFill>
                  <a:srgbClr val="EE0B6F"/>
                </a:solidFill>
              </a:defRPr>
            </a:lvl1pPr>
            <a:lvl2pPr lvl="1">
              <a:spcBef>
                <a:spcPts val="0"/>
              </a:spcBef>
              <a:spcAft>
                <a:spcPts val="0"/>
              </a:spcAft>
              <a:buClr>
                <a:srgbClr val="EE0B6F"/>
              </a:buClr>
              <a:buSzPts val="1300"/>
              <a:buFont typeface="Montserrat"/>
              <a:buNone/>
              <a:defRPr sz="1300">
                <a:solidFill>
                  <a:srgbClr val="EE0B6F"/>
                </a:solidFill>
                <a:latin typeface="Montserrat"/>
                <a:ea typeface="Montserrat"/>
                <a:cs typeface="Montserrat"/>
                <a:sym typeface="Montserrat"/>
              </a:defRPr>
            </a:lvl2pPr>
            <a:lvl3pPr lvl="2">
              <a:spcBef>
                <a:spcPts val="0"/>
              </a:spcBef>
              <a:spcAft>
                <a:spcPts val="0"/>
              </a:spcAft>
              <a:buClr>
                <a:srgbClr val="EE0B6F"/>
              </a:buClr>
              <a:buSzPts val="1300"/>
              <a:buFont typeface="Montserrat"/>
              <a:buNone/>
              <a:defRPr sz="1300">
                <a:solidFill>
                  <a:srgbClr val="EE0B6F"/>
                </a:solidFill>
                <a:latin typeface="Montserrat"/>
                <a:ea typeface="Montserrat"/>
                <a:cs typeface="Montserrat"/>
                <a:sym typeface="Montserrat"/>
              </a:defRPr>
            </a:lvl3pPr>
            <a:lvl4pPr lvl="3">
              <a:spcBef>
                <a:spcPts val="0"/>
              </a:spcBef>
              <a:spcAft>
                <a:spcPts val="0"/>
              </a:spcAft>
              <a:buClr>
                <a:srgbClr val="EE0B6F"/>
              </a:buClr>
              <a:buSzPts val="1300"/>
              <a:buFont typeface="Montserrat"/>
              <a:buNone/>
              <a:defRPr sz="1300">
                <a:solidFill>
                  <a:srgbClr val="EE0B6F"/>
                </a:solidFill>
                <a:latin typeface="Montserrat"/>
                <a:ea typeface="Montserrat"/>
                <a:cs typeface="Montserrat"/>
                <a:sym typeface="Montserrat"/>
              </a:defRPr>
            </a:lvl4pPr>
            <a:lvl5pPr lvl="4">
              <a:spcBef>
                <a:spcPts val="0"/>
              </a:spcBef>
              <a:spcAft>
                <a:spcPts val="0"/>
              </a:spcAft>
              <a:buClr>
                <a:srgbClr val="EE0B6F"/>
              </a:buClr>
              <a:buSzPts val="1300"/>
              <a:buFont typeface="Montserrat"/>
              <a:buNone/>
              <a:defRPr sz="1300">
                <a:solidFill>
                  <a:srgbClr val="EE0B6F"/>
                </a:solidFill>
                <a:latin typeface="Montserrat"/>
                <a:ea typeface="Montserrat"/>
                <a:cs typeface="Montserrat"/>
                <a:sym typeface="Montserrat"/>
              </a:defRPr>
            </a:lvl5pPr>
            <a:lvl6pPr lvl="5">
              <a:spcBef>
                <a:spcPts val="0"/>
              </a:spcBef>
              <a:spcAft>
                <a:spcPts val="0"/>
              </a:spcAft>
              <a:buClr>
                <a:srgbClr val="EE0B6F"/>
              </a:buClr>
              <a:buSzPts val="1300"/>
              <a:buFont typeface="Montserrat"/>
              <a:buNone/>
              <a:defRPr sz="1300">
                <a:solidFill>
                  <a:srgbClr val="EE0B6F"/>
                </a:solidFill>
                <a:latin typeface="Montserrat"/>
                <a:ea typeface="Montserrat"/>
                <a:cs typeface="Montserrat"/>
                <a:sym typeface="Montserrat"/>
              </a:defRPr>
            </a:lvl6pPr>
            <a:lvl7pPr lvl="6">
              <a:spcBef>
                <a:spcPts val="0"/>
              </a:spcBef>
              <a:spcAft>
                <a:spcPts val="0"/>
              </a:spcAft>
              <a:buClr>
                <a:srgbClr val="EE0B6F"/>
              </a:buClr>
              <a:buSzPts val="1300"/>
              <a:buFont typeface="Montserrat"/>
              <a:buNone/>
              <a:defRPr sz="1300">
                <a:solidFill>
                  <a:srgbClr val="EE0B6F"/>
                </a:solidFill>
                <a:latin typeface="Montserrat"/>
                <a:ea typeface="Montserrat"/>
                <a:cs typeface="Montserrat"/>
                <a:sym typeface="Montserrat"/>
              </a:defRPr>
            </a:lvl7pPr>
            <a:lvl8pPr lvl="7">
              <a:spcBef>
                <a:spcPts val="0"/>
              </a:spcBef>
              <a:spcAft>
                <a:spcPts val="0"/>
              </a:spcAft>
              <a:buClr>
                <a:srgbClr val="EE0B6F"/>
              </a:buClr>
              <a:buSzPts val="1300"/>
              <a:buFont typeface="Montserrat"/>
              <a:buNone/>
              <a:defRPr sz="1300">
                <a:solidFill>
                  <a:srgbClr val="EE0B6F"/>
                </a:solidFill>
                <a:latin typeface="Montserrat"/>
                <a:ea typeface="Montserrat"/>
                <a:cs typeface="Montserrat"/>
                <a:sym typeface="Montserrat"/>
              </a:defRPr>
            </a:lvl8pPr>
            <a:lvl9pPr lvl="8">
              <a:spcBef>
                <a:spcPts val="0"/>
              </a:spcBef>
              <a:spcAft>
                <a:spcPts val="0"/>
              </a:spcAft>
              <a:buClr>
                <a:srgbClr val="EE0B6F"/>
              </a:buClr>
              <a:buSzPts val="1300"/>
              <a:buFont typeface="Montserrat"/>
              <a:buNone/>
              <a:defRPr sz="1300">
                <a:solidFill>
                  <a:srgbClr val="EE0B6F"/>
                </a:solidFill>
                <a:latin typeface="Montserrat"/>
                <a:ea typeface="Montserrat"/>
                <a:cs typeface="Montserrat"/>
                <a:sym typeface="Montserrat"/>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e avec titre et sous-titre">
  <p:cSld name="SECTION_HEADER_4_3_1_3">
    <p:spTree>
      <p:nvGrpSpPr>
        <p:cNvPr id="15" name="Shape 15"/>
        <p:cNvGrpSpPr/>
        <p:nvPr/>
      </p:nvGrpSpPr>
      <p:grpSpPr>
        <a:xfrm>
          <a:off x="0" y="0"/>
          <a:ext cx="0" cy="0"/>
          <a:chOff x="0" y="0"/>
          <a:chExt cx="0" cy="0"/>
        </a:xfrm>
      </p:grpSpPr>
      <p:pic>
        <p:nvPicPr>
          <p:cNvPr id="16" name="Google Shape;16;p3"/>
          <p:cNvPicPr preferRelativeResize="0"/>
          <p:nvPr/>
        </p:nvPicPr>
        <p:blipFill rotWithShape="1">
          <a:blip r:embed="rId2">
            <a:alphaModFix/>
          </a:blip>
          <a:srcRect b="26751" l="0" r="0" t="26751"/>
          <a:stretch/>
        </p:blipFill>
        <p:spPr>
          <a:xfrm rot="10800000">
            <a:off x="8166100" y="4638675"/>
            <a:ext cx="1167450" cy="542850"/>
          </a:xfrm>
          <a:prstGeom prst="rect">
            <a:avLst/>
          </a:prstGeom>
          <a:noFill/>
          <a:ln>
            <a:noFill/>
          </a:ln>
        </p:spPr>
      </p:pic>
      <p:sp>
        <p:nvSpPr>
          <p:cNvPr id="17" name="Google Shape;17;p3"/>
          <p:cNvSpPr txBox="1"/>
          <p:nvPr>
            <p:ph idx="12" type="sldNum"/>
          </p:nvPr>
        </p:nvSpPr>
        <p:spPr>
          <a:xfrm>
            <a:off x="8472458" y="4663217"/>
            <a:ext cx="548700" cy="393600"/>
          </a:xfrm>
          <a:prstGeom prst="rect">
            <a:avLst/>
          </a:prstGeom>
          <a:effectLst>
            <a:outerShdw blurRad="114300" rotWithShape="0" algn="bl">
              <a:srgbClr val="FEF8E3">
                <a:alpha val="60000"/>
              </a:srgbClr>
            </a:outerShdw>
          </a:effectLst>
        </p:spPr>
        <p:txBody>
          <a:bodyPr anchorCtr="0" anchor="ctr" bIns="91425" lIns="91425" spcFirstLastPara="1" rIns="91425" wrap="square" tIns="91425">
            <a:normAutofit/>
          </a:bodyPr>
          <a:lstStyle>
            <a:lvl1pPr lvl="0" algn="r">
              <a:buNone/>
              <a:defRPr b="1" sz="1200">
                <a:solidFill>
                  <a:srgbClr val="241D60"/>
                </a:solidFill>
                <a:latin typeface="Nunito"/>
                <a:ea typeface="Nunito"/>
                <a:cs typeface="Nunito"/>
                <a:sym typeface="Nunito"/>
              </a:defRPr>
            </a:lvl1pPr>
            <a:lvl2pPr lvl="1" algn="r">
              <a:buNone/>
              <a:defRPr b="1" sz="1200">
                <a:solidFill>
                  <a:srgbClr val="241D60"/>
                </a:solidFill>
                <a:latin typeface="Nunito"/>
                <a:ea typeface="Nunito"/>
                <a:cs typeface="Nunito"/>
                <a:sym typeface="Nunito"/>
              </a:defRPr>
            </a:lvl2pPr>
            <a:lvl3pPr lvl="2" algn="r">
              <a:buNone/>
              <a:defRPr b="1" sz="1200">
                <a:solidFill>
                  <a:srgbClr val="241D60"/>
                </a:solidFill>
                <a:latin typeface="Nunito"/>
                <a:ea typeface="Nunito"/>
                <a:cs typeface="Nunito"/>
                <a:sym typeface="Nunito"/>
              </a:defRPr>
            </a:lvl3pPr>
            <a:lvl4pPr lvl="3" algn="r">
              <a:buNone/>
              <a:defRPr b="1" sz="1200">
                <a:solidFill>
                  <a:srgbClr val="241D60"/>
                </a:solidFill>
                <a:latin typeface="Nunito"/>
                <a:ea typeface="Nunito"/>
                <a:cs typeface="Nunito"/>
                <a:sym typeface="Nunito"/>
              </a:defRPr>
            </a:lvl4pPr>
            <a:lvl5pPr lvl="4" algn="r">
              <a:buNone/>
              <a:defRPr b="1" sz="1200">
                <a:solidFill>
                  <a:srgbClr val="241D60"/>
                </a:solidFill>
                <a:latin typeface="Nunito"/>
                <a:ea typeface="Nunito"/>
                <a:cs typeface="Nunito"/>
                <a:sym typeface="Nunito"/>
              </a:defRPr>
            </a:lvl5pPr>
            <a:lvl6pPr lvl="5" algn="r">
              <a:buNone/>
              <a:defRPr b="1" sz="1200">
                <a:solidFill>
                  <a:srgbClr val="241D60"/>
                </a:solidFill>
                <a:latin typeface="Nunito"/>
                <a:ea typeface="Nunito"/>
                <a:cs typeface="Nunito"/>
                <a:sym typeface="Nunito"/>
              </a:defRPr>
            </a:lvl6pPr>
            <a:lvl7pPr lvl="6" algn="r">
              <a:buNone/>
              <a:defRPr b="1" sz="1200">
                <a:solidFill>
                  <a:srgbClr val="241D60"/>
                </a:solidFill>
                <a:latin typeface="Nunito"/>
                <a:ea typeface="Nunito"/>
                <a:cs typeface="Nunito"/>
                <a:sym typeface="Nunito"/>
              </a:defRPr>
            </a:lvl7pPr>
            <a:lvl8pPr lvl="7" algn="r">
              <a:buNone/>
              <a:defRPr b="1" sz="1200">
                <a:solidFill>
                  <a:srgbClr val="241D60"/>
                </a:solidFill>
                <a:latin typeface="Nunito"/>
                <a:ea typeface="Nunito"/>
                <a:cs typeface="Nunito"/>
                <a:sym typeface="Nunito"/>
              </a:defRPr>
            </a:lvl8pPr>
            <a:lvl9pPr lvl="8" algn="r">
              <a:buNone/>
              <a:defRPr b="1" sz="1200">
                <a:solidFill>
                  <a:srgbClr val="241D60"/>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fr"/>
              <a:t>‹#›</a:t>
            </a:fld>
            <a:endParaRPr/>
          </a:p>
        </p:txBody>
      </p:sp>
      <p:sp>
        <p:nvSpPr>
          <p:cNvPr id="18" name="Google Shape;18;p3"/>
          <p:cNvSpPr/>
          <p:nvPr/>
        </p:nvSpPr>
        <p:spPr>
          <a:xfrm>
            <a:off x="302025" y="274500"/>
            <a:ext cx="54600" cy="393600"/>
          </a:xfrm>
          <a:prstGeom prst="rect">
            <a:avLst/>
          </a:prstGeom>
          <a:solidFill>
            <a:srgbClr val="EE0B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txBox="1"/>
          <p:nvPr>
            <p:ph type="title"/>
          </p:nvPr>
        </p:nvSpPr>
        <p:spPr>
          <a:xfrm>
            <a:off x="394875" y="307200"/>
            <a:ext cx="3869100" cy="324900"/>
          </a:xfrm>
          <a:prstGeom prst="rect">
            <a:avLst/>
          </a:prstGeom>
        </p:spPr>
        <p:txBody>
          <a:bodyPr anchorCtr="0" anchor="t" bIns="91425" lIns="91425" spcFirstLastPara="1" rIns="91425" wrap="square" tIns="91425">
            <a:normAutofit/>
          </a:bodyPr>
          <a:lstStyle>
            <a:lvl1pPr lvl="0">
              <a:spcBef>
                <a:spcPts val="0"/>
              </a:spcBef>
              <a:spcAft>
                <a:spcPts val="0"/>
              </a:spcAft>
              <a:buClr>
                <a:schemeClr val="accent2"/>
              </a:buClr>
              <a:buSzPts val="1300"/>
              <a:buNone/>
              <a:defRPr sz="1300">
                <a:solidFill>
                  <a:schemeClr val="accent2"/>
                </a:solidFill>
              </a:defRPr>
            </a:lvl1pPr>
            <a:lvl2pPr lvl="1">
              <a:spcBef>
                <a:spcPts val="0"/>
              </a:spcBef>
              <a:spcAft>
                <a:spcPts val="0"/>
              </a:spcAft>
              <a:buClr>
                <a:schemeClr val="accent2"/>
              </a:buClr>
              <a:buSzPts val="1300"/>
              <a:buFont typeface="Montserrat"/>
              <a:buNone/>
              <a:defRPr sz="1300">
                <a:solidFill>
                  <a:schemeClr val="accent2"/>
                </a:solidFill>
                <a:latin typeface="Montserrat"/>
                <a:ea typeface="Montserrat"/>
                <a:cs typeface="Montserrat"/>
                <a:sym typeface="Montserrat"/>
              </a:defRPr>
            </a:lvl2pPr>
            <a:lvl3pPr lvl="2">
              <a:spcBef>
                <a:spcPts val="0"/>
              </a:spcBef>
              <a:spcAft>
                <a:spcPts val="0"/>
              </a:spcAft>
              <a:buClr>
                <a:schemeClr val="accent2"/>
              </a:buClr>
              <a:buSzPts val="1300"/>
              <a:buFont typeface="Montserrat"/>
              <a:buNone/>
              <a:defRPr sz="1300">
                <a:solidFill>
                  <a:schemeClr val="accent2"/>
                </a:solidFill>
                <a:latin typeface="Montserrat"/>
                <a:ea typeface="Montserrat"/>
                <a:cs typeface="Montserrat"/>
                <a:sym typeface="Montserrat"/>
              </a:defRPr>
            </a:lvl3pPr>
            <a:lvl4pPr lvl="3">
              <a:spcBef>
                <a:spcPts val="0"/>
              </a:spcBef>
              <a:spcAft>
                <a:spcPts val="0"/>
              </a:spcAft>
              <a:buClr>
                <a:schemeClr val="accent2"/>
              </a:buClr>
              <a:buSzPts val="1300"/>
              <a:buFont typeface="Montserrat"/>
              <a:buNone/>
              <a:defRPr sz="1300">
                <a:solidFill>
                  <a:schemeClr val="accent2"/>
                </a:solidFill>
                <a:latin typeface="Montserrat"/>
                <a:ea typeface="Montserrat"/>
                <a:cs typeface="Montserrat"/>
                <a:sym typeface="Montserrat"/>
              </a:defRPr>
            </a:lvl4pPr>
            <a:lvl5pPr lvl="4">
              <a:spcBef>
                <a:spcPts val="0"/>
              </a:spcBef>
              <a:spcAft>
                <a:spcPts val="0"/>
              </a:spcAft>
              <a:buClr>
                <a:schemeClr val="accent2"/>
              </a:buClr>
              <a:buSzPts val="1300"/>
              <a:buFont typeface="Montserrat"/>
              <a:buNone/>
              <a:defRPr sz="1300">
                <a:solidFill>
                  <a:schemeClr val="accent2"/>
                </a:solidFill>
                <a:latin typeface="Montserrat"/>
                <a:ea typeface="Montserrat"/>
                <a:cs typeface="Montserrat"/>
                <a:sym typeface="Montserrat"/>
              </a:defRPr>
            </a:lvl5pPr>
            <a:lvl6pPr lvl="5">
              <a:spcBef>
                <a:spcPts val="0"/>
              </a:spcBef>
              <a:spcAft>
                <a:spcPts val="0"/>
              </a:spcAft>
              <a:buClr>
                <a:schemeClr val="accent2"/>
              </a:buClr>
              <a:buSzPts val="1300"/>
              <a:buFont typeface="Montserrat"/>
              <a:buNone/>
              <a:defRPr sz="1300">
                <a:solidFill>
                  <a:schemeClr val="accent2"/>
                </a:solidFill>
                <a:latin typeface="Montserrat"/>
                <a:ea typeface="Montserrat"/>
                <a:cs typeface="Montserrat"/>
                <a:sym typeface="Montserrat"/>
              </a:defRPr>
            </a:lvl6pPr>
            <a:lvl7pPr lvl="6">
              <a:spcBef>
                <a:spcPts val="0"/>
              </a:spcBef>
              <a:spcAft>
                <a:spcPts val="0"/>
              </a:spcAft>
              <a:buClr>
                <a:schemeClr val="accent2"/>
              </a:buClr>
              <a:buSzPts val="1300"/>
              <a:buFont typeface="Montserrat"/>
              <a:buNone/>
              <a:defRPr sz="1300">
                <a:solidFill>
                  <a:schemeClr val="accent2"/>
                </a:solidFill>
                <a:latin typeface="Montserrat"/>
                <a:ea typeface="Montserrat"/>
                <a:cs typeface="Montserrat"/>
                <a:sym typeface="Montserrat"/>
              </a:defRPr>
            </a:lvl7pPr>
            <a:lvl8pPr lvl="7">
              <a:spcBef>
                <a:spcPts val="0"/>
              </a:spcBef>
              <a:spcAft>
                <a:spcPts val="0"/>
              </a:spcAft>
              <a:buClr>
                <a:schemeClr val="accent2"/>
              </a:buClr>
              <a:buSzPts val="1300"/>
              <a:buFont typeface="Montserrat"/>
              <a:buNone/>
              <a:defRPr sz="1300">
                <a:solidFill>
                  <a:schemeClr val="accent2"/>
                </a:solidFill>
                <a:latin typeface="Montserrat"/>
                <a:ea typeface="Montserrat"/>
                <a:cs typeface="Montserrat"/>
                <a:sym typeface="Montserrat"/>
              </a:defRPr>
            </a:lvl8pPr>
            <a:lvl9pPr lvl="8">
              <a:spcBef>
                <a:spcPts val="0"/>
              </a:spcBef>
              <a:spcAft>
                <a:spcPts val="0"/>
              </a:spcAft>
              <a:buClr>
                <a:schemeClr val="accent2"/>
              </a:buClr>
              <a:buSzPts val="1300"/>
              <a:buFont typeface="Montserrat"/>
              <a:buNone/>
              <a:defRPr sz="1300">
                <a:solidFill>
                  <a:schemeClr val="accent2"/>
                </a:solidFill>
                <a:latin typeface="Montserrat"/>
                <a:ea typeface="Montserrat"/>
                <a:cs typeface="Montserrat"/>
                <a:sym typeface="Montserrat"/>
              </a:defRPr>
            </a:lvl9pPr>
          </a:lstStyle>
          <a:p/>
        </p:txBody>
      </p:sp>
      <p:sp>
        <p:nvSpPr>
          <p:cNvPr id="20" name="Google Shape;20;p3"/>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1"/>
              </a:buClr>
              <a:buSzPts val="2000"/>
              <a:buFont typeface="Montserrat"/>
              <a:buNone/>
              <a:defRPr b="1" sz="2000">
                <a:solidFill>
                  <a:schemeClr val="dk1"/>
                </a:solidFill>
                <a:latin typeface="Montserrat"/>
                <a:ea typeface="Montserrat"/>
                <a:cs typeface="Montserrat"/>
                <a:sym typeface="Montserrat"/>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p:txBody>
      </p:sp>
      <p:sp>
        <p:nvSpPr>
          <p:cNvPr id="21" name="Google Shape;21;p3"/>
          <p:cNvSpPr txBox="1"/>
          <p:nvPr>
            <p:ph idx="2" type="body"/>
          </p:nvPr>
        </p:nvSpPr>
        <p:spPr>
          <a:xfrm>
            <a:off x="471800" y="1495525"/>
            <a:ext cx="7150200" cy="28668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écap'">
  <p:cSld name="SECTION_HEADER_4_3_1_3_1">
    <p:bg>
      <p:bgPr>
        <a:solidFill>
          <a:srgbClr val="020202"/>
        </a:solidFill>
      </p:bgPr>
    </p:bg>
    <p:spTree>
      <p:nvGrpSpPr>
        <p:cNvPr id="22" name="Shape 22"/>
        <p:cNvGrpSpPr/>
        <p:nvPr/>
      </p:nvGrpSpPr>
      <p:grpSpPr>
        <a:xfrm>
          <a:off x="0" y="0"/>
          <a:ext cx="0" cy="0"/>
          <a:chOff x="0" y="0"/>
          <a:chExt cx="0" cy="0"/>
        </a:xfrm>
      </p:grpSpPr>
      <p:pic>
        <p:nvPicPr>
          <p:cNvPr id="23" name="Google Shape;23;p4"/>
          <p:cNvPicPr preferRelativeResize="0"/>
          <p:nvPr/>
        </p:nvPicPr>
        <p:blipFill rotWithShape="1">
          <a:blip r:embed="rId2">
            <a:alphaModFix amt="50000"/>
          </a:blip>
          <a:srcRect b="0" l="29086" r="12167" t="0"/>
          <a:stretch/>
        </p:blipFill>
        <p:spPr>
          <a:xfrm>
            <a:off x="5700" y="0"/>
            <a:ext cx="4413901" cy="5143500"/>
          </a:xfrm>
          <a:prstGeom prst="rect">
            <a:avLst/>
          </a:prstGeom>
          <a:noFill/>
          <a:ln>
            <a:noFill/>
          </a:ln>
        </p:spPr>
      </p:pic>
      <p:pic>
        <p:nvPicPr>
          <p:cNvPr id="24" name="Google Shape;24;p4"/>
          <p:cNvPicPr preferRelativeResize="0"/>
          <p:nvPr/>
        </p:nvPicPr>
        <p:blipFill rotWithShape="1">
          <a:blip r:embed="rId3">
            <a:alphaModFix/>
          </a:blip>
          <a:srcRect b="0" l="8193" r="16432" t="0"/>
          <a:stretch/>
        </p:blipFill>
        <p:spPr>
          <a:xfrm flipH="1" rot="5400000">
            <a:off x="2648699" y="-1371201"/>
            <a:ext cx="5146752" cy="7878151"/>
          </a:xfrm>
          <a:prstGeom prst="rect">
            <a:avLst/>
          </a:prstGeom>
          <a:noFill/>
          <a:ln>
            <a:noFill/>
          </a:ln>
        </p:spPr>
      </p:pic>
      <p:pic>
        <p:nvPicPr>
          <p:cNvPr id="25" name="Google Shape;25;p4"/>
          <p:cNvPicPr preferRelativeResize="0"/>
          <p:nvPr/>
        </p:nvPicPr>
        <p:blipFill rotWithShape="1">
          <a:blip r:embed="rId4">
            <a:alphaModFix/>
          </a:blip>
          <a:srcRect b="26751" l="0" r="0" t="26751"/>
          <a:stretch/>
        </p:blipFill>
        <p:spPr>
          <a:xfrm rot="10800000">
            <a:off x="8166100" y="4638675"/>
            <a:ext cx="1167450" cy="542850"/>
          </a:xfrm>
          <a:prstGeom prst="rect">
            <a:avLst/>
          </a:prstGeom>
          <a:noFill/>
          <a:ln>
            <a:noFill/>
          </a:ln>
        </p:spPr>
      </p:pic>
      <p:sp>
        <p:nvSpPr>
          <p:cNvPr id="26" name="Google Shape;26;p4"/>
          <p:cNvSpPr txBox="1"/>
          <p:nvPr>
            <p:ph idx="12" type="sldNum"/>
          </p:nvPr>
        </p:nvSpPr>
        <p:spPr>
          <a:xfrm>
            <a:off x="8472458" y="4663217"/>
            <a:ext cx="548700" cy="393600"/>
          </a:xfrm>
          <a:prstGeom prst="rect">
            <a:avLst/>
          </a:prstGeom>
          <a:effectLst>
            <a:outerShdw blurRad="114300" rotWithShape="0" algn="bl">
              <a:srgbClr val="FEF8E3">
                <a:alpha val="60000"/>
              </a:srgbClr>
            </a:outerShdw>
          </a:effectLst>
        </p:spPr>
        <p:txBody>
          <a:bodyPr anchorCtr="0" anchor="ctr" bIns="91425" lIns="91425" spcFirstLastPara="1" rIns="91425" wrap="square" tIns="91425">
            <a:normAutofit/>
          </a:bodyPr>
          <a:lstStyle>
            <a:lvl1pPr lvl="0" algn="r">
              <a:buNone/>
              <a:defRPr b="1" sz="1200">
                <a:solidFill>
                  <a:srgbClr val="241D60"/>
                </a:solidFill>
                <a:latin typeface="Nunito"/>
                <a:ea typeface="Nunito"/>
                <a:cs typeface="Nunito"/>
                <a:sym typeface="Nunito"/>
              </a:defRPr>
            </a:lvl1pPr>
            <a:lvl2pPr lvl="1" algn="r">
              <a:buNone/>
              <a:defRPr b="1" sz="1200">
                <a:solidFill>
                  <a:srgbClr val="241D60"/>
                </a:solidFill>
                <a:latin typeface="Nunito"/>
                <a:ea typeface="Nunito"/>
                <a:cs typeface="Nunito"/>
                <a:sym typeface="Nunito"/>
              </a:defRPr>
            </a:lvl2pPr>
            <a:lvl3pPr lvl="2" algn="r">
              <a:buNone/>
              <a:defRPr b="1" sz="1200">
                <a:solidFill>
                  <a:srgbClr val="241D60"/>
                </a:solidFill>
                <a:latin typeface="Nunito"/>
                <a:ea typeface="Nunito"/>
                <a:cs typeface="Nunito"/>
                <a:sym typeface="Nunito"/>
              </a:defRPr>
            </a:lvl3pPr>
            <a:lvl4pPr lvl="3" algn="r">
              <a:buNone/>
              <a:defRPr b="1" sz="1200">
                <a:solidFill>
                  <a:srgbClr val="241D60"/>
                </a:solidFill>
                <a:latin typeface="Nunito"/>
                <a:ea typeface="Nunito"/>
                <a:cs typeface="Nunito"/>
                <a:sym typeface="Nunito"/>
              </a:defRPr>
            </a:lvl4pPr>
            <a:lvl5pPr lvl="4" algn="r">
              <a:buNone/>
              <a:defRPr b="1" sz="1200">
                <a:solidFill>
                  <a:srgbClr val="241D60"/>
                </a:solidFill>
                <a:latin typeface="Nunito"/>
                <a:ea typeface="Nunito"/>
                <a:cs typeface="Nunito"/>
                <a:sym typeface="Nunito"/>
              </a:defRPr>
            </a:lvl5pPr>
            <a:lvl6pPr lvl="5" algn="r">
              <a:buNone/>
              <a:defRPr b="1" sz="1200">
                <a:solidFill>
                  <a:srgbClr val="241D60"/>
                </a:solidFill>
                <a:latin typeface="Nunito"/>
                <a:ea typeface="Nunito"/>
                <a:cs typeface="Nunito"/>
                <a:sym typeface="Nunito"/>
              </a:defRPr>
            </a:lvl6pPr>
            <a:lvl7pPr lvl="6" algn="r">
              <a:buNone/>
              <a:defRPr b="1" sz="1200">
                <a:solidFill>
                  <a:srgbClr val="241D60"/>
                </a:solidFill>
                <a:latin typeface="Nunito"/>
                <a:ea typeface="Nunito"/>
                <a:cs typeface="Nunito"/>
                <a:sym typeface="Nunito"/>
              </a:defRPr>
            </a:lvl7pPr>
            <a:lvl8pPr lvl="7" algn="r">
              <a:buNone/>
              <a:defRPr b="1" sz="1200">
                <a:solidFill>
                  <a:srgbClr val="241D60"/>
                </a:solidFill>
                <a:latin typeface="Nunito"/>
                <a:ea typeface="Nunito"/>
                <a:cs typeface="Nunito"/>
                <a:sym typeface="Nunito"/>
              </a:defRPr>
            </a:lvl8pPr>
            <a:lvl9pPr lvl="8" algn="r">
              <a:buNone/>
              <a:defRPr b="1" sz="1200">
                <a:solidFill>
                  <a:srgbClr val="241D60"/>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fr"/>
              <a:t>‹#›</a:t>
            </a:fld>
            <a:endParaRPr/>
          </a:p>
        </p:txBody>
      </p:sp>
      <p:sp>
        <p:nvSpPr>
          <p:cNvPr id="27" name="Google Shape;27;p4"/>
          <p:cNvSpPr/>
          <p:nvPr/>
        </p:nvSpPr>
        <p:spPr>
          <a:xfrm>
            <a:off x="302025" y="274500"/>
            <a:ext cx="54600" cy="393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4"/>
          <p:cNvSpPr txBox="1"/>
          <p:nvPr>
            <p:ph type="title"/>
          </p:nvPr>
        </p:nvSpPr>
        <p:spPr>
          <a:xfrm>
            <a:off x="394875" y="307200"/>
            <a:ext cx="3869100" cy="324900"/>
          </a:xfrm>
          <a:prstGeom prst="rect">
            <a:avLst/>
          </a:prstGeom>
        </p:spPr>
        <p:txBody>
          <a:bodyPr anchorCtr="0" anchor="t" bIns="91425" lIns="91425" spcFirstLastPara="1" rIns="91425" wrap="square" tIns="91425">
            <a:normAutofit/>
          </a:bodyPr>
          <a:lstStyle>
            <a:lvl1pPr lvl="0">
              <a:spcBef>
                <a:spcPts val="0"/>
              </a:spcBef>
              <a:spcAft>
                <a:spcPts val="0"/>
              </a:spcAft>
              <a:buClr>
                <a:schemeClr val="dk2"/>
              </a:buClr>
              <a:buSzPts val="1300"/>
              <a:buNone/>
              <a:defRPr sz="1300">
                <a:solidFill>
                  <a:schemeClr val="dk2"/>
                </a:solidFill>
              </a:defRPr>
            </a:lvl1pPr>
            <a:lvl2pPr lvl="1">
              <a:spcBef>
                <a:spcPts val="0"/>
              </a:spcBef>
              <a:spcAft>
                <a:spcPts val="0"/>
              </a:spcAft>
              <a:buClr>
                <a:schemeClr val="dk2"/>
              </a:buClr>
              <a:buSzPts val="1300"/>
              <a:buFont typeface="Montserrat"/>
              <a:buNone/>
              <a:defRPr sz="1300">
                <a:solidFill>
                  <a:schemeClr val="dk2"/>
                </a:solidFill>
                <a:latin typeface="Montserrat"/>
                <a:ea typeface="Montserrat"/>
                <a:cs typeface="Montserrat"/>
                <a:sym typeface="Montserrat"/>
              </a:defRPr>
            </a:lvl2pPr>
            <a:lvl3pPr lvl="2">
              <a:spcBef>
                <a:spcPts val="0"/>
              </a:spcBef>
              <a:spcAft>
                <a:spcPts val="0"/>
              </a:spcAft>
              <a:buClr>
                <a:schemeClr val="dk2"/>
              </a:buClr>
              <a:buSzPts val="1300"/>
              <a:buFont typeface="Montserrat"/>
              <a:buNone/>
              <a:defRPr sz="1300">
                <a:solidFill>
                  <a:schemeClr val="dk2"/>
                </a:solidFill>
                <a:latin typeface="Montserrat"/>
                <a:ea typeface="Montserrat"/>
                <a:cs typeface="Montserrat"/>
                <a:sym typeface="Montserrat"/>
              </a:defRPr>
            </a:lvl3pPr>
            <a:lvl4pPr lvl="3">
              <a:spcBef>
                <a:spcPts val="0"/>
              </a:spcBef>
              <a:spcAft>
                <a:spcPts val="0"/>
              </a:spcAft>
              <a:buClr>
                <a:schemeClr val="dk2"/>
              </a:buClr>
              <a:buSzPts val="1300"/>
              <a:buFont typeface="Montserrat"/>
              <a:buNone/>
              <a:defRPr sz="1300">
                <a:solidFill>
                  <a:schemeClr val="dk2"/>
                </a:solidFill>
                <a:latin typeface="Montserrat"/>
                <a:ea typeface="Montserrat"/>
                <a:cs typeface="Montserrat"/>
                <a:sym typeface="Montserrat"/>
              </a:defRPr>
            </a:lvl4pPr>
            <a:lvl5pPr lvl="4">
              <a:spcBef>
                <a:spcPts val="0"/>
              </a:spcBef>
              <a:spcAft>
                <a:spcPts val="0"/>
              </a:spcAft>
              <a:buClr>
                <a:schemeClr val="dk2"/>
              </a:buClr>
              <a:buSzPts val="1300"/>
              <a:buFont typeface="Montserrat"/>
              <a:buNone/>
              <a:defRPr sz="1300">
                <a:solidFill>
                  <a:schemeClr val="dk2"/>
                </a:solidFill>
                <a:latin typeface="Montserrat"/>
                <a:ea typeface="Montserrat"/>
                <a:cs typeface="Montserrat"/>
                <a:sym typeface="Montserrat"/>
              </a:defRPr>
            </a:lvl5pPr>
            <a:lvl6pPr lvl="5">
              <a:spcBef>
                <a:spcPts val="0"/>
              </a:spcBef>
              <a:spcAft>
                <a:spcPts val="0"/>
              </a:spcAft>
              <a:buClr>
                <a:schemeClr val="dk2"/>
              </a:buClr>
              <a:buSzPts val="1300"/>
              <a:buFont typeface="Montserrat"/>
              <a:buNone/>
              <a:defRPr sz="1300">
                <a:solidFill>
                  <a:schemeClr val="dk2"/>
                </a:solidFill>
                <a:latin typeface="Montserrat"/>
                <a:ea typeface="Montserrat"/>
                <a:cs typeface="Montserrat"/>
                <a:sym typeface="Montserrat"/>
              </a:defRPr>
            </a:lvl6pPr>
            <a:lvl7pPr lvl="6">
              <a:spcBef>
                <a:spcPts val="0"/>
              </a:spcBef>
              <a:spcAft>
                <a:spcPts val="0"/>
              </a:spcAft>
              <a:buClr>
                <a:schemeClr val="dk2"/>
              </a:buClr>
              <a:buSzPts val="1300"/>
              <a:buFont typeface="Montserrat"/>
              <a:buNone/>
              <a:defRPr sz="1300">
                <a:solidFill>
                  <a:schemeClr val="dk2"/>
                </a:solidFill>
                <a:latin typeface="Montserrat"/>
                <a:ea typeface="Montserrat"/>
                <a:cs typeface="Montserrat"/>
                <a:sym typeface="Montserrat"/>
              </a:defRPr>
            </a:lvl7pPr>
            <a:lvl8pPr lvl="7">
              <a:spcBef>
                <a:spcPts val="0"/>
              </a:spcBef>
              <a:spcAft>
                <a:spcPts val="0"/>
              </a:spcAft>
              <a:buClr>
                <a:schemeClr val="dk2"/>
              </a:buClr>
              <a:buSzPts val="1300"/>
              <a:buFont typeface="Montserrat"/>
              <a:buNone/>
              <a:defRPr sz="1300">
                <a:solidFill>
                  <a:schemeClr val="dk2"/>
                </a:solidFill>
                <a:latin typeface="Montserrat"/>
                <a:ea typeface="Montserrat"/>
                <a:cs typeface="Montserrat"/>
                <a:sym typeface="Montserrat"/>
              </a:defRPr>
            </a:lvl8pPr>
            <a:lvl9pPr lvl="8">
              <a:spcBef>
                <a:spcPts val="0"/>
              </a:spcBef>
              <a:spcAft>
                <a:spcPts val="0"/>
              </a:spcAft>
              <a:buClr>
                <a:schemeClr val="dk2"/>
              </a:buClr>
              <a:buSzPts val="1300"/>
              <a:buFont typeface="Montserrat"/>
              <a:buNone/>
              <a:defRPr sz="1300">
                <a:solidFill>
                  <a:schemeClr val="dk2"/>
                </a:solidFill>
                <a:latin typeface="Montserrat"/>
                <a:ea typeface="Montserrat"/>
                <a:cs typeface="Montserrat"/>
                <a:sym typeface="Montserrat"/>
              </a:defRPr>
            </a:lvl9pPr>
          </a:lstStyle>
          <a:p/>
        </p:txBody>
      </p:sp>
      <p:sp>
        <p:nvSpPr>
          <p:cNvPr id="29" name="Google Shape;29;p4"/>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lvl1pPr lvl="0">
              <a:spcBef>
                <a:spcPts val="0"/>
              </a:spcBef>
              <a:spcAft>
                <a:spcPts val="0"/>
              </a:spcAft>
              <a:buClr>
                <a:schemeClr val="accent4"/>
              </a:buClr>
              <a:buSzPts val="2000"/>
              <a:buFont typeface="Montserrat"/>
              <a:buNone/>
              <a:defRPr b="1" sz="2000">
                <a:solidFill>
                  <a:schemeClr val="accent4"/>
                </a:solidFill>
                <a:latin typeface="Montserrat"/>
                <a:ea typeface="Montserrat"/>
                <a:cs typeface="Montserrat"/>
                <a:sym typeface="Montserrat"/>
              </a:defRPr>
            </a:lvl1pPr>
            <a:lvl2pPr lvl="1">
              <a:spcBef>
                <a:spcPts val="0"/>
              </a:spcBef>
              <a:spcAft>
                <a:spcPts val="0"/>
              </a:spcAft>
              <a:buClr>
                <a:schemeClr val="accent4"/>
              </a:buClr>
              <a:buSzPts val="1400"/>
              <a:buNone/>
              <a:defRPr>
                <a:solidFill>
                  <a:schemeClr val="accent4"/>
                </a:solidFill>
              </a:defRPr>
            </a:lvl2pPr>
            <a:lvl3pPr lvl="2">
              <a:spcBef>
                <a:spcPts val="0"/>
              </a:spcBef>
              <a:spcAft>
                <a:spcPts val="0"/>
              </a:spcAft>
              <a:buClr>
                <a:schemeClr val="accent4"/>
              </a:buClr>
              <a:buSzPts val="1400"/>
              <a:buNone/>
              <a:defRPr>
                <a:solidFill>
                  <a:schemeClr val="accent4"/>
                </a:solidFill>
              </a:defRPr>
            </a:lvl3pPr>
            <a:lvl4pPr lvl="3">
              <a:spcBef>
                <a:spcPts val="0"/>
              </a:spcBef>
              <a:spcAft>
                <a:spcPts val="0"/>
              </a:spcAft>
              <a:buClr>
                <a:schemeClr val="accent4"/>
              </a:buClr>
              <a:buSzPts val="1400"/>
              <a:buNone/>
              <a:defRPr>
                <a:solidFill>
                  <a:schemeClr val="accent4"/>
                </a:solidFill>
              </a:defRPr>
            </a:lvl4pPr>
            <a:lvl5pPr lvl="4">
              <a:spcBef>
                <a:spcPts val="0"/>
              </a:spcBef>
              <a:spcAft>
                <a:spcPts val="0"/>
              </a:spcAft>
              <a:buClr>
                <a:schemeClr val="accent4"/>
              </a:buClr>
              <a:buSzPts val="1400"/>
              <a:buNone/>
              <a:defRPr>
                <a:solidFill>
                  <a:schemeClr val="accent4"/>
                </a:solidFill>
              </a:defRPr>
            </a:lvl5pPr>
            <a:lvl6pPr lvl="5">
              <a:spcBef>
                <a:spcPts val="0"/>
              </a:spcBef>
              <a:spcAft>
                <a:spcPts val="0"/>
              </a:spcAft>
              <a:buClr>
                <a:schemeClr val="accent4"/>
              </a:buClr>
              <a:buSzPts val="1400"/>
              <a:buNone/>
              <a:defRPr>
                <a:solidFill>
                  <a:schemeClr val="accent4"/>
                </a:solidFill>
              </a:defRPr>
            </a:lvl6pPr>
            <a:lvl7pPr lvl="6">
              <a:spcBef>
                <a:spcPts val="0"/>
              </a:spcBef>
              <a:spcAft>
                <a:spcPts val="0"/>
              </a:spcAft>
              <a:buClr>
                <a:schemeClr val="accent4"/>
              </a:buClr>
              <a:buSzPts val="1400"/>
              <a:buNone/>
              <a:defRPr>
                <a:solidFill>
                  <a:schemeClr val="accent4"/>
                </a:solidFill>
              </a:defRPr>
            </a:lvl7pPr>
            <a:lvl8pPr lvl="7">
              <a:spcBef>
                <a:spcPts val="0"/>
              </a:spcBef>
              <a:spcAft>
                <a:spcPts val="0"/>
              </a:spcAft>
              <a:buClr>
                <a:schemeClr val="accent4"/>
              </a:buClr>
              <a:buSzPts val="1400"/>
              <a:buNone/>
              <a:defRPr>
                <a:solidFill>
                  <a:schemeClr val="accent4"/>
                </a:solidFill>
              </a:defRPr>
            </a:lvl8pPr>
            <a:lvl9pPr lvl="8">
              <a:spcBef>
                <a:spcPts val="0"/>
              </a:spcBef>
              <a:spcAft>
                <a:spcPts val="0"/>
              </a:spcAft>
              <a:buClr>
                <a:schemeClr val="accent4"/>
              </a:buClr>
              <a:buSzPts val="1400"/>
              <a:buNone/>
              <a:defRPr>
                <a:solidFill>
                  <a:schemeClr val="accent4"/>
                </a:solidFill>
              </a:defRPr>
            </a:lvl9pPr>
          </a:lstStyle>
          <a:p/>
        </p:txBody>
      </p:sp>
      <p:sp>
        <p:nvSpPr>
          <p:cNvPr id="30" name="Google Shape;30;p4"/>
          <p:cNvSpPr txBox="1"/>
          <p:nvPr>
            <p:ph idx="2" type="body"/>
          </p:nvPr>
        </p:nvSpPr>
        <p:spPr>
          <a:xfrm>
            <a:off x="1919600" y="1495525"/>
            <a:ext cx="7150200" cy="28668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chemeClr val="lt2"/>
              </a:buClr>
              <a:buSzPts val="1800"/>
              <a:buChar char="●"/>
              <a:defRPr>
                <a:solidFill>
                  <a:schemeClr val="lt2"/>
                </a:solidFill>
              </a:defRPr>
            </a:lvl1pPr>
            <a:lvl2pPr indent="-317500" lvl="1" marL="914400">
              <a:spcBef>
                <a:spcPts val="0"/>
              </a:spcBef>
              <a:spcAft>
                <a:spcPts val="0"/>
              </a:spcAft>
              <a:buClr>
                <a:schemeClr val="lt2"/>
              </a:buClr>
              <a:buSzPts val="1400"/>
              <a:buChar char="○"/>
              <a:defRPr>
                <a:solidFill>
                  <a:schemeClr val="lt2"/>
                </a:solidFill>
              </a:defRPr>
            </a:lvl2pPr>
            <a:lvl3pPr indent="-317500" lvl="2" marL="1371600">
              <a:spcBef>
                <a:spcPts val="0"/>
              </a:spcBef>
              <a:spcAft>
                <a:spcPts val="0"/>
              </a:spcAft>
              <a:buClr>
                <a:schemeClr val="lt2"/>
              </a:buClr>
              <a:buSzPts val="1400"/>
              <a:buChar char="■"/>
              <a:defRPr>
                <a:solidFill>
                  <a:schemeClr val="lt2"/>
                </a:solidFill>
              </a:defRPr>
            </a:lvl3pPr>
            <a:lvl4pPr indent="-317500" lvl="3" marL="1828800">
              <a:spcBef>
                <a:spcPts val="0"/>
              </a:spcBef>
              <a:spcAft>
                <a:spcPts val="0"/>
              </a:spcAft>
              <a:buClr>
                <a:schemeClr val="lt2"/>
              </a:buClr>
              <a:buSzPts val="1400"/>
              <a:buChar char="●"/>
              <a:defRPr>
                <a:solidFill>
                  <a:schemeClr val="lt2"/>
                </a:solidFill>
              </a:defRPr>
            </a:lvl4pPr>
            <a:lvl5pPr indent="-317500" lvl="4" marL="2286000">
              <a:spcBef>
                <a:spcPts val="0"/>
              </a:spcBef>
              <a:spcAft>
                <a:spcPts val="0"/>
              </a:spcAft>
              <a:buClr>
                <a:schemeClr val="lt2"/>
              </a:buClr>
              <a:buSzPts val="1400"/>
              <a:buChar char="○"/>
              <a:defRPr>
                <a:solidFill>
                  <a:schemeClr val="lt2"/>
                </a:solidFill>
              </a:defRPr>
            </a:lvl5pPr>
            <a:lvl6pPr indent="-317500" lvl="5" marL="2743200">
              <a:spcBef>
                <a:spcPts val="0"/>
              </a:spcBef>
              <a:spcAft>
                <a:spcPts val="0"/>
              </a:spcAft>
              <a:buClr>
                <a:schemeClr val="lt2"/>
              </a:buClr>
              <a:buSzPts val="1400"/>
              <a:buChar char="■"/>
              <a:defRPr>
                <a:solidFill>
                  <a:schemeClr val="lt2"/>
                </a:solidFill>
              </a:defRPr>
            </a:lvl6pPr>
            <a:lvl7pPr indent="-317500" lvl="6" marL="3200400">
              <a:spcBef>
                <a:spcPts val="0"/>
              </a:spcBef>
              <a:spcAft>
                <a:spcPts val="0"/>
              </a:spcAft>
              <a:buClr>
                <a:schemeClr val="lt2"/>
              </a:buClr>
              <a:buSzPts val="1400"/>
              <a:buChar char="●"/>
              <a:defRPr>
                <a:solidFill>
                  <a:schemeClr val="lt2"/>
                </a:solidFill>
              </a:defRPr>
            </a:lvl7pPr>
            <a:lvl8pPr indent="-317500" lvl="7" marL="3657600">
              <a:spcBef>
                <a:spcPts val="0"/>
              </a:spcBef>
              <a:spcAft>
                <a:spcPts val="0"/>
              </a:spcAft>
              <a:buClr>
                <a:schemeClr val="lt2"/>
              </a:buClr>
              <a:buSzPts val="1400"/>
              <a:buChar char="○"/>
              <a:defRPr>
                <a:solidFill>
                  <a:schemeClr val="lt2"/>
                </a:solidFill>
              </a:defRPr>
            </a:lvl8pPr>
            <a:lvl9pPr indent="-317500" lvl="8" marL="4114800">
              <a:spcBef>
                <a:spcPts val="0"/>
              </a:spcBef>
              <a:spcAft>
                <a:spcPts val="0"/>
              </a:spcAft>
              <a:buClr>
                <a:schemeClr val="lt2"/>
              </a:buClr>
              <a:buSzPts val="1400"/>
              <a:buChar char="■"/>
              <a:defRPr>
                <a:solidFill>
                  <a:schemeClr val="lt2"/>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tion">
  <p:cSld name="SECTION_HEADER_4_3_1_2_1">
    <p:spTree>
      <p:nvGrpSpPr>
        <p:cNvPr id="31" name="Shape 31"/>
        <p:cNvGrpSpPr/>
        <p:nvPr/>
      </p:nvGrpSpPr>
      <p:grpSpPr>
        <a:xfrm>
          <a:off x="0" y="0"/>
          <a:ext cx="0" cy="0"/>
          <a:chOff x="0" y="0"/>
          <a:chExt cx="0" cy="0"/>
        </a:xfrm>
      </p:grpSpPr>
      <p:pic>
        <p:nvPicPr>
          <p:cNvPr id="32" name="Google Shape;32;p5"/>
          <p:cNvPicPr preferRelativeResize="0"/>
          <p:nvPr/>
        </p:nvPicPr>
        <p:blipFill>
          <a:blip r:embed="rId2">
            <a:alphaModFix/>
          </a:blip>
          <a:stretch>
            <a:fillRect/>
          </a:stretch>
        </p:blipFill>
        <p:spPr>
          <a:xfrm>
            <a:off x="7954075" y="3953575"/>
            <a:ext cx="885125" cy="885125"/>
          </a:xfrm>
          <a:prstGeom prst="rect">
            <a:avLst/>
          </a:prstGeom>
          <a:noFill/>
          <a:ln>
            <a:noFill/>
          </a:ln>
        </p:spPr>
      </p:pic>
      <p:pic>
        <p:nvPicPr>
          <p:cNvPr id="33" name="Google Shape;33;p5"/>
          <p:cNvPicPr preferRelativeResize="0"/>
          <p:nvPr/>
        </p:nvPicPr>
        <p:blipFill>
          <a:blip r:embed="rId3">
            <a:alphaModFix/>
          </a:blip>
          <a:stretch>
            <a:fillRect/>
          </a:stretch>
        </p:blipFill>
        <p:spPr>
          <a:xfrm>
            <a:off x="304800" y="151450"/>
            <a:ext cx="885125" cy="885125"/>
          </a:xfrm>
          <a:prstGeom prst="rect">
            <a:avLst/>
          </a:prstGeom>
          <a:noFill/>
          <a:ln>
            <a:noFill/>
          </a:ln>
        </p:spPr>
      </p:pic>
      <p:sp>
        <p:nvSpPr>
          <p:cNvPr id="34" name="Google Shape;34;p5"/>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4200"/>
              <a:buFont typeface="Nunito"/>
              <a:buNone/>
              <a:defRPr sz="4200">
                <a:latin typeface="Nunito"/>
                <a:ea typeface="Nunito"/>
                <a:cs typeface="Nunito"/>
                <a:sym typeface="Nunito"/>
              </a:defRPr>
            </a:lvl1pPr>
            <a:lvl2pPr lvl="1" algn="ctr">
              <a:spcBef>
                <a:spcPts val="0"/>
              </a:spcBef>
              <a:spcAft>
                <a:spcPts val="0"/>
              </a:spcAft>
              <a:buSzPts val="4200"/>
              <a:buFont typeface="Nunito"/>
              <a:buNone/>
              <a:defRPr b="1" sz="4200">
                <a:latin typeface="Nunito"/>
                <a:ea typeface="Nunito"/>
                <a:cs typeface="Nunito"/>
                <a:sym typeface="Nunito"/>
              </a:defRPr>
            </a:lvl2pPr>
            <a:lvl3pPr lvl="2" algn="ctr">
              <a:spcBef>
                <a:spcPts val="0"/>
              </a:spcBef>
              <a:spcAft>
                <a:spcPts val="0"/>
              </a:spcAft>
              <a:buSzPts val="4200"/>
              <a:buFont typeface="Nunito"/>
              <a:buNone/>
              <a:defRPr b="1" sz="4200">
                <a:latin typeface="Nunito"/>
                <a:ea typeface="Nunito"/>
                <a:cs typeface="Nunito"/>
                <a:sym typeface="Nunito"/>
              </a:defRPr>
            </a:lvl3pPr>
            <a:lvl4pPr lvl="3" algn="ctr">
              <a:spcBef>
                <a:spcPts val="0"/>
              </a:spcBef>
              <a:spcAft>
                <a:spcPts val="0"/>
              </a:spcAft>
              <a:buSzPts val="4200"/>
              <a:buFont typeface="Nunito"/>
              <a:buNone/>
              <a:defRPr b="1" sz="4200">
                <a:latin typeface="Nunito"/>
                <a:ea typeface="Nunito"/>
                <a:cs typeface="Nunito"/>
                <a:sym typeface="Nunito"/>
              </a:defRPr>
            </a:lvl4pPr>
            <a:lvl5pPr lvl="4" algn="ctr">
              <a:spcBef>
                <a:spcPts val="0"/>
              </a:spcBef>
              <a:spcAft>
                <a:spcPts val="0"/>
              </a:spcAft>
              <a:buSzPts val="4200"/>
              <a:buFont typeface="Nunito"/>
              <a:buNone/>
              <a:defRPr b="1" sz="4200">
                <a:latin typeface="Nunito"/>
                <a:ea typeface="Nunito"/>
                <a:cs typeface="Nunito"/>
                <a:sym typeface="Nunito"/>
              </a:defRPr>
            </a:lvl5pPr>
            <a:lvl6pPr lvl="5" algn="ctr">
              <a:spcBef>
                <a:spcPts val="0"/>
              </a:spcBef>
              <a:spcAft>
                <a:spcPts val="0"/>
              </a:spcAft>
              <a:buSzPts val="4200"/>
              <a:buFont typeface="Nunito"/>
              <a:buNone/>
              <a:defRPr b="1" sz="4200">
                <a:latin typeface="Nunito"/>
                <a:ea typeface="Nunito"/>
                <a:cs typeface="Nunito"/>
                <a:sym typeface="Nunito"/>
              </a:defRPr>
            </a:lvl6pPr>
            <a:lvl7pPr lvl="6" algn="ctr">
              <a:spcBef>
                <a:spcPts val="0"/>
              </a:spcBef>
              <a:spcAft>
                <a:spcPts val="0"/>
              </a:spcAft>
              <a:buSzPts val="4200"/>
              <a:buFont typeface="Nunito"/>
              <a:buNone/>
              <a:defRPr b="1" sz="4200">
                <a:latin typeface="Nunito"/>
                <a:ea typeface="Nunito"/>
                <a:cs typeface="Nunito"/>
                <a:sym typeface="Nunito"/>
              </a:defRPr>
            </a:lvl7pPr>
            <a:lvl8pPr lvl="7" algn="ctr">
              <a:spcBef>
                <a:spcPts val="0"/>
              </a:spcBef>
              <a:spcAft>
                <a:spcPts val="0"/>
              </a:spcAft>
              <a:buSzPts val="4200"/>
              <a:buFont typeface="Nunito"/>
              <a:buNone/>
              <a:defRPr b="1" sz="4200">
                <a:latin typeface="Nunito"/>
                <a:ea typeface="Nunito"/>
                <a:cs typeface="Nunito"/>
                <a:sym typeface="Nunito"/>
              </a:defRPr>
            </a:lvl8pPr>
            <a:lvl9pPr lvl="8" algn="ctr">
              <a:spcBef>
                <a:spcPts val="0"/>
              </a:spcBef>
              <a:spcAft>
                <a:spcPts val="0"/>
              </a:spcAft>
              <a:buSzPts val="4200"/>
              <a:buFont typeface="Nunito"/>
              <a:buNone/>
              <a:defRPr b="1" sz="4200">
                <a:latin typeface="Nunito"/>
                <a:ea typeface="Nunito"/>
                <a:cs typeface="Nunito"/>
                <a:sym typeface="Nunito"/>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tion Code dark">
  <p:cSld name="SECTION_HEADER_4_3_1_2_1_1">
    <p:spTree>
      <p:nvGrpSpPr>
        <p:cNvPr id="35" name="Shape 35"/>
        <p:cNvGrpSpPr/>
        <p:nvPr/>
      </p:nvGrpSpPr>
      <p:grpSpPr>
        <a:xfrm>
          <a:off x="0" y="0"/>
          <a:ext cx="0" cy="0"/>
          <a:chOff x="0" y="0"/>
          <a:chExt cx="0" cy="0"/>
        </a:xfrm>
      </p:grpSpPr>
      <p:pic>
        <p:nvPicPr>
          <p:cNvPr id="36" name="Google Shape;36;p6"/>
          <p:cNvPicPr preferRelativeResize="0"/>
          <p:nvPr/>
        </p:nvPicPr>
        <p:blipFill>
          <a:blip r:embed="rId2">
            <a:alphaModFix/>
          </a:blip>
          <a:stretch>
            <a:fillRect/>
          </a:stretch>
        </p:blipFill>
        <p:spPr>
          <a:xfrm>
            <a:off x="319500" y="523625"/>
            <a:ext cx="8477652" cy="4175700"/>
          </a:xfrm>
          <a:prstGeom prst="rect">
            <a:avLst/>
          </a:prstGeom>
          <a:noFill/>
          <a:ln>
            <a:noFill/>
          </a:ln>
        </p:spPr>
      </p:pic>
      <p:sp>
        <p:nvSpPr>
          <p:cNvPr id="37" name="Google Shape;37;p6"/>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2"/>
              </a:buClr>
              <a:buSzPts val="4200"/>
              <a:buFont typeface="Nunito"/>
              <a:buNone/>
              <a:defRPr sz="4200">
                <a:solidFill>
                  <a:schemeClr val="lt2"/>
                </a:solidFill>
                <a:latin typeface="Nunito"/>
                <a:ea typeface="Nunito"/>
                <a:cs typeface="Nunito"/>
                <a:sym typeface="Nunito"/>
              </a:defRPr>
            </a:lvl1pPr>
            <a:lvl2pPr lvl="1" algn="ctr">
              <a:spcBef>
                <a:spcPts val="0"/>
              </a:spcBef>
              <a:spcAft>
                <a:spcPts val="0"/>
              </a:spcAft>
              <a:buClr>
                <a:schemeClr val="lt2"/>
              </a:buClr>
              <a:buSzPts val="4200"/>
              <a:buFont typeface="Nunito"/>
              <a:buNone/>
              <a:defRPr b="1" sz="4200">
                <a:solidFill>
                  <a:schemeClr val="lt2"/>
                </a:solidFill>
                <a:latin typeface="Nunito"/>
                <a:ea typeface="Nunito"/>
                <a:cs typeface="Nunito"/>
                <a:sym typeface="Nunito"/>
              </a:defRPr>
            </a:lvl2pPr>
            <a:lvl3pPr lvl="2" algn="ctr">
              <a:spcBef>
                <a:spcPts val="0"/>
              </a:spcBef>
              <a:spcAft>
                <a:spcPts val="0"/>
              </a:spcAft>
              <a:buClr>
                <a:schemeClr val="lt2"/>
              </a:buClr>
              <a:buSzPts val="4200"/>
              <a:buFont typeface="Nunito"/>
              <a:buNone/>
              <a:defRPr b="1" sz="4200">
                <a:solidFill>
                  <a:schemeClr val="lt2"/>
                </a:solidFill>
                <a:latin typeface="Nunito"/>
                <a:ea typeface="Nunito"/>
                <a:cs typeface="Nunito"/>
                <a:sym typeface="Nunito"/>
              </a:defRPr>
            </a:lvl3pPr>
            <a:lvl4pPr lvl="3" algn="ctr">
              <a:spcBef>
                <a:spcPts val="0"/>
              </a:spcBef>
              <a:spcAft>
                <a:spcPts val="0"/>
              </a:spcAft>
              <a:buClr>
                <a:schemeClr val="lt2"/>
              </a:buClr>
              <a:buSzPts val="4200"/>
              <a:buFont typeface="Nunito"/>
              <a:buNone/>
              <a:defRPr b="1" sz="4200">
                <a:solidFill>
                  <a:schemeClr val="lt2"/>
                </a:solidFill>
                <a:latin typeface="Nunito"/>
                <a:ea typeface="Nunito"/>
                <a:cs typeface="Nunito"/>
                <a:sym typeface="Nunito"/>
              </a:defRPr>
            </a:lvl4pPr>
            <a:lvl5pPr lvl="4" algn="ctr">
              <a:spcBef>
                <a:spcPts val="0"/>
              </a:spcBef>
              <a:spcAft>
                <a:spcPts val="0"/>
              </a:spcAft>
              <a:buClr>
                <a:schemeClr val="lt2"/>
              </a:buClr>
              <a:buSzPts val="4200"/>
              <a:buFont typeface="Nunito"/>
              <a:buNone/>
              <a:defRPr b="1" sz="4200">
                <a:solidFill>
                  <a:schemeClr val="lt2"/>
                </a:solidFill>
                <a:latin typeface="Nunito"/>
                <a:ea typeface="Nunito"/>
                <a:cs typeface="Nunito"/>
                <a:sym typeface="Nunito"/>
              </a:defRPr>
            </a:lvl5pPr>
            <a:lvl6pPr lvl="5" algn="ctr">
              <a:spcBef>
                <a:spcPts val="0"/>
              </a:spcBef>
              <a:spcAft>
                <a:spcPts val="0"/>
              </a:spcAft>
              <a:buClr>
                <a:schemeClr val="lt2"/>
              </a:buClr>
              <a:buSzPts val="4200"/>
              <a:buFont typeface="Nunito"/>
              <a:buNone/>
              <a:defRPr b="1" sz="4200">
                <a:solidFill>
                  <a:schemeClr val="lt2"/>
                </a:solidFill>
                <a:latin typeface="Nunito"/>
                <a:ea typeface="Nunito"/>
                <a:cs typeface="Nunito"/>
                <a:sym typeface="Nunito"/>
              </a:defRPr>
            </a:lvl6pPr>
            <a:lvl7pPr lvl="6" algn="ctr">
              <a:spcBef>
                <a:spcPts val="0"/>
              </a:spcBef>
              <a:spcAft>
                <a:spcPts val="0"/>
              </a:spcAft>
              <a:buClr>
                <a:schemeClr val="lt2"/>
              </a:buClr>
              <a:buSzPts val="4200"/>
              <a:buFont typeface="Nunito"/>
              <a:buNone/>
              <a:defRPr b="1" sz="4200">
                <a:solidFill>
                  <a:schemeClr val="lt2"/>
                </a:solidFill>
                <a:latin typeface="Nunito"/>
                <a:ea typeface="Nunito"/>
                <a:cs typeface="Nunito"/>
                <a:sym typeface="Nunito"/>
              </a:defRPr>
            </a:lvl7pPr>
            <a:lvl8pPr lvl="7" algn="ctr">
              <a:spcBef>
                <a:spcPts val="0"/>
              </a:spcBef>
              <a:spcAft>
                <a:spcPts val="0"/>
              </a:spcAft>
              <a:buClr>
                <a:schemeClr val="lt2"/>
              </a:buClr>
              <a:buSzPts val="4200"/>
              <a:buFont typeface="Nunito"/>
              <a:buNone/>
              <a:defRPr b="1" sz="4200">
                <a:solidFill>
                  <a:schemeClr val="lt2"/>
                </a:solidFill>
                <a:latin typeface="Nunito"/>
                <a:ea typeface="Nunito"/>
                <a:cs typeface="Nunito"/>
                <a:sym typeface="Nunito"/>
              </a:defRPr>
            </a:lvl8pPr>
            <a:lvl9pPr lvl="8" algn="ctr">
              <a:spcBef>
                <a:spcPts val="0"/>
              </a:spcBef>
              <a:spcAft>
                <a:spcPts val="0"/>
              </a:spcAft>
              <a:buClr>
                <a:schemeClr val="lt2"/>
              </a:buClr>
              <a:buSzPts val="4200"/>
              <a:buFont typeface="Nunito"/>
              <a:buNone/>
              <a:defRPr b="1" sz="4200">
                <a:solidFill>
                  <a:schemeClr val="lt2"/>
                </a:solidFill>
                <a:latin typeface="Nunito"/>
                <a:ea typeface="Nunito"/>
                <a:cs typeface="Nunito"/>
                <a:sym typeface="Nunito"/>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 Photo déchiré 1 1">
  <p:cSld name="SECTION_HEADER_4_3_1_1">
    <p:spTree>
      <p:nvGrpSpPr>
        <p:cNvPr id="38" name="Shape 38"/>
        <p:cNvGrpSpPr/>
        <p:nvPr/>
      </p:nvGrpSpPr>
      <p:grpSpPr>
        <a:xfrm>
          <a:off x="0" y="0"/>
          <a:ext cx="0" cy="0"/>
          <a:chOff x="0" y="0"/>
          <a:chExt cx="0" cy="0"/>
        </a:xfrm>
      </p:grpSpPr>
      <p:sp>
        <p:nvSpPr>
          <p:cNvPr id="39" name="Google Shape;39;p7"/>
          <p:cNvSpPr/>
          <p:nvPr/>
        </p:nvSpPr>
        <p:spPr>
          <a:xfrm>
            <a:off x="7" y="0"/>
            <a:ext cx="4604100" cy="5143500"/>
          </a:xfrm>
          <a:prstGeom prst="rect">
            <a:avLst/>
          </a:prstGeom>
          <a:solidFill>
            <a:srgbClr val="EE0B6F">
              <a:alpha val="3449"/>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p:cSld name="SECTION_HEADER_4_3_1_1_1">
    <p:spTree>
      <p:nvGrpSpPr>
        <p:cNvPr id="40" name="Shape 40"/>
        <p:cNvGrpSpPr/>
        <p:nvPr/>
      </p:nvGrpSpPr>
      <p:grpSpPr>
        <a:xfrm>
          <a:off x="0" y="0"/>
          <a:ext cx="0" cy="0"/>
          <a:chOff x="0" y="0"/>
          <a:chExt cx="0" cy="0"/>
        </a:xfrm>
      </p:grpSpPr>
      <p:pic>
        <p:nvPicPr>
          <p:cNvPr id="41" name="Google Shape;41;p8"/>
          <p:cNvPicPr preferRelativeResize="0"/>
          <p:nvPr/>
        </p:nvPicPr>
        <p:blipFill rotWithShape="1">
          <a:blip r:embed="rId2">
            <a:alphaModFix/>
          </a:blip>
          <a:srcRect b="17355" l="0" r="0" t="0"/>
          <a:stretch/>
        </p:blipFill>
        <p:spPr>
          <a:xfrm>
            <a:off x="0" y="0"/>
            <a:ext cx="9144003" cy="5143501"/>
          </a:xfrm>
          <a:prstGeom prst="rect">
            <a:avLst/>
          </a:prstGeom>
          <a:noFill/>
          <a:ln>
            <a:noFill/>
          </a:ln>
        </p:spPr>
      </p:pic>
      <p:sp>
        <p:nvSpPr>
          <p:cNvPr id="42" name="Google Shape;42;p8"/>
          <p:cNvSpPr txBox="1"/>
          <p:nvPr>
            <p:ph type="title"/>
          </p:nvPr>
        </p:nvSpPr>
        <p:spPr>
          <a:xfrm>
            <a:off x="878500" y="2021500"/>
            <a:ext cx="7472100" cy="876900"/>
          </a:xfrm>
          <a:prstGeom prst="rect">
            <a:avLst/>
          </a:prstGeom>
        </p:spPr>
        <p:txBody>
          <a:bodyPr anchorCtr="0" anchor="ctr" bIns="91425" lIns="91425" spcFirstLastPara="1" rIns="91425" wrap="square" tIns="91425">
            <a:normAutofit/>
          </a:bodyPr>
          <a:lstStyle>
            <a:lvl1pPr lvl="0" algn="ctr">
              <a:spcBef>
                <a:spcPts val="0"/>
              </a:spcBef>
              <a:spcAft>
                <a:spcPts val="0"/>
              </a:spcAft>
              <a:buClr>
                <a:srgbClr val="FEFDFC"/>
              </a:buClr>
              <a:buSzPts val="3200"/>
              <a:buNone/>
              <a:defRPr sz="3200">
                <a:solidFill>
                  <a:srgbClr val="FEFDFC"/>
                </a:solidFill>
              </a:defRPr>
            </a:lvl1pPr>
            <a:lvl2pPr lvl="1">
              <a:spcBef>
                <a:spcPts val="0"/>
              </a:spcBef>
              <a:spcAft>
                <a:spcPts val="0"/>
              </a:spcAft>
              <a:buClr>
                <a:srgbClr val="FEFDFC"/>
              </a:buClr>
              <a:buSzPts val="2800"/>
              <a:buNone/>
              <a:defRPr>
                <a:solidFill>
                  <a:srgbClr val="FEFDFC"/>
                </a:solidFill>
              </a:defRPr>
            </a:lvl2pPr>
            <a:lvl3pPr lvl="2">
              <a:spcBef>
                <a:spcPts val="0"/>
              </a:spcBef>
              <a:spcAft>
                <a:spcPts val="0"/>
              </a:spcAft>
              <a:buClr>
                <a:srgbClr val="FEFDFC"/>
              </a:buClr>
              <a:buSzPts val="2800"/>
              <a:buNone/>
              <a:defRPr>
                <a:solidFill>
                  <a:srgbClr val="FEFDFC"/>
                </a:solidFill>
              </a:defRPr>
            </a:lvl3pPr>
            <a:lvl4pPr lvl="3">
              <a:spcBef>
                <a:spcPts val="0"/>
              </a:spcBef>
              <a:spcAft>
                <a:spcPts val="0"/>
              </a:spcAft>
              <a:buClr>
                <a:srgbClr val="FEFDFC"/>
              </a:buClr>
              <a:buSzPts val="2800"/>
              <a:buNone/>
              <a:defRPr>
                <a:solidFill>
                  <a:srgbClr val="FEFDFC"/>
                </a:solidFill>
              </a:defRPr>
            </a:lvl4pPr>
            <a:lvl5pPr lvl="4">
              <a:spcBef>
                <a:spcPts val="0"/>
              </a:spcBef>
              <a:spcAft>
                <a:spcPts val="0"/>
              </a:spcAft>
              <a:buClr>
                <a:srgbClr val="FEFDFC"/>
              </a:buClr>
              <a:buSzPts val="2800"/>
              <a:buNone/>
              <a:defRPr>
                <a:solidFill>
                  <a:srgbClr val="FEFDFC"/>
                </a:solidFill>
              </a:defRPr>
            </a:lvl5pPr>
            <a:lvl6pPr lvl="5">
              <a:spcBef>
                <a:spcPts val="0"/>
              </a:spcBef>
              <a:spcAft>
                <a:spcPts val="0"/>
              </a:spcAft>
              <a:buClr>
                <a:srgbClr val="FEFDFC"/>
              </a:buClr>
              <a:buSzPts val="2800"/>
              <a:buNone/>
              <a:defRPr>
                <a:solidFill>
                  <a:srgbClr val="FEFDFC"/>
                </a:solidFill>
              </a:defRPr>
            </a:lvl6pPr>
            <a:lvl7pPr lvl="6">
              <a:spcBef>
                <a:spcPts val="0"/>
              </a:spcBef>
              <a:spcAft>
                <a:spcPts val="0"/>
              </a:spcAft>
              <a:buClr>
                <a:srgbClr val="FEFDFC"/>
              </a:buClr>
              <a:buSzPts val="2800"/>
              <a:buNone/>
              <a:defRPr>
                <a:solidFill>
                  <a:srgbClr val="FEFDFC"/>
                </a:solidFill>
              </a:defRPr>
            </a:lvl7pPr>
            <a:lvl8pPr lvl="7">
              <a:spcBef>
                <a:spcPts val="0"/>
              </a:spcBef>
              <a:spcAft>
                <a:spcPts val="0"/>
              </a:spcAft>
              <a:buClr>
                <a:srgbClr val="FEFDFC"/>
              </a:buClr>
              <a:buSzPts val="2800"/>
              <a:buNone/>
              <a:defRPr>
                <a:solidFill>
                  <a:srgbClr val="FEFDFC"/>
                </a:solidFill>
              </a:defRPr>
            </a:lvl8pPr>
            <a:lvl9pPr lvl="8">
              <a:spcBef>
                <a:spcPts val="0"/>
              </a:spcBef>
              <a:spcAft>
                <a:spcPts val="0"/>
              </a:spcAft>
              <a:buClr>
                <a:srgbClr val="FEFDFC"/>
              </a:buClr>
              <a:buSzPts val="2800"/>
              <a:buNone/>
              <a:defRPr>
                <a:solidFill>
                  <a:srgbClr val="FEFDFC"/>
                </a:solidFill>
              </a:defRPr>
            </a:lvl9pPr>
          </a:lstStyle>
          <a:p/>
        </p:txBody>
      </p:sp>
      <p:pic>
        <p:nvPicPr>
          <p:cNvPr id="43" name="Google Shape;43;p8"/>
          <p:cNvPicPr preferRelativeResize="0"/>
          <p:nvPr/>
        </p:nvPicPr>
        <p:blipFill rotWithShape="1">
          <a:blip r:embed="rId3">
            <a:alphaModFix/>
          </a:blip>
          <a:srcRect b="0" l="0" r="68992" t="0"/>
          <a:stretch/>
        </p:blipFill>
        <p:spPr>
          <a:xfrm>
            <a:off x="214525" y="173475"/>
            <a:ext cx="456125" cy="393600"/>
          </a:xfrm>
          <a:prstGeom prst="rect">
            <a:avLst/>
          </a:prstGeom>
          <a:noFill/>
          <a:ln>
            <a:noFill/>
          </a:ln>
        </p:spPr>
      </p:pic>
      <p:sp>
        <p:nvSpPr>
          <p:cNvPr id="44" name="Google Shape;44;p8"/>
          <p:cNvSpPr txBox="1"/>
          <p:nvPr>
            <p:ph idx="1" type="subTitle"/>
          </p:nvPr>
        </p:nvSpPr>
        <p:spPr>
          <a:xfrm>
            <a:off x="1308300" y="3098400"/>
            <a:ext cx="6527400" cy="393600"/>
          </a:xfrm>
          <a:prstGeom prst="rect">
            <a:avLst/>
          </a:prstGeom>
        </p:spPr>
        <p:txBody>
          <a:bodyPr anchorCtr="0" anchor="t" bIns="91425" lIns="91425" spcFirstLastPara="1" rIns="91425" wrap="square" tIns="91425">
            <a:noAutofit/>
          </a:bodyPr>
          <a:lstStyle>
            <a:lvl1pPr lvl="0" algn="ctr">
              <a:spcBef>
                <a:spcPts val="0"/>
              </a:spcBef>
              <a:spcAft>
                <a:spcPts val="0"/>
              </a:spcAft>
              <a:buClr>
                <a:schemeClr val="dk2"/>
              </a:buClr>
              <a:buSzPts val="1800"/>
              <a:buNone/>
              <a:defRPr b="1">
                <a:solidFill>
                  <a:schemeClr val="dk2"/>
                </a:solidFill>
              </a:defRPr>
            </a:lvl1pPr>
            <a:lvl2pPr lvl="1" algn="ctr">
              <a:spcBef>
                <a:spcPts val="0"/>
              </a:spcBef>
              <a:spcAft>
                <a:spcPts val="0"/>
              </a:spcAft>
              <a:buClr>
                <a:schemeClr val="dk2"/>
              </a:buClr>
              <a:buSzPts val="1400"/>
              <a:buNone/>
              <a:defRPr>
                <a:solidFill>
                  <a:schemeClr val="dk2"/>
                </a:solidFill>
              </a:defRPr>
            </a:lvl2pPr>
            <a:lvl3pPr lvl="2" algn="ctr">
              <a:spcBef>
                <a:spcPts val="0"/>
              </a:spcBef>
              <a:spcAft>
                <a:spcPts val="0"/>
              </a:spcAft>
              <a:buClr>
                <a:schemeClr val="dk2"/>
              </a:buClr>
              <a:buSzPts val="1400"/>
              <a:buNone/>
              <a:defRPr>
                <a:solidFill>
                  <a:schemeClr val="dk2"/>
                </a:solidFill>
              </a:defRPr>
            </a:lvl3pPr>
            <a:lvl4pPr lvl="3" algn="ctr">
              <a:spcBef>
                <a:spcPts val="0"/>
              </a:spcBef>
              <a:spcAft>
                <a:spcPts val="0"/>
              </a:spcAft>
              <a:buClr>
                <a:schemeClr val="dk2"/>
              </a:buClr>
              <a:buSzPts val="1400"/>
              <a:buNone/>
              <a:defRPr>
                <a:solidFill>
                  <a:schemeClr val="dk2"/>
                </a:solidFill>
              </a:defRPr>
            </a:lvl4pPr>
            <a:lvl5pPr lvl="4" algn="ctr">
              <a:spcBef>
                <a:spcPts val="0"/>
              </a:spcBef>
              <a:spcAft>
                <a:spcPts val="0"/>
              </a:spcAft>
              <a:buClr>
                <a:schemeClr val="dk2"/>
              </a:buClr>
              <a:buSzPts val="1400"/>
              <a:buNone/>
              <a:defRPr>
                <a:solidFill>
                  <a:schemeClr val="dk2"/>
                </a:solidFill>
              </a:defRPr>
            </a:lvl5pPr>
            <a:lvl6pPr lvl="5" algn="ctr">
              <a:spcBef>
                <a:spcPts val="0"/>
              </a:spcBef>
              <a:spcAft>
                <a:spcPts val="0"/>
              </a:spcAft>
              <a:buClr>
                <a:schemeClr val="dk2"/>
              </a:buClr>
              <a:buSzPts val="1400"/>
              <a:buNone/>
              <a:defRPr>
                <a:solidFill>
                  <a:schemeClr val="dk2"/>
                </a:solidFill>
              </a:defRPr>
            </a:lvl6pPr>
            <a:lvl7pPr lvl="6" algn="ctr">
              <a:spcBef>
                <a:spcPts val="0"/>
              </a:spcBef>
              <a:spcAft>
                <a:spcPts val="0"/>
              </a:spcAft>
              <a:buClr>
                <a:schemeClr val="dk2"/>
              </a:buClr>
              <a:buSzPts val="1400"/>
              <a:buNone/>
              <a:defRPr>
                <a:solidFill>
                  <a:schemeClr val="dk2"/>
                </a:solidFill>
              </a:defRPr>
            </a:lvl7pPr>
            <a:lvl8pPr lvl="7" algn="ctr">
              <a:spcBef>
                <a:spcPts val="0"/>
              </a:spcBef>
              <a:spcAft>
                <a:spcPts val="0"/>
              </a:spcAft>
              <a:buClr>
                <a:schemeClr val="dk2"/>
              </a:buClr>
              <a:buSzPts val="1400"/>
              <a:buNone/>
              <a:defRPr>
                <a:solidFill>
                  <a:schemeClr val="dk2"/>
                </a:solidFill>
              </a:defRPr>
            </a:lvl8pPr>
            <a:lvl9pPr lvl="8" algn="ctr">
              <a:spcBef>
                <a:spcPts val="0"/>
              </a:spcBef>
              <a:spcAft>
                <a:spcPts val="0"/>
              </a:spcAft>
              <a:buClr>
                <a:schemeClr val="dk2"/>
              </a:buClr>
              <a:buSzPts val="1400"/>
              <a:buNone/>
              <a:defRPr>
                <a:solidFill>
                  <a:schemeClr val="dk2"/>
                </a:solidFill>
              </a:defRPr>
            </a:lvl9pPr>
          </a:lstStyle>
          <a:p/>
        </p:txBody>
      </p:sp>
      <p:pic>
        <p:nvPicPr>
          <p:cNvPr id="45" name="Google Shape;45;p8"/>
          <p:cNvPicPr preferRelativeResize="0"/>
          <p:nvPr/>
        </p:nvPicPr>
        <p:blipFill rotWithShape="1">
          <a:blip r:embed="rId4">
            <a:alphaModFix/>
          </a:blip>
          <a:srcRect b="0" l="33954" r="-15573" t="0"/>
          <a:stretch/>
        </p:blipFill>
        <p:spPr>
          <a:xfrm>
            <a:off x="713925" y="173475"/>
            <a:ext cx="1200599" cy="3936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re+sub - clean">
  <p:cSld name="SECTION_HEADER_4_1_3_1_2_1_1_1">
    <p:spTree>
      <p:nvGrpSpPr>
        <p:cNvPr id="46" name="Shape 46"/>
        <p:cNvGrpSpPr/>
        <p:nvPr/>
      </p:nvGrpSpPr>
      <p:grpSpPr>
        <a:xfrm>
          <a:off x="0" y="0"/>
          <a:ext cx="0" cy="0"/>
          <a:chOff x="0" y="0"/>
          <a:chExt cx="0" cy="0"/>
        </a:xfrm>
      </p:grpSpPr>
      <p:pic>
        <p:nvPicPr>
          <p:cNvPr id="47" name="Google Shape;47;p9"/>
          <p:cNvPicPr preferRelativeResize="0"/>
          <p:nvPr/>
        </p:nvPicPr>
        <p:blipFill>
          <a:blip r:embed="rId2">
            <a:alphaModFix amt="90000"/>
          </a:blip>
          <a:stretch>
            <a:fillRect/>
          </a:stretch>
        </p:blipFill>
        <p:spPr>
          <a:xfrm>
            <a:off x="-1" y="0"/>
            <a:ext cx="9144003" cy="5143501"/>
          </a:xfrm>
          <a:prstGeom prst="rect">
            <a:avLst/>
          </a:prstGeom>
          <a:noFill/>
          <a:ln>
            <a:noFill/>
          </a:ln>
        </p:spPr>
      </p:pic>
      <p:sp>
        <p:nvSpPr>
          <p:cNvPr id="48" name="Google Shape;48;p9"/>
          <p:cNvSpPr txBox="1"/>
          <p:nvPr>
            <p:ph type="title"/>
          </p:nvPr>
        </p:nvSpPr>
        <p:spPr>
          <a:xfrm>
            <a:off x="1759650" y="2245200"/>
            <a:ext cx="5557500" cy="6531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2"/>
              </a:buClr>
              <a:buSzPts val="2000"/>
              <a:buNone/>
              <a:defRPr>
                <a:solidFill>
                  <a:schemeClr val="lt2"/>
                </a:solidFill>
              </a:defRPr>
            </a:lvl1pPr>
            <a:lvl2pPr lvl="1">
              <a:spcBef>
                <a:spcPts val="0"/>
              </a:spcBef>
              <a:spcAft>
                <a:spcPts val="0"/>
              </a:spcAft>
              <a:buClr>
                <a:schemeClr val="lt2"/>
              </a:buClr>
              <a:buSzPts val="2800"/>
              <a:buFont typeface="Montserrat"/>
              <a:buNone/>
              <a:defRPr>
                <a:solidFill>
                  <a:schemeClr val="lt2"/>
                </a:solidFill>
                <a:latin typeface="Montserrat"/>
                <a:ea typeface="Montserrat"/>
                <a:cs typeface="Montserrat"/>
                <a:sym typeface="Montserrat"/>
              </a:defRPr>
            </a:lvl2pPr>
            <a:lvl3pPr lvl="2">
              <a:spcBef>
                <a:spcPts val="0"/>
              </a:spcBef>
              <a:spcAft>
                <a:spcPts val="0"/>
              </a:spcAft>
              <a:buClr>
                <a:schemeClr val="lt2"/>
              </a:buClr>
              <a:buSzPts val="2800"/>
              <a:buFont typeface="Montserrat"/>
              <a:buNone/>
              <a:defRPr>
                <a:solidFill>
                  <a:schemeClr val="lt2"/>
                </a:solidFill>
                <a:latin typeface="Montserrat"/>
                <a:ea typeface="Montserrat"/>
                <a:cs typeface="Montserrat"/>
                <a:sym typeface="Montserrat"/>
              </a:defRPr>
            </a:lvl3pPr>
            <a:lvl4pPr lvl="3">
              <a:spcBef>
                <a:spcPts val="0"/>
              </a:spcBef>
              <a:spcAft>
                <a:spcPts val="0"/>
              </a:spcAft>
              <a:buClr>
                <a:schemeClr val="lt2"/>
              </a:buClr>
              <a:buSzPts val="2800"/>
              <a:buFont typeface="Montserrat"/>
              <a:buNone/>
              <a:defRPr>
                <a:solidFill>
                  <a:schemeClr val="lt2"/>
                </a:solidFill>
                <a:latin typeface="Montserrat"/>
                <a:ea typeface="Montserrat"/>
                <a:cs typeface="Montserrat"/>
                <a:sym typeface="Montserrat"/>
              </a:defRPr>
            </a:lvl4pPr>
            <a:lvl5pPr lvl="4">
              <a:spcBef>
                <a:spcPts val="0"/>
              </a:spcBef>
              <a:spcAft>
                <a:spcPts val="0"/>
              </a:spcAft>
              <a:buClr>
                <a:schemeClr val="lt2"/>
              </a:buClr>
              <a:buSzPts val="2800"/>
              <a:buFont typeface="Montserrat"/>
              <a:buNone/>
              <a:defRPr>
                <a:solidFill>
                  <a:schemeClr val="lt2"/>
                </a:solidFill>
                <a:latin typeface="Montserrat"/>
                <a:ea typeface="Montserrat"/>
                <a:cs typeface="Montserrat"/>
                <a:sym typeface="Montserrat"/>
              </a:defRPr>
            </a:lvl5pPr>
            <a:lvl6pPr lvl="5">
              <a:spcBef>
                <a:spcPts val="0"/>
              </a:spcBef>
              <a:spcAft>
                <a:spcPts val="0"/>
              </a:spcAft>
              <a:buClr>
                <a:schemeClr val="lt2"/>
              </a:buClr>
              <a:buSzPts val="2800"/>
              <a:buFont typeface="Montserrat"/>
              <a:buNone/>
              <a:defRPr>
                <a:solidFill>
                  <a:schemeClr val="lt2"/>
                </a:solidFill>
                <a:latin typeface="Montserrat"/>
                <a:ea typeface="Montserrat"/>
                <a:cs typeface="Montserrat"/>
                <a:sym typeface="Montserrat"/>
              </a:defRPr>
            </a:lvl6pPr>
            <a:lvl7pPr lvl="6">
              <a:spcBef>
                <a:spcPts val="0"/>
              </a:spcBef>
              <a:spcAft>
                <a:spcPts val="0"/>
              </a:spcAft>
              <a:buClr>
                <a:schemeClr val="lt2"/>
              </a:buClr>
              <a:buSzPts val="2800"/>
              <a:buFont typeface="Montserrat"/>
              <a:buNone/>
              <a:defRPr>
                <a:solidFill>
                  <a:schemeClr val="lt2"/>
                </a:solidFill>
                <a:latin typeface="Montserrat"/>
                <a:ea typeface="Montserrat"/>
                <a:cs typeface="Montserrat"/>
                <a:sym typeface="Montserrat"/>
              </a:defRPr>
            </a:lvl7pPr>
            <a:lvl8pPr lvl="7">
              <a:spcBef>
                <a:spcPts val="0"/>
              </a:spcBef>
              <a:spcAft>
                <a:spcPts val="0"/>
              </a:spcAft>
              <a:buClr>
                <a:schemeClr val="lt2"/>
              </a:buClr>
              <a:buSzPts val="2800"/>
              <a:buFont typeface="Montserrat"/>
              <a:buNone/>
              <a:defRPr>
                <a:solidFill>
                  <a:schemeClr val="lt2"/>
                </a:solidFill>
                <a:latin typeface="Montserrat"/>
                <a:ea typeface="Montserrat"/>
                <a:cs typeface="Montserrat"/>
                <a:sym typeface="Montserrat"/>
              </a:defRPr>
            </a:lvl8pPr>
            <a:lvl9pPr lvl="8">
              <a:spcBef>
                <a:spcPts val="0"/>
              </a:spcBef>
              <a:spcAft>
                <a:spcPts val="0"/>
              </a:spcAft>
              <a:buClr>
                <a:schemeClr val="lt2"/>
              </a:buClr>
              <a:buSzPts val="2800"/>
              <a:buFont typeface="Montserrat"/>
              <a:buNone/>
              <a:defRPr>
                <a:solidFill>
                  <a:schemeClr val="lt2"/>
                </a:solidFill>
                <a:latin typeface="Montserrat"/>
                <a:ea typeface="Montserrat"/>
                <a:cs typeface="Montserrat"/>
                <a:sym typeface="Montserrat"/>
              </a:defRPr>
            </a:lvl9pPr>
          </a:lstStyle>
          <a:p/>
        </p:txBody>
      </p:sp>
      <p:sp>
        <p:nvSpPr>
          <p:cNvPr id="49" name="Google Shape;49;p9"/>
          <p:cNvSpPr txBox="1"/>
          <p:nvPr>
            <p:ph idx="1" type="subTitle"/>
          </p:nvPr>
        </p:nvSpPr>
        <p:spPr>
          <a:xfrm>
            <a:off x="1439375" y="1769900"/>
            <a:ext cx="4449300" cy="454200"/>
          </a:xfrm>
          <a:prstGeom prst="rect">
            <a:avLst/>
          </a:prstGeom>
        </p:spPr>
        <p:txBody>
          <a:bodyPr anchorCtr="0" anchor="ctr" bIns="91425" lIns="91425" spcFirstLastPara="1" rIns="91425" wrap="square" tIns="91425">
            <a:noAutofit/>
          </a:bodyPr>
          <a:lstStyle>
            <a:lvl1pPr lvl="0">
              <a:spcBef>
                <a:spcPts val="0"/>
              </a:spcBef>
              <a:spcAft>
                <a:spcPts val="0"/>
              </a:spcAft>
              <a:buClr>
                <a:schemeClr val="accent4"/>
              </a:buClr>
              <a:buSzPts val="1800"/>
              <a:buNone/>
              <a:defRPr b="1">
                <a:solidFill>
                  <a:schemeClr val="accent4"/>
                </a:solidFill>
              </a:defRPr>
            </a:lvl1pPr>
            <a:lvl2pPr lvl="1">
              <a:spcBef>
                <a:spcPts val="0"/>
              </a:spcBef>
              <a:spcAft>
                <a:spcPts val="0"/>
              </a:spcAft>
              <a:buClr>
                <a:schemeClr val="accent4"/>
              </a:buClr>
              <a:buSzPts val="1400"/>
              <a:buNone/>
              <a:defRPr>
                <a:solidFill>
                  <a:schemeClr val="accent4"/>
                </a:solidFill>
              </a:defRPr>
            </a:lvl2pPr>
            <a:lvl3pPr lvl="2">
              <a:spcBef>
                <a:spcPts val="0"/>
              </a:spcBef>
              <a:spcAft>
                <a:spcPts val="0"/>
              </a:spcAft>
              <a:buClr>
                <a:schemeClr val="accent4"/>
              </a:buClr>
              <a:buSzPts val="1400"/>
              <a:buNone/>
              <a:defRPr>
                <a:solidFill>
                  <a:schemeClr val="accent4"/>
                </a:solidFill>
              </a:defRPr>
            </a:lvl3pPr>
            <a:lvl4pPr lvl="3">
              <a:spcBef>
                <a:spcPts val="0"/>
              </a:spcBef>
              <a:spcAft>
                <a:spcPts val="0"/>
              </a:spcAft>
              <a:buClr>
                <a:schemeClr val="accent4"/>
              </a:buClr>
              <a:buSzPts val="1400"/>
              <a:buNone/>
              <a:defRPr>
                <a:solidFill>
                  <a:schemeClr val="accent4"/>
                </a:solidFill>
              </a:defRPr>
            </a:lvl4pPr>
            <a:lvl5pPr lvl="4">
              <a:spcBef>
                <a:spcPts val="0"/>
              </a:spcBef>
              <a:spcAft>
                <a:spcPts val="0"/>
              </a:spcAft>
              <a:buClr>
                <a:schemeClr val="accent4"/>
              </a:buClr>
              <a:buSzPts val="1400"/>
              <a:buNone/>
              <a:defRPr>
                <a:solidFill>
                  <a:schemeClr val="accent4"/>
                </a:solidFill>
              </a:defRPr>
            </a:lvl5pPr>
            <a:lvl6pPr lvl="5">
              <a:spcBef>
                <a:spcPts val="0"/>
              </a:spcBef>
              <a:spcAft>
                <a:spcPts val="0"/>
              </a:spcAft>
              <a:buClr>
                <a:schemeClr val="accent4"/>
              </a:buClr>
              <a:buSzPts val="1400"/>
              <a:buNone/>
              <a:defRPr>
                <a:solidFill>
                  <a:schemeClr val="accent4"/>
                </a:solidFill>
              </a:defRPr>
            </a:lvl6pPr>
            <a:lvl7pPr lvl="6">
              <a:spcBef>
                <a:spcPts val="0"/>
              </a:spcBef>
              <a:spcAft>
                <a:spcPts val="0"/>
              </a:spcAft>
              <a:buClr>
                <a:schemeClr val="accent4"/>
              </a:buClr>
              <a:buSzPts val="1400"/>
              <a:buNone/>
              <a:defRPr>
                <a:solidFill>
                  <a:schemeClr val="accent4"/>
                </a:solidFill>
              </a:defRPr>
            </a:lvl7pPr>
            <a:lvl8pPr lvl="7">
              <a:spcBef>
                <a:spcPts val="0"/>
              </a:spcBef>
              <a:spcAft>
                <a:spcPts val="0"/>
              </a:spcAft>
              <a:buClr>
                <a:schemeClr val="accent4"/>
              </a:buClr>
              <a:buSzPts val="1400"/>
              <a:buNone/>
              <a:defRPr>
                <a:solidFill>
                  <a:schemeClr val="accent4"/>
                </a:solidFill>
              </a:defRPr>
            </a:lvl8pPr>
            <a:lvl9pPr lvl="8">
              <a:spcBef>
                <a:spcPts val="0"/>
              </a:spcBef>
              <a:spcAft>
                <a:spcPts val="0"/>
              </a:spcAft>
              <a:buClr>
                <a:schemeClr val="accent4"/>
              </a:buClr>
              <a:buSzPts val="1400"/>
              <a:buNone/>
              <a:defRPr>
                <a:solidFill>
                  <a:schemeClr val="accent4"/>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 fond chaud">
  <p:cSld name="SECTION_HEADER_4_1_3_1_1_1_1">
    <p:spTree>
      <p:nvGrpSpPr>
        <p:cNvPr id="50" name="Shape 50"/>
        <p:cNvGrpSpPr/>
        <p:nvPr/>
      </p:nvGrpSpPr>
      <p:grpSpPr>
        <a:xfrm>
          <a:off x="0" y="0"/>
          <a:ext cx="0" cy="0"/>
          <a:chOff x="0" y="0"/>
          <a:chExt cx="0" cy="0"/>
        </a:xfrm>
      </p:grpSpPr>
      <p:pic>
        <p:nvPicPr>
          <p:cNvPr id="51" name="Google Shape;51;p10"/>
          <p:cNvPicPr preferRelativeResize="0"/>
          <p:nvPr/>
        </p:nvPicPr>
        <p:blipFill>
          <a:blip r:embed="rId2">
            <a:alphaModFix amt="90000"/>
          </a:blip>
          <a:stretch>
            <a:fillRect/>
          </a:stretch>
        </p:blipFill>
        <p:spPr>
          <a:xfrm>
            <a:off x="-1" y="0"/>
            <a:ext cx="9144003" cy="5143501"/>
          </a:xfrm>
          <a:prstGeom prst="rect">
            <a:avLst/>
          </a:prstGeom>
          <a:noFill/>
          <a:ln>
            <a:noFill/>
          </a:ln>
        </p:spPr>
      </p:pic>
      <p:sp>
        <p:nvSpPr>
          <p:cNvPr id="52" name="Google Shape;52;p10"/>
          <p:cNvSpPr txBox="1"/>
          <p:nvPr>
            <p:ph type="title"/>
          </p:nvPr>
        </p:nvSpPr>
        <p:spPr>
          <a:xfrm>
            <a:off x="1759650" y="2245200"/>
            <a:ext cx="5557500" cy="653100"/>
          </a:xfrm>
          <a:prstGeom prst="rect">
            <a:avLst/>
          </a:prstGeom>
        </p:spPr>
        <p:txBody>
          <a:bodyPr anchorCtr="0" anchor="t" bIns="91425" lIns="91425" spcFirstLastPara="1" rIns="91425" wrap="square" tIns="91425">
            <a:normAutofit/>
          </a:bodyPr>
          <a:lstStyle>
            <a:lvl1pPr lvl="0" algn="ctr">
              <a:spcBef>
                <a:spcPts val="0"/>
              </a:spcBef>
              <a:spcAft>
                <a:spcPts val="0"/>
              </a:spcAft>
              <a:buClr>
                <a:srgbClr val="FEF8E3"/>
              </a:buClr>
              <a:buSzPts val="2000"/>
              <a:buNone/>
              <a:defRPr>
                <a:solidFill>
                  <a:srgbClr val="FEF8E3"/>
                </a:solidFill>
              </a:defRPr>
            </a:lvl1pPr>
            <a:lvl2pPr lvl="1">
              <a:spcBef>
                <a:spcPts val="0"/>
              </a:spcBef>
              <a:spcAft>
                <a:spcPts val="0"/>
              </a:spcAft>
              <a:buClr>
                <a:srgbClr val="FEF8E3"/>
              </a:buClr>
              <a:buSzPts val="2800"/>
              <a:buFont typeface="Montserrat"/>
              <a:buNone/>
              <a:defRPr>
                <a:solidFill>
                  <a:srgbClr val="FEF8E3"/>
                </a:solidFill>
                <a:latin typeface="Montserrat"/>
                <a:ea typeface="Montserrat"/>
                <a:cs typeface="Montserrat"/>
                <a:sym typeface="Montserrat"/>
              </a:defRPr>
            </a:lvl2pPr>
            <a:lvl3pPr lvl="2">
              <a:spcBef>
                <a:spcPts val="0"/>
              </a:spcBef>
              <a:spcAft>
                <a:spcPts val="0"/>
              </a:spcAft>
              <a:buClr>
                <a:srgbClr val="FEF8E3"/>
              </a:buClr>
              <a:buSzPts val="2800"/>
              <a:buFont typeface="Montserrat"/>
              <a:buNone/>
              <a:defRPr>
                <a:solidFill>
                  <a:srgbClr val="FEF8E3"/>
                </a:solidFill>
                <a:latin typeface="Montserrat"/>
                <a:ea typeface="Montserrat"/>
                <a:cs typeface="Montserrat"/>
                <a:sym typeface="Montserrat"/>
              </a:defRPr>
            </a:lvl3pPr>
            <a:lvl4pPr lvl="3">
              <a:spcBef>
                <a:spcPts val="0"/>
              </a:spcBef>
              <a:spcAft>
                <a:spcPts val="0"/>
              </a:spcAft>
              <a:buClr>
                <a:srgbClr val="FEF8E3"/>
              </a:buClr>
              <a:buSzPts val="2800"/>
              <a:buFont typeface="Montserrat"/>
              <a:buNone/>
              <a:defRPr>
                <a:solidFill>
                  <a:srgbClr val="FEF8E3"/>
                </a:solidFill>
                <a:latin typeface="Montserrat"/>
                <a:ea typeface="Montserrat"/>
                <a:cs typeface="Montserrat"/>
                <a:sym typeface="Montserrat"/>
              </a:defRPr>
            </a:lvl4pPr>
            <a:lvl5pPr lvl="4">
              <a:spcBef>
                <a:spcPts val="0"/>
              </a:spcBef>
              <a:spcAft>
                <a:spcPts val="0"/>
              </a:spcAft>
              <a:buClr>
                <a:srgbClr val="FEF8E3"/>
              </a:buClr>
              <a:buSzPts val="2800"/>
              <a:buFont typeface="Montserrat"/>
              <a:buNone/>
              <a:defRPr>
                <a:solidFill>
                  <a:srgbClr val="FEF8E3"/>
                </a:solidFill>
                <a:latin typeface="Montserrat"/>
                <a:ea typeface="Montserrat"/>
                <a:cs typeface="Montserrat"/>
                <a:sym typeface="Montserrat"/>
              </a:defRPr>
            </a:lvl5pPr>
            <a:lvl6pPr lvl="5">
              <a:spcBef>
                <a:spcPts val="0"/>
              </a:spcBef>
              <a:spcAft>
                <a:spcPts val="0"/>
              </a:spcAft>
              <a:buClr>
                <a:srgbClr val="FEF8E3"/>
              </a:buClr>
              <a:buSzPts val="2800"/>
              <a:buFont typeface="Montserrat"/>
              <a:buNone/>
              <a:defRPr>
                <a:solidFill>
                  <a:srgbClr val="FEF8E3"/>
                </a:solidFill>
                <a:latin typeface="Montserrat"/>
                <a:ea typeface="Montserrat"/>
                <a:cs typeface="Montserrat"/>
                <a:sym typeface="Montserrat"/>
              </a:defRPr>
            </a:lvl6pPr>
            <a:lvl7pPr lvl="6">
              <a:spcBef>
                <a:spcPts val="0"/>
              </a:spcBef>
              <a:spcAft>
                <a:spcPts val="0"/>
              </a:spcAft>
              <a:buClr>
                <a:srgbClr val="FEF8E3"/>
              </a:buClr>
              <a:buSzPts val="2800"/>
              <a:buFont typeface="Montserrat"/>
              <a:buNone/>
              <a:defRPr>
                <a:solidFill>
                  <a:srgbClr val="FEF8E3"/>
                </a:solidFill>
                <a:latin typeface="Montserrat"/>
                <a:ea typeface="Montserrat"/>
                <a:cs typeface="Montserrat"/>
                <a:sym typeface="Montserrat"/>
              </a:defRPr>
            </a:lvl7pPr>
            <a:lvl8pPr lvl="7">
              <a:spcBef>
                <a:spcPts val="0"/>
              </a:spcBef>
              <a:spcAft>
                <a:spcPts val="0"/>
              </a:spcAft>
              <a:buClr>
                <a:srgbClr val="FEF8E3"/>
              </a:buClr>
              <a:buSzPts val="2800"/>
              <a:buFont typeface="Montserrat"/>
              <a:buNone/>
              <a:defRPr>
                <a:solidFill>
                  <a:srgbClr val="FEF8E3"/>
                </a:solidFill>
                <a:latin typeface="Montserrat"/>
                <a:ea typeface="Montserrat"/>
                <a:cs typeface="Montserrat"/>
                <a:sym typeface="Montserrat"/>
              </a:defRPr>
            </a:lvl8pPr>
            <a:lvl9pPr lvl="8">
              <a:spcBef>
                <a:spcPts val="0"/>
              </a:spcBef>
              <a:spcAft>
                <a:spcPts val="0"/>
              </a:spcAft>
              <a:buClr>
                <a:srgbClr val="FEF8E3"/>
              </a:buClr>
              <a:buSzPts val="2800"/>
              <a:buFont typeface="Montserrat"/>
              <a:buNone/>
              <a:defRPr>
                <a:solidFill>
                  <a:srgbClr val="FEF8E3"/>
                </a:solidFill>
                <a:latin typeface="Montserrat"/>
                <a:ea typeface="Montserrat"/>
                <a:cs typeface="Montserrat"/>
                <a:sym typeface="Montserrat"/>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2" Type="http://schemas.openxmlformats.org/officeDocument/2006/relationships/theme" Target="../theme/theme1.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000"/>
              <a:buFont typeface="Montserrat"/>
              <a:buNone/>
              <a:defRPr b="1" sz="2000">
                <a:solidFill>
                  <a:schemeClr val="dk1"/>
                </a:solidFill>
                <a:latin typeface="Montserrat"/>
                <a:ea typeface="Montserrat"/>
                <a:cs typeface="Montserrat"/>
                <a:sym typeface="Montserrat"/>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322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rgbClr val="241D60"/>
              </a:buClr>
              <a:buSzPts val="1800"/>
              <a:buFont typeface="Nunito"/>
              <a:buChar char="●"/>
              <a:defRPr sz="1800">
                <a:solidFill>
                  <a:srgbClr val="241D60"/>
                </a:solidFill>
                <a:latin typeface="Nunito"/>
                <a:ea typeface="Nunito"/>
                <a:cs typeface="Nunito"/>
                <a:sym typeface="Nunito"/>
              </a:defRPr>
            </a:lvl1pPr>
            <a:lvl2pPr indent="-317500" lvl="1" marL="914400">
              <a:lnSpc>
                <a:spcPct val="115000"/>
              </a:lnSpc>
              <a:spcBef>
                <a:spcPts val="0"/>
              </a:spcBef>
              <a:spcAft>
                <a:spcPts val="0"/>
              </a:spcAft>
              <a:buClr>
                <a:srgbClr val="241D60"/>
              </a:buClr>
              <a:buSzPts val="1400"/>
              <a:buFont typeface="Nunito"/>
              <a:buChar char="○"/>
              <a:defRPr>
                <a:solidFill>
                  <a:srgbClr val="241D60"/>
                </a:solidFill>
                <a:latin typeface="Nunito"/>
                <a:ea typeface="Nunito"/>
                <a:cs typeface="Nunito"/>
                <a:sym typeface="Nunito"/>
              </a:defRPr>
            </a:lvl2pPr>
            <a:lvl3pPr indent="-317500" lvl="2" marL="1371600">
              <a:lnSpc>
                <a:spcPct val="115000"/>
              </a:lnSpc>
              <a:spcBef>
                <a:spcPts val="0"/>
              </a:spcBef>
              <a:spcAft>
                <a:spcPts val="0"/>
              </a:spcAft>
              <a:buClr>
                <a:srgbClr val="241D60"/>
              </a:buClr>
              <a:buSzPts val="1400"/>
              <a:buFont typeface="Nunito"/>
              <a:buChar char="■"/>
              <a:defRPr>
                <a:solidFill>
                  <a:srgbClr val="241D60"/>
                </a:solidFill>
                <a:latin typeface="Nunito"/>
                <a:ea typeface="Nunito"/>
                <a:cs typeface="Nunito"/>
                <a:sym typeface="Nunito"/>
              </a:defRPr>
            </a:lvl3pPr>
            <a:lvl4pPr indent="-317500" lvl="3" marL="1828800">
              <a:lnSpc>
                <a:spcPct val="115000"/>
              </a:lnSpc>
              <a:spcBef>
                <a:spcPts val="0"/>
              </a:spcBef>
              <a:spcAft>
                <a:spcPts val="0"/>
              </a:spcAft>
              <a:buClr>
                <a:srgbClr val="241D60"/>
              </a:buClr>
              <a:buSzPts val="1400"/>
              <a:buFont typeface="Nunito"/>
              <a:buChar char="●"/>
              <a:defRPr>
                <a:solidFill>
                  <a:srgbClr val="241D60"/>
                </a:solidFill>
                <a:latin typeface="Nunito"/>
                <a:ea typeface="Nunito"/>
                <a:cs typeface="Nunito"/>
                <a:sym typeface="Nunito"/>
              </a:defRPr>
            </a:lvl4pPr>
            <a:lvl5pPr indent="-317500" lvl="4" marL="2286000">
              <a:lnSpc>
                <a:spcPct val="115000"/>
              </a:lnSpc>
              <a:spcBef>
                <a:spcPts val="0"/>
              </a:spcBef>
              <a:spcAft>
                <a:spcPts val="0"/>
              </a:spcAft>
              <a:buClr>
                <a:srgbClr val="241D60"/>
              </a:buClr>
              <a:buSzPts val="1400"/>
              <a:buFont typeface="Nunito"/>
              <a:buChar char="○"/>
              <a:defRPr>
                <a:solidFill>
                  <a:srgbClr val="241D60"/>
                </a:solidFill>
                <a:latin typeface="Nunito"/>
                <a:ea typeface="Nunito"/>
                <a:cs typeface="Nunito"/>
                <a:sym typeface="Nunito"/>
              </a:defRPr>
            </a:lvl5pPr>
            <a:lvl6pPr indent="-317500" lvl="5" marL="2743200">
              <a:lnSpc>
                <a:spcPct val="115000"/>
              </a:lnSpc>
              <a:spcBef>
                <a:spcPts val="0"/>
              </a:spcBef>
              <a:spcAft>
                <a:spcPts val="0"/>
              </a:spcAft>
              <a:buClr>
                <a:srgbClr val="241D60"/>
              </a:buClr>
              <a:buSzPts val="1400"/>
              <a:buFont typeface="Nunito"/>
              <a:buChar char="■"/>
              <a:defRPr>
                <a:solidFill>
                  <a:srgbClr val="241D60"/>
                </a:solidFill>
                <a:latin typeface="Nunito"/>
                <a:ea typeface="Nunito"/>
                <a:cs typeface="Nunito"/>
                <a:sym typeface="Nunito"/>
              </a:defRPr>
            </a:lvl6pPr>
            <a:lvl7pPr indent="-317500" lvl="6" marL="3200400">
              <a:lnSpc>
                <a:spcPct val="115000"/>
              </a:lnSpc>
              <a:spcBef>
                <a:spcPts val="0"/>
              </a:spcBef>
              <a:spcAft>
                <a:spcPts val="0"/>
              </a:spcAft>
              <a:buClr>
                <a:srgbClr val="241D60"/>
              </a:buClr>
              <a:buSzPts val="1400"/>
              <a:buFont typeface="Nunito"/>
              <a:buChar char="●"/>
              <a:defRPr>
                <a:solidFill>
                  <a:srgbClr val="241D60"/>
                </a:solidFill>
                <a:latin typeface="Nunito"/>
                <a:ea typeface="Nunito"/>
                <a:cs typeface="Nunito"/>
                <a:sym typeface="Nunito"/>
              </a:defRPr>
            </a:lvl7pPr>
            <a:lvl8pPr indent="-317500" lvl="7" marL="3657600">
              <a:lnSpc>
                <a:spcPct val="115000"/>
              </a:lnSpc>
              <a:spcBef>
                <a:spcPts val="0"/>
              </a:spcBef>
              <a:spcAft>
                <a:spcPts val="0"/>
              </a:spcAft>
              <a:buClr>
                <a:srgbClr val="241D60"/>
              </a:buClr>
              <a:buSzPts val="1400"/>
              <a:buFont typeface="Nunito"/>
              <a:buChar char="○"/>
              <a:defRPr>
                <a:solidFill>
                  <a:srgbClr val="241D60"/>
                </a:solidFill>
                <a:latin typeface="Nunito"/>
                <a:ea typeface="Nunito"/>
                <a:cs typeface="Nunito"/>
                <a:sym typeface="Nunito"/>
              </a:defRPr>
            </a:lvl8pPr>
            <a:lvl9pPr indent="-317500" lvl="8" marL="4114800">
              <a:lnSpc>
                <a:spcPct val="115000"/>
              </a:lnSpc>
              <a:spcBef>
                <a:spcPts val="0"/>
              </a:spcBef>
              <a:spcAft>
                <a:spcPts val="0"/>
              </a:spcAft>
              <a:buClr>
                <a:srgbClr val="241D60"/>
              </a:buClr>
              <a:buSzPts val="1400"/>
              <a:buFont typeface="Nunito"/>
              <a:buChar char="■"/>
              <a:defRPr>
                <a:solidFill>
                  <a:srgbClr val="241D60"/>
                </a:solidFill>
                <a:latin typeface="Nunito"/>
                <a:ea typeface="Nunito"/>
                <a:cs typeface="Nunito"/>
                <a:sym typeface="Nunito"/>
              </a:defRPr>
            </a:lvl9pPr>
          </a:lstStyle>
          <a:p/>
        </p:txBody>
      </p:sp>
      <p:sp>
        <p:nvSpPr>
          <p:cNvPr id="8" name="Google Shape;8;p1"/>
          <p:cNvSpPr txBox="1"/>
          <p:nvPr>
            <p:ph idx="12" type="sldNum"/>
          </p:nvPr>
        </p:nvSpPr>
        <p:spPr>
          <a:xfrm>
            <a:off x="8472458" y="4663217"/>
            <a:ext cx="548700" cy="393600"/>
          </a:xfrm>
          <a:prstGeom prst="rect">
            <a:avLst/>
          </a:prstGeom>
          <a:noFill/>
          <a:ln>
            <a:noFill/>
          </a:ln>
          <a:effectLst>
            <a:outerShdw blurRad="114300" rotWithShape="0" algn="bl">
              <a:srgbClr val="FEF8E3">
                <a:alpha val="69999"/>
              </a:srgbClr>
            </a:outerShdw>
          </a:effectLst>
        </p:spPr>
        <p:txBody>
          <a:bodyPr anchorCtr="0" anchor="ctr" bIns="91425" lIns="91425" spcFirstLastPara="1" rIns="91425" wrap="square" tIns="91425">
            <a:normAutofit/>
          </a:bodyPr>
          <a:lstStyle>
            <a:lvl1pPr lvl="0" algn="r">
              <a:buNone/>
              <a:defRPr b="1" sz="1200">
                <a:solidFill>
                  <a:srgbClr val="241D60"/>
                </a:solidFill>
                <a:latin typeface="Nunito"/>
                <a:ea typeface="Nunito"/>
                <a:cs typeface="Nunito"/>
                <a:sym typeface="Nunito"/>
              </a:defRPr>
            </a:lvl1pPr>
            <a:lvl2pPr lvl="1" algn="r">
              <a:buNone/>
              <a:defRPr b="1" sz="1200">
                <a:solidFill>
                  <a:srgbClr val="241D60"/>
                </a:solidFill>
                <a:latin typeface="Nunito"/>
                <a:ea typeface="Nunito"/>
                <a:cs typeface="Nunito"/>
                <a:sym typeface="Nunito"/>
              </a:defRPr>
            </a:lvl2pPr>
            <a:lvl3pPr lvl="2" algn="r">
              <a:buNone/>
              <a:defRPr b="1" sz="1200">
                <a:solidFill>
                  <a:srgbClr val="241D60"/>
                </a:solidFill>
                <a:latin typeface="Nunito"/>
                <a:ea typeface="Nunito"/>
                <a:cs typeface="Nunito"/>
                <a:sym typeface="Nunito"/>
              </a:defRPr>
            </a:lvl3pPr>
            <a:lvl4pPr lvl="3" algn="r">
              <a:buNone/>
              <a:defRPr b="1" sz="1200">
                <a:solidFill>
                  <a:srgbClr val="241D60"/>
                </a:solidFill>
                <a:latin typeface="Nunito"/>
                <a:ea typeface="Nunito"/>
                <a:cs typeface="Nunito"/>
                <a:sym typeface="Nunito"/>
              </a:defRPr>
            </a:lvl4pPr>
            <a:lvl5pPr lvl="4" algn="r">
              <a:buNone/>
              <a:defRPr b="1" sz="1200">
                <a:solidFill>
                  <a:srgbClr val="241D60"/>
                </a:solidFill>
                <a:latin typeface="Nunito"/>
                <a:ea typeface="Nunito"/>
                <a:cs typeface="Nunito"/>
                <a:sym typeface="Nunito"/>
              </a:defRPr>
            </a:lvl5pPr>
            <a:lvl6pPr lvl="5" algn="r">
              <a:buNone/>
              <a:defRPr b="1" sz="1200">
                <a:solidFill>
                  <a:srgbClr val="241D60"/>
                </a:solidFill>
                <a:latin typeface="Nunito"/>
                <a:ea typeface="Nunito"/>
                <a:cs typeface="Nunito"/>
                <a:sym typeface="Nunito"/>
              </a:defRPr>
            </a:lvl6pPr>
            <a:lvl7pPr lvl="6" algn="r">
              <a:buNone/>
              <a:defRPr b="1" sz="1200">
                <a:solidFill>
                  <a:srgbClr val="241D60"/>
                </a:solidFill>
                <a:latin typeface="Nunito"/>
                <a:ea typeface="Nunito"/>
                <a:cs typeface="Nunito"/>
                <a:sym typeface="Nunito"/>
              </a:defRPr>
            </a:lvl7pPr>
            <a:lvl8pPr lvl="7" algn="r">
              <a:buNone/>
              <a:defRPr b="1" sz="1200">
                <a:solidFill>
                  <a:srgbClr val="241D60"/>
                </a:solidFill>
                <a:latin typeface="Nunito"/>
                <a:ea typeface="Nunito"/>
                <a:cs typeface="Nunito"/>
                <a:sym typeface="Nunito"/>
              </a:defRPr>
            </a:lvl8pPr>
            <a:lvl9pPr lvl="8" algn="r">
              <a:buNone/>
              <a:defRPr b="1" sz="1200">
                <a:solidFill>
                  <a:srgbClr val="241D60"/>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40.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 Id="rId3" Type="http://schemas.openxmlformats.org/officeDocument/2006/relationships/image" Target="../media/image47.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 Id="rId3" Type="http://schemas.openxmlformats.org/officeDocument/2006/relationships/image" Target="../media/image47.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3.xml"/><Relationship Id="rId3" Type="http://schemas.openxmlformats.org/officeDocument/2006/relationships/image" Target="../media/image53.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4.xml"/><Relationship Id="rId3" Type="http://schemas.openxmlformats.org/officeDocument/2006/relationships/image" Target="../media/image36.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5.xml"/><Relationship Id="rId3" Type="http://schemas.openxmlformats.org/officeDocument/2006/relationships/image" Target="../media/image52.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6.xml"/><Relationship Id="rId3" Type="http://schemas.openxmlformats.org/officeDocument/2006/relationships/image" Target="../media/image52.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9.xml"/><Relationship Id="rId3" Type="http://schemas.openxmlformats.org/officeDocument/2006/relationships/image" Target="../media/image4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0.xml"/><Relationship Id="rId3" Type="http://schemas.openxmlformats.org/officeDocument/2006/relationships/image" Target="../media/image55.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3.xml"/><Relationship Id="rId3" Type="http://schemas.openxmlformats.org/officeDocument/2006/relationships/image" Target="../media/image50.png"/><Relationship Id="rId4" Type="http://schemas.openxmlformats.org/officeDocument/2006/relationships/image" Target="../media/image54.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4.xml"/><Relationship Id="rId3" Type="http://schemas.openxmlformats.org/officeDocument/2006/relationships/image" Target="../media/image50.png"/><Relationship Id="rId4" Type="http://schemas.openxmlformats.org/officeDocument/2006/relationships/image" Target="../media/image54.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6.xml"/><Relationship Id="rId3" Type="http://schemas.openxmlformats.org/officeDocument/2006/relationships/image" Target="../media/image57.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7.xml"/><Relationship Id="rId3" Type="http://schemas.openxmlformats.org/officeDocument/2006/relationships/image" Target="../media/image56.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8.xml"/><Relationship Id="rId3" Type="http://schemas.openxmlformats.org/officeDocument/2006/relationships/image" Target="../media/image58.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9.xml"/><Relationship Id="rId3" Type="http://schemas.openxmlformats.org/officeDocument/2006/relationships/image" Target="../media/image6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0.xml"/><Relationship Id="rId3" Type="http://schemas.openxmlformats.org/officeDocument/2006/relationships/image" Target="../media/image67.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2.xml"/><Relationship Id="rId3" Type="http://schemas.openxmlformats.org/officeDocument/2006/relationships/image" Target="../media/image65.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3.xml"/><Relationship Id="rId3" Type="http://schemas.openxmlformats.org/officeDocument/2006/relationships/image" Target="../media/image64.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4.xml"/><Relationship Id="rId3" Type="http://schemas.openxmlformats.org/officeDocument/2006/relationships/image" Target="../media/image62.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5.xml"/><Relationship Id="rId3" Type="http://schemas.openxmlformats.org/officeDocument/2006/relationships/image" Target="../media/image59.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6.xml"/><Relationship Id="rId3" Type="http://schemas.openxmlformats.org/officeDocument/2006/relationships/image" Target="../media/image70.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7.xml"/><Relationship Id="rId3" Type="http://schemas.openxmlformats.org/officeDocument/2006/relationships/image" Target="../media/image70.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8.xml"/><Relationship Id="rId3" Type="http://schemas.openxmlformats.org/officeDocument/2006/relationships/image" Target="../media/image76.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0.xml"/><Relationship Id="rId3" Type="http://schemas.openxmlformats.org/officeDocument/2006/relationships/image" Target="../media/image61.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1.xml"/><Relationship Id="rId3" Type="http://schemas.openxmlformats.org/officeDocument/2006/relationships/image" Target="../media/image63.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2.xml"/><Relationship Id="rId3" Type="http://schemas.openxmlformats.org/officeDocument/2006/relationships/image" Target="../media/image66.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3.xml"/><Relationship Id="rId3" Type="http://schemas.openxmlformats.org/officeDocument/2006/relationships/image" Target="../media/image66.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4.xml"/><Relationship Id="rId3" Type="http://schemas.openxmlformats.org/officeDocument/2006/relationships/image" Target="../media/image66.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5.xml"/><Relationship Id="rId3" Type="http://schemas.openxmlformats.org/officeDocument/2006/relationships/image" Target="../media/image66.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6.xml"/><Relationship Id="rId3" Type="http://schemas.openxmlformats.org/officeDocument/2006/relationships/image" Target="../media/image66.png"/><Relationship Id="rId4" Type="http://schemas.openxmlformats.org/officeDocument/2006/relationships/image" Target="../media/image68.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7.xml"/><Relationship Id="rId3" Type="http://schemas.openxmlformats.org/officeDocument/2006/relationships/image" Target="../media/image69.png"/><Relationship Id="rId4" Type="http://schemas.openxmlformats.org/officeDocument/2006/relationships/image" Target="../media/image68.png"/><Relationship Id="rId5" Type="http://schemas.openxmlformats.org/officeDocument/2006/relationships/image" Target="../media/image71.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8.xml"/><Relationship Id="rId3" Type="http://schemas.openxmlformats.org/officeDocument/2006/relationships/image" Target="../media/image66.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9.xml"/><Relationship Id="rId3" Type="http://schemas.openxmlformats.org/officeDocument/2006/relationships/image" Target="../media/image66.png"/><Relationship Id="rId4" Type="http://schemas.openxmlformats.org/officeDocument/2006/relationships/image" Target="../media/image7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0.xml"/><Relationship Id="rId3" Type="http://schemas.openxmlformats.org/officeDocument/2006/relationships/image" Target="../media/image74.png"/><Relationship Id="rId4" Type="http://schemas.openxmlformats.org/officeDocument/2006/relationships/image" Target="../media/image73.png"/><Relationship Id="rId5" Type="http://schemas.openxmlformats.org/officeDocument/2006/relationships/image" Target="../media/image75.png"/><Relationship Id="rId6" Type="http://schemas.openxmlformats.org/officeDocument/2006/relationships/image" Target="../media/image71.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1.xml"/><Relationship Id="rId3" Type="http://schemas.openxmlformats.org/officeDocument/2006/relationships/image" Target="../media/image119.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2.xml"/><Relationship Id="rId3" Type="http://schemas.openxmlformats.org/officeDocument/2006/relationships/image" Target="../media/image92.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3.xml"/><Relationship Id="rId3" Type="http://schemas.openxmlformats.org/officeDocument/2006/relationships/image" Target="../media/image141.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5.xml"/><Relationship Id="rId3" Type="http://schemas.openxmlformats.org/officeDocument/2006/relationships/image" Target="../media/image89.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6.xml"/><Relationship Id="rId3" Type="http://schemas.openxmlformats.org/officeDocument/2006/relationships/image" Target="../media/image89.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7.xml"/><Relationship Id="rId3" Type="http://schemas.openxmlformats.org/officeDocument/2006/relationships/image" Target="../media/image78.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8.xml"/><Relationship Id="rId3" Type="http://schemas.openxmlformats.org/officeDocument/2006/relationships/image" Target="../media/image80.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9.xml"/><Relationship Id="rId3" Type="http://schemas.openxmlformats.org/officeDocument/2006/relationships/image" Target="../media/image13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gif"/></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0.xml"/><Relationship Id="rId3" Type="http://schemas.openxmlformats.org/officeDocument/2006/relationships/image" Target="../media/image83.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1.xml"/><Relationship Id="rId3" Type="http://schemas.openxmlformats.org/officeDocument/2006/relationships/image" Target="../media/image73.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2.xml"/><Relationship Id="rId3" Type="http://schemas.openxmlformats.org/officeDocument/2006/relationships/image" Target="../media/image34.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6.xml"/><Relationship Id="rId3" Type="http://schemas.openxmlformats.org/officeDocument/2006/relationships/image" Target="../media/image91.png"/><Relationship Id="rId4" Type="http://schemas.openxmlformats.org/officeDocument/2006/relationships/image" Target="../media/image77.pn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7.xml"/><Relationship Id="rId3" Type="http://schemas.openxmlformats.org/officeDocument/2006/relationships/image" Target="../media/image98.png"/><Relationship Id="rId4" Type="http://schemas.openxmlformats.org/officeDocument/2006/relationships/image" Target="../media/image77.png"/></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9.xml"/><Relationship Id="rId3" Type="http://schemas.openxmlformats.org/officeDocument/2006/relationships/image" Target="../media/image7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0.xml"/><Relationship Id="rId3" Type="http://schemas.openxmlformats.org/officeDocument/2006/relationships/image" Target="../media/image97.pn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1.xml"/><Relationship Id="rId3" Type="http://schemas.openxmlformats.org/officeDocument/2006/relationships/image" Target="../media/image124.png"/><Relationship Id="rId4" Type="http://schemas.openxmlformats.org/officeDocument/2006/relationships/image" Target="../media/image82.pn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2.xml"/><Relationship Id="rId3" Type="http://schemas.openxmlformats.org/officeDocument/2006/relationships/image" Target="../media/image84.png"/><Relationship Id="rId4" Type="http://schemas.openxmlformats.org/officeDocument/2006/relationships/image" Target="../media/image106.pn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3.xml"/><Relationship Id="rId3" Type="http://schemas.openxmlformats.org/officeDocument/2006/relationships/image" Target="../media/image105.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4.xml"/><Relationship Id="rId3" Type="http://schemas.openxmlformats.org/officeDocument/2006/relationships/image" Target="../media/image133.pn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5.xml"/><Relationship Id="rId3" Type="http://schemas.openxmlformats.org/officeDocument/2006/relationships/image" Target="../media/image90.png"/></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7.xml"/><Relationship Id="rId3" Type="http://schemas.openxmlformats.org/officeDocument/2006/relationships/image" Target="../media/image85.png"/></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8.xml"/><Relationship Id="rId3" Type="http://schemas.openxmlformats.org/officeDocument/2006/relationships/image" Target="../media/image85.png"/></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9.xml"/><Relationship Id="rId3" Type="http://schemas.openxmlformats.org/officeDocument/2006/relationships/image" Target="../media/image8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7.gif"/></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0.xml"/><Relationship Id="rId3" Type="http://schemas.openxmlformats.org/officeDocument/2006/relationships/image" Target="../media/image85.png"/></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6.gif"/></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0.xml"/><Relationship Id="rId3" Type="http://schemas.openxmlformats.org/officeDocument/2006/relationships/image" Target="../media/image87.png"/></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1.xml"/><Relationship Id="rId3" Type="http://schemas.openxmlformats.org/officeDocument/2006/relationships/image" Target="../media/image52.png"/></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4.xml"/><Relationship Id="rId3" Type="http://schemas.openxmlformats.org/officeDocument/2006/relationships/image" Target="../media/image94.png"/></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5.xml"/><Relationship Id="rId3" Type="http://schemas.openxmlformats.org/officeDocument/2006/relationships/image" Target="../media/image95.png"/></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6.xml"/><Relationship Id="rId3" Type="http://schemas.openxmlformats.org/officeDocument/2006/relationships/image" Target="../media/image93.png"/></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7.xml"/><Relationship Id="rId3" Type="http://schemas.openxmlformats.org/officeDocument/2006/relationships/image" Target="../media/image95.png"/><Relationship Id="rId4" Type="http://schemas.openxmlformats.org/officeDocument/2006/relationships/image" Target="../media/image93.png"/></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8.xml"/><Relationship Id="rId3" Type="http://schemas.openxmlformats.org/officeDocument/2006/relationships/image" Target="../media/image96.png"/></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1.xml"/><Relationship Id="rId3" Type="http://schemas.openxmlformats.org/officeDocument/2006/relationships/image" Target="../media/image107.png"/><Relationship Id="rId4" Type="http://schemas.openxmlformats.org/officeDocument/2006/relationships/image" Target="../media/image102.png"/></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2.xml"/><Relationship Id="rId3" Type="http://schemas.openxmlformats.org/officeDocument/2006/relationships/image" Target="../media/image103.png"/><Relationship Id="rId4" Type="http://schemas.openxmlformats.org/officeDocument/2006/relationships/image" Target="../media/image108.png"/></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3.xml"/><Relationship Id="rId3" Type="http://schemas.openxmlformats.org/officeDocument/2006/relationships/image" Target="../media/image101.png"/><Relationship Id="rId4" Type="http://schemas.openxmlformats.org/officeDocument/2006/relationships/image" Target="../media/image109.png"/></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4.xml"/><Relationship Id="rId3" Type="http://schemas.openxmlformats.org/officeDocument/2006/relationships/image" Target="../media/image99.png"/><Relationship Id="rId4" Type="http://schemas.openxmlformats.org/officeDocument/2006/relationships/image" Target="../media/image34.png"/></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drive.google.com/file/d/1PAxDaCRjPvLs6zRRda_4KcG4cDkw3d3N/view" TargetMode="External"/><Relationship Id="rId4" Type="http://schemas.openxmlformats.org/officeDocument/2006/relationships/image" Target="../media/image10.png"/><Relationship Id="rId5" Type="http://schemas.openxmlformats.org/officeDocument/2006/relationships/image" Target="../media/image13.png"/></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0.xml"/><Relationship Id="rId3" Type="http://schemas.openxmlformats.org/officeDocument/2006/relationships/image" Target="../media/image100.png"/></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3.xml"/><Relationship Id="rId3" Type="http://schemas.openxmlformats.org/officeDocument/2006/relationships/image" Target="../media/image131.png"/></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4.xml"/><Relationship Id="rId3" Type="http://schemas.openxmlformats.org/officeDocument/2006/relationships/image" Target="../media/image137.png"/></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5.xml"/><Relationship Id="rId3" Type="http://schemas.openxmlformats.org/officeDocument/2006/relationships/image" Target="../media/image138.png"/></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6.xml"/><Relationship Id="rId3" Type="http://schemas.openxmlformats.org/officeDocument/2006/relationships/image" Target="../media/image139.png"/></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7.xml"/><Relationship Id="rId3" Type="http://schemas.openxmlformats.org/officeDocument/2006/relationships/image" Target="../media/image136.png"/></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7.gif"/></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0.xml"/><Relationship Id="rId3" Type="http://schemas.openxmlformats.org/officeDocument/2006/relationships/image" Target="../media/image104.png"/><Relationship Id="rId4" Type="http://schemas.openxmlformats.org/officeDocument/2006/relationships/image" Target="../media/image116.png"/><Relationship Id="rId5" Type="http://schemas.openxmlformats.org/officeDocument/2006/relationships/image" Target="../media/image113.png"/></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8.xml"/><Relationship Id="rId3" Type="http://schemas.openxmlformats.org/officeDocument/2006/relationships/image" Target="../media/image114.png"/></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9.xml"/><Relationship Id="rId3" Type="http://schemas.openxmlformats.org/officeDocument/2006/relationships/image" Target="../media/image1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1.xml"/><Relationship Id="rId3" Type="http://schemas.openxmlformats.org/officeDocument/2006/relationships/image" Target="../media/image111.png"/></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2.xml"/><Relationship Id="rId3" Type="http://schemas.openxmlformats.org/officeDocument/2006/relationships/image" Target="../media/image110.png"/></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5.xml"/><Relationship Id="rId3" Type="http://schemas.openxmlformats.org/officeDocument/2006/relationships/image" Target="../media/image118.png"/></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6.xml"/><Relationship Id="rId3" Type="http://schemas.openxmlformats.org/officeDocument/2006/relationships/image" Target="../media/image115.png"/></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7.xml"/><Relationship Id="rId3" Type="http://schemas.openxmlformats.org/officeDocument/2006/relationships/image" Target="../media/image120.png"/><Relationship Id="rId4" Type="http://schemas.openxmlformats.org/officeDocument/2006/relationships/image" Target="../media/image115.png"/></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8.xml"/><Relationship Id="rId3" Type="http://schemas.openxmlformats.org/officeDocument/2006/relationships/image" Target="../media/image115.png"/><Relationship Id="rId4" Type="http://schemas.openxmlformats.org/officeDocument/2006/relationships/image" Target="../media/image117.png"/></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9.xml"/><Relationship Id="rId3" Type="http://schemas.openxmlformats.org/officeDocument/2006/relationships/image" Target="../media/image115.png"/><Relationship Id="rId4" Type="http://schemas.openxmlformats.org/officeDocument/2006/relationships/image" Target="../media/image117.png"/><Relationship Id="rId5" Type="http://schemas.openxmlformats.org/officeDocument/2006/relationships/image" Target="../media/image6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0.xml"/><Relationship Id="rId3" Type="http://schemas.openxmlformats.org/officeDocument/2006/relationships/image" Target="../media/image115.png"/><Relationship Id="rId4" Type="http://schemas.openxmlformats.org/officeDocument/2006/relationships/image" Target="../media/image117.png"/></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3.xml"/><Relationship Id="rId3" Type="http://schemas.openxmlformats.org/officeDocument/2006/relationships/image" Target="../media/image121.png"/></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7.xml"/><Relationship Id="rId3" Type="http://schemas.openxmlformats.org/officeDocument/2006/relationships/image" Target="../media/image128.png"/><Relationship Id="rId4" Type="http://schemas.openxmlformats.org/officeDocument/2006/relationships/image" Target="../media/image125.png"/></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8.xml"/><Relationship Id="rId3" Type="http://schemas.openxmlformats.org/officeDocument/2006/relationships/image" Target="../media/image34.png"/></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1.xml"/><Relationship Id="rId3" Type="http://schemas.openxmlformats.org/officeDocument/2006/relationships/image" Target="../media/image123.png"/></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2.xml"/><Relationship Id="rId3" Type="http://schemas.openxmlformats.org/officeDocument/2006/relationships/image" Target="../media/image122.png"/></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3.xml"/><Relationship Id="rId3" Type="http://schemas.openxmlformats.org/officeDocument/2006/relationships/image" Target="../media/image127.png"/></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4.xml"/><Relationship Id="rId3" Type="http://schemas.openxmlformats.org/officeDocument/2006/relationships/image" Target="../media/image129.png"/></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6.xml"/><Relationship Id="rId3" Type="http://schemas.openxmlformats.org/officeDocument/2006/relationships/image" Target="../media/image23.png"/><Relationship Id="rId4" Type="http://schemas.openxmlformats.org/officeDocument/2006/relationships/image" Target="../media/image134.png"/><Relationship Id="rId5" Type="http://schemas.openxmlformats.org/officeDocument/2006/relationships/image" Target="../media/image126.png"/><Relationship Id="rId6" Type="http://schemas.openxmlformats.org/officeDocument/2006/relationships/image" Target="../media/image132.jpg"/><Relationship Id="rId7" Type="http://schemas.openxmlformats.org/officeDocument/2006/relationships/image" Target="../media/image130.png"/><Relationship Id="rId8" Type="http://schemas.openxmlformats.org/officeDocument/2006/relationships/image" Target="../media/image1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1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7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2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2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25.png"/><Relationship Id="rId4" Type="http://schemas.openxmlformats.org/officeDocument/2006/relationships/image" Target="../media/image3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7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27.png"/><Relationship Id="rId4" Type="http://schemas.openxmlformats.org/officeDocument/2006/relationships/image" Target="../media/image30.png"/><Relationship Id="rId5" Type="http://schemas.openxmlformats.org/officeDocument/2006/relationships/image" Target="../media/image26.png"/><Relationship Id="rId6" Type="http://schemas.openxmlformats.org/officeDocument/2006/relationships/image" Target="../media/image29.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7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3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28.png"/><Relationship Id="rId4" Type="http://schemas.openxmlformats.org/officeDocument/2006/relationships/image" Target="../media/image43.png"/><Relationship Id="rId5" Type="http://schemas.openxmlformats.org/officeDocument/2006/relationships/image" Target="../media/image60.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7.xml"/><Relationship Id="rId3" Type="http://schemas.openxmlformats.org/officeDocument/2006/relationships/image" Target="../media/image34.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8.xml"/><Relationship Id="rId3" Type="http://schemas.openxmlformats.org/officeDocument/2006/relationships/image" Target="../media/image34.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 Id="rId3" Type="http://schemas.openxmlformats.org/officeDocument/2006/relationships/image" Target="../media/image36.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9.xml"/><Relationship Id="rId3" Type="http://schemas.openxmlformats.org/officeDocument/2006/relationships/image" Target="../media/image3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12.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 Id="rId3" Type="http://schemas.openxmlformats.org/officeDocument/2006/relationships/image" Target="../media/image38.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 Id="rId3" Type="http://schemas.openxmlformats.org/officeDocument/2006/relationships/image" Target="../media/image38.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 Id="rId3" Type="http://schemas.openxmlformats.org/officeDocument/2006/relationships/image" Target="../media/image38.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 Id="rId3" Type="http://schemas.openxmlformats.org/officeDocument/2006/relationships/image" Target="../media/image39.png"/><Relationship Id="rId4" Type="http://schemas.openxmlformats.org/officeDocument/2006/relationships/image" Target="../media/image38.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 Id="rId3" Type="http://schemas.openxmlformats.org/officeDocument/2006/relationships/image" Target="../media/image39.png"/><Relationship Id="rId4" Type="http://schemas.openxmlformats.org/officeDocument/2006/relationships/image" Target="../media/image38.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5.xml"/><Relationship Id="rId3" Type="http://schemas.openxmlformats.org/officeDocument/2006/relationships/image" Target="../media/image36.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7.xml"/><Relationship Id="rId3" Type="http://schemas.openxmlformats.org/officeDocument/2006/relationships/image" Target="../media/image44.png"/><Relationship Id="rId4" Type="http://schemas.openxmlformats.org/officeDocument/2006/relationships/image" Target="../media/image45.png"/><Relationship Id="rId5" Type="http://schemas.openxmlformats.org/officeDocument/2006/relationships/image" Target="../media/image42.png"/><Relationship Id="rId6" Type="http://schemas.openxmlformats.org/officeDocument/2006/relationships/image" Target="../media/image46.png"/><Relationship Id="rId7" Type="http://schemas.openxmlformats.org/officeDocument/2006/relationships/image" Target="../media/image48.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9.xml"/><Relationship Id="rId3"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2"/>
          <p:cNvSpPr txBox="1"/>
          <p:nvPr>
            <p:ph type="title"/>
          </p:nvPr>
        </p:nvSpPr>
        <p:spPr>
          <a:xfrm>
            <a:off x="878500" y="2021500"/>
            <a:ext cx="7472100" cy="8769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fr"/>
              <a:t>Testez vos tests avant qu’ils ne vous trahissent : le mutation testing !</a:t>
            </a:r>
            <a:endParaRPr/>
          </a:p>
        </p:txBody>
      </p:sp>
      <p:sp>
        <p:nvSpPr>
          <p:cNvPr id="64" name="Google Shape;64;p12"/>
          <p:cNvSpPr txBox="1"/>
          <p:nvPr>
            <p:ph idx="1" type="subTitle"/>
          </p:nvPr>
        </p:nvSpPr>
        <p:spPr>
          <a:xfrm>
            <a:off x="1237200" y="3088250"/>
            <a:ext cx="6669600" cy="1118700"/>
          </a:xfrm>
          <a:prstGeom prst="rect">
            <a:avLst/>
          </a:prstGeom>
        </p:spPr>
        <p:txBody>
          <a:bodyPr anchorCtr="0" anchor="t" bIns="91425" lIns="91425" spcFirstLastPara="1" rIns="91425" wrap="square" tIns="91425">
            <a:noAutofit/>
          </a:bodyPr>
          <a:lstStyle/>
          <a:p>
            <a:pPr indent="0" lvl="0" marL="0" rtl="0" algn="ctr">
              <a:lnSpc>
                <a:spcPct val="75000"/>
              </a:lnSpc>
              <a:spcBef>
                <a:spcPts val="0"/>
              </a:spcBef>
              <a:spcAft>
                <a:spcPts val="1200"/>
              </a:spcAft>
              <a:buNone/>
            </a:pPr>
            <a:r>
              <a:rPr lang="fr"/>
              <a:t>Victoire de Lacharrière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1"/>
          <p:cNvSpPr txBox="1"/>
          <p:nvPr>
            <p:ph type="title"/>
          </p:nvPr>
        </p:nvSpPr>
        <p:spPr>
          <a:xfrm>
            <a:off x="1042200" y="147155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0" lang="fr"/>
              <a:t>Nouvelle feature</a:t>
            </a:r>
            <a:r>
              <a:rPr lang="fr"/>
              <a:t> </a:t>
            </a:r>
            <a:r>
              <a:rPr lang="fr" u="sng"/>
              <a:t>cruciale.</a:t>
            </a:r>
            <a:endParaRPr u="sng"/>
          </a:p>
        </p:txBody>
      </p:sp>
      <p:pic>
        <p:nvPicPr>
          <p:cNvPr id="143" name="Google Shape;143;p21"/>
          <p:cNvPicPr preferRelativeResize="0"/>
          <p:nvPr/>
        </p:nvPicPr>
        <p:blipFill rotWithShape="1">
          <a:blip r:embed="rId3">
            <a:alphaModFix/>
          </a:blip>
          <a:srcRect b="19487" l="21199" r="22118" t="20683"/>
          <a:stretch/>
        </p:blipFill>
        <p:spPr>
          <a:xfrm>
            <a:off x="4044875" y="1097950"/>
            <a:ext cx="1054251" cy="1112751"/>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sp>
        <p:nvSpPr>
          <p:cNvPr id="798" name="Google Shape;798;p1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799" name="Google Shape;799;p111"/>
          <p:cNvPicPr preferRelativeResize="0"/>
          <p:nvPr/>
        </p:nvPicPr>
        <p:blipFill rotWithShape="1">
          <a:blip r:embed="rId3">
            <a:alphaModFix/>
          </a:blip>
          <a:srcRect b="19427" l="6229" r="68565" t="21380"/>
          <a:stretch/>
        </p:blipFill>
        <p:spPr>
          <a:xfrm>
            <a:off x="313750" y="1088375"/>
            <a:ext cx="2450250" cy="2966749"/>
          </a:xfrm>
          <a:prstGeom prst="rect">
            <a:avLst/>
          </a:prstGeom>
          <a:noFill/>
          <a:ln>
            <a:noFill/>
          </a:ln>
        </p:spPr>
      </p:pic>
      <p:pic>
        <p:nvPicPr>
          <p:cNvPr id="800" name="Google Shape;800;p111"/>
          <p:cNvPicPr preferRelativeResize="0"/>
          <p:nvPr/>
        </p:nvPicPr>
        <p:blipFill rotWithShape="1">
          <a:blip r:embed="rId3">
            <a:alphaModFix/>
          </a:blip>
          <a:srcRect b="19427" l="31434" r="61611" t="21380"/>
          <a:stretch/>
        </p:blipFill>
        <p:spPr>
          <a:xfrm>
            <a:off x="2764000" y="1088375"/>
            <a:ext cx="676125" cy="2966749"/>
          </a:xfrm>
          <a:prstGeom prst="rect">
            <a:avLst/>
          </a:prstGeom>
          <a:noFill/>
          <a:ln>
            <a:noFill/>
          </a:ln>
        </p:spPr>
      </p:pic>
      <p:pic>
        <p:nvPicPr>
          <p:cNvPr id="801" name="Google Shape;801;p111"/>
          <p:cNvPicPr preferRelativeResize="0"/>
          <p:nvPr/>
        </p:nvPicPr>
        <p:blipFill rotWithShape="1">
          <a:blip r:embed="rId3">
            <a:alphaModFix/>
          </a:blip>
          <a:srcRect b="19427" l="39470" r="6155" t="21380"/>
          <a:stretch/>
        </p:blipFill>
        <p:spPr>
          <a:xfrm>
            <a:off x="3544775" y="1088375"/>
            <a:ext cx="5285475" cy="2966749"/>
          </a:xfrm>
          <a:prstGeom prst="rect">
            <a:avLst/>
          </a:prstGeom>
          <a:noFill/>
          <a:ln>
            <a:noFill/>
          </a:ln>
        </p:spPr>
      </p:pic>
      <p:pic>
        <p:nvPicPr>
          <p:cNvPr id="802" name="Google Shape;802;p111"/>
          <p:cNvPicPr preferRelativeResize="0"/>
          <p:nvPr/>
        </p:nvPicPr>
        <p:blipFill rotWithShape="1">
          <a:blip r:embed="rId3">
            <a:alphaModFix/>
          </a:blip>
          <a:srcRect b="-554" l="6229" r="6159" t="87954"/>
          <a:stretch/>
        </p:blipFill>
        <p:spPr>
          <a:xfrm>
            <a:off x="313750" y="4181978"/>
            <a:ext cx="8516499" cy="631551"/>
          </a:xfrm>
          <a:prstGeom prst="rect">
            <a:avLst/>
          </a:prstGeom>
          <a:noFill/>
          <a:ln>
            <a:noFill/>
          </a:ln>
        </p:spPr>
      </p:pic>
      <p:sp>
        <p:nvSpPr>
          <p:cNvPr id="803" name="Google Shape;803;p111"/>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Relancer les tests</a:t>
            </a:r>
            <a:endParaRPr/>
          </a:p>
        </p:txBody>
      </p:sp>
      <p:sp>
        <p:nvSpPr>
          <p:cNvPr id="804" name="Google Shape;804;p111"/>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1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810" name="Google Shape;810;p112"/>
          <p:cNvPicPr preferRelativeResize="0"/>
          <p:nvPr/>
        </p:nvPicPr>
        <p:blipFill rotWithShape="1">
          <a:blip r:embed="rId3">
            <a:alphaModFix/>
          </a:blip>
          <a:srcRect b="19427" l="6229" r="68565" t="21380"/>
          <a:stretch/>
        </p:blipFill>
        <p:spPr>
          <a:xfrm>
            <a:off x="313750" y="1088375"/>
            <a:ext cx="2450250" cy="2966749"/>
          </a:xfrm>
          <a:prstGeom prst="rect">
            <a:avLst/>
          </a:prstGeom>
          <a:noFill/>
          <a:ln>
            <a:noFill/>
          </a:ln>
        </p:spPr>
      </p:pic>
      <p:pic>
        <p:nvPicPr>
          <p:cNvPr id="811" name="Google Shape;811;p112"/>
          <p:cNvPicPr preferRelativeResize="0"/>
          <p:nvPr/>
        </p:nvPicPr>
        <p:blipFill rotWithShape="1">
          <a:blip r:embed="rId3">
            <a:alphaModFix/>
          </a:blip>
          <a:srcRect b="19427" l="31434" r="61611" t="21380"/>
          <a:stretch/>
        </p:blipFill>
        <p:spPr>
          <a:xfrm>
            <a:off x="2764000" y="1088375"/>
            <a:ext cx="676125" cy="2966749"/>
          </a:xfrm>
          <a:prstGeom prst="rect">
            <a:avLst/>
          </a:prstGeom>
          <a:noFill/>
          <a:ln>
            <a:noFill/>
          </a:ln>
        </p:spPr>
      </p:pic>
      <p:pic>
        <p:nvPicPr>
          <p:cNvPr id="812" name="Google Shape;812;p112"/>
          <p:cNvPicPr preferRelativeResize="0"/>
          <p:nvPr/>
        </p:nvPicPr>
        <p:blipFill rotWithShape="1">
          <a:blip r:embed="rId3">
            <a:alphaModFix/>
          </a:blip>
          <a:srcRect b="19427" l="39470" r="6155" t="21380"/>
          <a:stretch/>
        </p:blipFill>
        <p:spPr>
          <a:xfrm>
            <a:off x="3544775" y="1088375"/>
            <a:ext cx="5285475" cy="2966749"/>
          </a:xfrm>
          <a:prstGeom prst="rect">
            <a:avLst/>
          </a:prstGeom>
          <a:noFill/>
          <a:ln>
            <a:noFill/>
          </a:ln>
        </p:spPr>
      </p:pic>
      <p:pic>
        <p:nvPicPr>
          <p:cNvPr id="813" name="Google Shape;813;p112"/>
          <p:cNvPicPr preferRelativeResize="0"/>
          <p:nvPr/>
        </p:nvPicPr>
        <p:blipFill rotWithShape="1">
          <a:blip r:embed="rId3">
            <a:alphaModFix/>
          </a:blip>
          <a:srcRect b="-554" l="6229" r="6159" t="87954"/>
          <a:stretch/>
        </p:blipFill>
        <p:spPr>
          <a:xfrm>
            <a:off x="313750" y="4181978"/>
            <a:ext cx="8516499" cy="631551"/>
          </a:xfrm>
          <a:prstGeom prst="rect">
            <a:avLst/>
          </a:prstGeom>
          <a:noFill/>
          <a:ln>
            <a:noFill/>
          </a:ln>
        </p:spPr>
      </p:pic>
      <p:sp>
        <p:nvSpPr>
          <p:cNvPr id="814" name="Google Shape;814;p112"/>
          <p:cNvSpPr/>
          <p:nvPr/>
        </p:nvSpPr>
        <p:spPr>
          <a:xfrm rot="-1156754">
            <a:off x="836363" y="1633038"/>
            <a:ext cx="7571504" cy="1689601"/>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fr" sz="3000">
                <a:solidFill>
                  <a:schemeClr val="dk1"/>
                </a:solidFill>
                <a:latin typeface="Nunito"/>
                <a:ea typeface="Nunito"/>
                <a:cs typeface="Nunito"/>
                <a:sym typeface="Nunito"/>
              </a:rPr>
              <a:t>THÉORIE</a:t>
            </a:r>
            <a:endParaRPr b="1" sz="3000">
              <a:solidFill>
                <a:schemeClr val="dk1"/>
              </a:solidFill>
              <a:latin typeface="Nunito"/>
              <a:ea typeface="Nunito"/>
              <a:cs typeface="Nunito"/>
              <a:sym typeface="Nunito"/>
            </a:endParaRPr>
          </a:p>
        </p:txBody>
      </p:sp>
      <p:sp>
        <p:nvSpPr>
          <p:cNvPr id="815" name="Google Shape;815;p112"/>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Relancer les tests</a:t>
            </a:r>
            <a:endParaRPr/>
          </a:p>
        </p:txBody>
      </p:sp>
      <p:sp>
        <p:nvSpPr>
          <p:cNvPr id="816" name="Google Shape;816;p112"/>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113"/>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Ce n’est pas viable</a:t>
            </a:r>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5" name="Shape 825"/>
        <p:cNvGrpSpPr/>
        <p:nvPr/>
      </p:nvGrpSpPr>
      <p:grpSpPr>
        <a:xfrm>
          <a:off x="0" y="0"/>
          <a:ext cx="0" cy="0"/>
          <a:chOff x="0" y="0"/>
          <a:chExt cx="0" cy="0"/>
        </a:xfrm>
      </p:grpSpPr>
      <p:sp>
        <p:nvSpPr>
          <p:cNvPr id="826" name="Google Shape;826;p1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827" name="Google Shape;827;p114"/>
          <p:cNvSpPr txBox="1"/>
          <p:nvPr>
            <p:ph idx="2" type="body"/>
          </p:nvPr>
        </p:nvSpPr>
        <p:spPr>
          <a:xfrm>
            <a:off x="612750" y="974400"/>
            <a:ext cx="7918500" cy="4169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Processus de relance de tests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lnSpc>
                <a:spcPct val="100000"/>
              </a:lnSpc>
              <a:spcBef>
                <a:spcPts val="1200"/>
              </a:spcBef>
              <a:spcAft>
                <a:spcPts val="0"/>
              </a:spcAft>
              <a:buNone/>
            </a:pPr>
            <a:r>
              <a:t/>
            </a:r>
            <a:endParaRPr/>
          </a:p>
          <a:p>
            <a:pPr indent="0" lvl="0" marL="0" rtl="0" algn="ctr">
              <a:spcBef>
                <a:spcPts val="1200"/>
              </a:spcBef>
              <a:spcAft>
                <a:spcPts val="1200"/>
              </a:spcAft>
              <a:buNone/>
            </a:pPr>
            <a:r>
              <a:rPr lang="fr"/>
              <a:t>164 mutations et 98% de coverage : </a:t>
            </a:r>
            <a:r>
              <a:rPr b="1" lang="fr"/>
              <a:t>~2 500</a:t>
            </a:r>
            <a:r>
              <a:rPr lang="fr"/>
              <a:t> tests </a:t>
            </a:r>
            <a:r>
              <a:rPr b="1" lang="fr"/>
              <a:t>vs. ~18 000</a:t>
            </a:r>
            <a:endParaRPr b="1"/>
          </a:p>
        </p:txBody>
      </p:sp>
      <p:pic>
        <p:nvPicPr>
          <p:cNvPr id="828" name="Google Shape;828;p114"/>
          <p:cNvPicPr preferRelativeResize="0"/>
          <p:nvPr/>
        </p:nvPicPr>
        <p:blipFill rotWithShape="1">
          <a:blip r:embed="rId3">
            <a:alphaModFix/>
          </a:blip>
          <a:srcRect b="9022" l="9865" r="12332" t="8211"/>
          <a:stretch/>
        </p:blipFill>
        <p:spPr>
          <a:xfrm>
            <a:off x="464125" y="1449663"/>
            <a:ext cx="8476524" cy="2725425"/>
          </a:xfrm>
          <a:prstGeom prst="rect">
            <a:avLst/>
          </a:prstGeom>
          <a:noFill/>
          <a:ln>
            <a:noFill/>
          </a:ln>
        </p:spPr>
      </p:pic>
      <p:sp>
        <p:nvSpPr>
          <p:cNvPr id="829" name="Google Shape;829;p114"/>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Relancer les tests</a:t>
            </a:r>
            <a:endParaRPr/>
          </a:p>
        </p:txBody>
      </p:sp>
      <p:sp>
        <p:nvSpPr>
          <p:cNvPr id="830" name="Google Shape;830;p114"/>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4" name="Shape 834"/>
        <p:cNvGrpSpPr/>
        <p:nvPr/>
      </p:nvGrpSpPr>
      <p:grpSpPr>
        <a:xfrm>
          <a:off x="0" y="0"/>
          <a:ext cx="0" cy="0"/>
          <a:chOff x="0" y="0"/>
          <a:chExt cx="0" cy="0"/>
        </a:xfrm>
      </p:grpSpPr>
      <p:sp>
        <p:nvSpPr>
          <p:cNvPr id="835" name="Google Shape;835;p115"/>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
        <p:nvSpPr>
          <p:cNvPr id="836" name="Google Shape;836;p115"/>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d. Détecter les mutations</a:t>
            </a:r>
            <a:endParaRPr/>
          </a:p>
        </p:txBody>
      </p:sp>
      <p:pic>
        <p:nvPicPr>
          <p:cNvPr id="837" name="Google Shape;837;p115"/>
          <p:cNvPicPr preferRelativeResize="0"/>
          <p:nvPr/>
        </p:nvPicPr>
        <p:blipFill rotWithShape="1">
          <a:blip r:embed="rId3">
            <a:alphaModFix/>
          </a:blip>
          <a:srcRect b="0" l="13463" r="13485" t="0"/>
          <a:stretch/>
        </p:blipFill>
        <p:spPr>
          <a:xfrm>
            <a:off x="757887" y="2873701"/>
            <a:ext cx="7800376" cy="1897950"/>
          </a:xfrm>
          <a:prstGeom prst="rect">
            <a:avLst/>
          </a:prstGeom>
          <a:noFill/>
          <a:ln>
            <a:noFill/>
          </a:ln>
        </p:spPr>
      </p:pic>
      <p:sp>
        <p:nvSpPr>
          <p:cNvPr id="838" name="Google Shape;838;p115"/>
          <p:cNvSpPr/>
          <p:nvPr/>
        </p:nvSpPr>
        <p:spPr>
          <a:xfrm>
            <a:off x="7088150" y="3163275"/>
            <a:ext cx="1442100" cy="1318800"/>
          </a:xfrm>
          <a:prstGeom prst="roundRect">
            <a:avLst>
              <a:gd fmla="val 16667" name="adj"/>
            </a:avLst>
          </a:prstGeom>
          <a:noFill/>
          <a:ln cap="flat" cmpd="sng" w="1905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2" name="Shape 842"/>
        <p:cNvGrpSpPr/>
        <p:nvPr/>
      </p:nvGrpSpPr>
      <p:grpSpPr>
        <a:xfrm>
          <a:off x="0" y="0"/>
          <a:ext cx="0" cy="0"/>
          <a:chOff x="0" y="0"/>
          <a:chExt cx="0" cy="0"/>
        </a:xfrm>
      </p:grpSpPr>
      <p:sp>
        <p:nvSpPr>
          <p:cNvPr id="843" name="Google Shape;843;p1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844" name="Google Shape;844;p116"/>
          <p:cNvPicPr preferRelativeResize="0"/>
          <p:nvPr/>
        </p:nvPicPr>
        <p:blipFill rotWithShape="1">
          <a:blip r:embed="rId3">
            <a:alphaModFix/>
          </a:blip>
          <a:srcRect b="16831" l="0" r="52006" t="16698"/>
          <a:stretch/>
        </p:blipFill>
        <p:spPr>
          <a:xfrm>
            <a:off x="2004113" y="1106775"/>
            <a:ext cx="5135776" cy="3667650"/>
          </a:xfrm>
          <a:prstGeom prst="rect">
            <a:avLst/>
          </a:prstGeom>
          <a:noFill/>
          <a:ln>
            <a:noFill/>
          </a:ln>
        </p:spPr>
      </p:pic>
      <p:sp>
        <p:nvSpPr>
          <p:cNvPr id="845" name="Google Shape;845;p116"/>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d. Détecter les mutations</a:t>
            </a:r>
            <a:endParaRPr/>
          </a:p>
        </p:txBody>
      </p:sp>
      <p:sp>
        <p:nvSpPr>
          <p:cNvPr id="846" name="Google Shape;846;p116"/>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sp>
        <p:nvSpPr>
          <p:cNvPr id="851" name="Google Shape;851;p1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852" name="Google Shape;852;p117"/>
          <p:cNvPicPr preferRelativeResize="0"/>
          <p:nvPr/>
        </p:nvPicPr>
        <p:blipFill rotWithShape="1">
          <a:blip r:embed="rId3">
            <a:alphaModFix/>
          </a:blip>
          <a:srcRect b="16566" l="52786" r="0" t="16257"/>
          <a:stretch/>
        </p:blipFill>
        <p:spPr>
          <a:xfrm>
            <a:off x="2289075" y="1082625"/>
            <a:ext cx="5054976" cy="3708375"/>
          </a:xfrm>
          <a:prstGeom prst="rect">
            <a:avLst/>
          </a:prstGeom>
          <a:noFill/>
          <a:ln>
            <a:noFill/>
          </a:ln>
        </p:spPr>
      </p:pic>
      <p:sp>
        <p:nvSpPr>
          <p:cNvPr id="853" name="Google Shape;853;p117"/>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d. Détecter les mutations</a:t>
            </a:r>
            <a:endParaRPr/>
          </a:p>
        </p:txBody>
      </p:sp>
      <p:sp>
        <p:nvSpPr>
          <p:cNvPr id="854" name="Google Shape;854;p117"/>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8" name="Shape 858"/>
        <p:cNvGrpSpPr/>
        <p:nvPr/>
      </p:nvGrpSpPr>
      <p:grpSpPr>
        <a:xfrm>
          <a:off x="0" y="0"/>
          <a:ext cx="0" cy="0"/>
          <a:chOff x="0" y="0"/>
          <a:chExt cx="0" cy="0"/>
        </a:xfrm>
      </p:grpSpPr>
      <p:sp>
        <p:nvSpPr>
          <p:cNvPr id="859" name="Google Shape;859;p118"/>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
        <p:nvSpPr>
          <p:cNvPr id="860" name="Google Shape;860;p118"/>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e. Analyser les résultats</a:t>
            </a:r>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4" name="Shape 864"/>
        <p:cNvGrpSpPr/>
        <p:nvPr/>
      </p:nvGrpSpPr>
      <p:grpSpPr>
        <a:xfrm>
          <a:off x="0" y="0"/>
          <a:ext cx="0" cy="0"/>
          <a:chOff x="0" y="0"/>
          <a:chExt cx="0" cy="0"/>
        </a:xfrm>
      </p:grpSpPr>
      <p:sp>
        <p:nvSpPr>
          <p:cNvPr id="865" name="Google Shape;865;p1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866" name="Google Shape;866;p119"/>
          <p:cNvSpPr txBox="1"/>
          <p:nvPr>
            <p:ph idx="2" type="body"/>
          </p:nvPr>
        </p:nvSpPr>
        <p:spPr>
          <a:xfrm>
            <a:off x="2959600" y="1995688"/>
            <a:ext cx="1014900" cy="965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sz="6000"/>
              <a:t>☠️</a:t>
            </a:r>
            <a:endParaRPr sz="6000"/>
          </a:p>
        </p:txBody>
      </p:sp>
      <p:sp>
        <p:nvSpPr>
          <p:cNvPr id="867" name="Google Shape;867;p119"/>
          <p:cNvSpPr txBox="1"/>
          <p:nvPr>
            <p:ph idx="2" type="body"/>
          </p:nvPr>
        </p:nvSpPr>
        <p:spPr>
          <a:xfrm>
            <a:off x="2002600" y="3237838"/>
            <a:ext cx="2928900" cy="555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sz="6000"/>
              <a:t>☠️ + 🧟‍♀️ </a:t>
            </a:r>
            <a:endParaRPr sz="6000"/>
          </a:p>
        </p:txBody>
      </p:sp>
      <p:sp>
        <p:nvSpPr>
          <p:cNvPr id="868" name="Google Shape;868;p119"/>
          <p:cNvSpPr txBox="1"/>
          <p:nvPr>
            <p:ph idx="2" type="body"/>
          </p:nvPr>
        </p:nvSpPr>
        <p:spPr>
          <a:xfrm>
            <a:off x="5158000" y="2534188"/>
            <a:ext cx="2573700" cy="1001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sz="6000"/>
              <a:t>= ?%</a:t>
            </a:r>
            <a:endParaRPr sz="6000"/>
          </a:p>
        </p:txBody>
      </p:sp>
      <p:cxnSp>
        <p:nvCxnSpPr>
          <p:cNvPr id="869" name="Google Shape;869;p119"/>
          <p:cNvCxnSpPr/>
          <p:nvPr/>
        </p:nvCxnSpPr>
        <p:spPr>
          <a:xfrm>
            <a:off x="1729875" y="3124338"/>
            <a:ext cx="3265500" cy="0"/>
          </a:xfrm>
          <a:prstGeom prst="straightConnector1">
            <a:avLst/>
          </a:prstGeom>
          <a:noFill/>
          <a:ln cap="flat" cmpd="sng" w="38100">
            <a:solidFill>
              <a:srgbClr val="241D60"/>
            </a:solidFill>
            <a:prstDash val="solid"/>
            <a:round/>
            <a:headEnd len="med" w="med" type="none"/>
            <a:tailEnd len="med" w="med" type="none"/>
          </a:ln>
        </p:spPr>
      </p:cxnSp>
      <p:sp>
        <p:nvSpPr>
          <p:cNvPr id="870" name="Google Shape;870;p119"/>
          <p:cNvSpPr txBox="1"/>
          <p:nvPr>
            <p:ph idx="2" type="body"/>
          </p:nvPr>
        </p:nvSpPr>
        <p:spPr>
          <a:xfrm>
            <a:off x="471800" y="1495525"/>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1 métrique : le mutation score</a:t>
            </a:r>
            <a:endParaRPr/>
          </a:p>
        </p:txBody>
      </p:sp>
      <p:sp>
        <p:nvSpPr>
          <p:cNvPr id="871" name="Google Shape;871;p119"/>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
        <p:nvSpPr>
          <p:cNvPr id="872" name="Google Shape;872;p119"/>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e. Analyser les résultats</a:t>
            </a:r>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6" name="Shape 876"/>
        <p:cNvGrpSpPr/>
        <p:nvPr/>
      </p:nvGrpSpPr>
      <p:grpSpPr>
        <a:xfrm>
          <a:off x="0" y="0"/>
          <a:ext cx="0" cy="0"/>
          <a:chOff x="0" y="0"/>
          <a:chExt cx="0" cy="0"/>
        </a:xfrm>
      </p:grpSpPr>
      <p:sp>
        <p:nvSpPr>
          <p:cNvPr id="877" name="Google Shape;877;p1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878" name="Google Shape;878;p120"/>
          <p:cNvPicPr preferRelativeResize="0"/>
          <p:nvPr/>
        </p:nvPicPr>
        <p:blipFill rotWithShape="1">
          <a:blip r:embed="rId3">
            <a:alphaModFix/>
          </a:blip>
          <a:srcRect b="35114" l="54075" r="14855" t="54741"/>
          <a:stretch/>
        </p:blipFill>
        <p:spPr>
          <a:xfrm>
            <a:off x="1733000" y="2237886"/>
            <a:ext cx="5678000" cy="955951"/>
          </a:xfrm>
          <a:prstGeom prst="rect">
            <a:avLst/>
          </a:prstGeom>
          <a:noFill/>
          <a:ln>
            <a:noFill/>
          </a:ln>
        </p:spPr>
      </p:pic>
      <p:sp>
        <p:nvSpPr>
          <p:cNvPr id="879" name="Google Shape;879;p120"/>
          <p:cNvSpPr txBox="1"/>
          <p:nvPr>
            <p:ph idx="2" type="body"/>
          </p:nvPr>
        </p:nvSpPr>
        <p:spPr>
          <a:xfrm>
            <a:off x="3285150" y="1236486"/>
            <a:ext cx="2573700" cy="10014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fr" sz="6000"/>
              <a:t>?%</a:t>
            </a:r>
            <a:endParaRPr b="1" sz="6000"/>
          </a:p>
        </p:txBody>
      </p:sp>
      <p:sp>
        <p:nvSpPr>
          <p:cNvPr id="880" name="Google Shape;880;p120"/>
          <p:cNvSpPr txBox="1"/>
          <p:nvPr>
            <p:ph idx="2" type="body"/>
          </p:nvPr>
        </p:nvSpPr>
        <p:spPr>
          <a:xfrm>
            <a:off x="2056875" y="3150336"/>
            <a:ext cx="4841100" cy="10014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lang="fr" sz="2500"/>
              <a:t>des </a:t>
            </a:r>
            <a:r>
              <a:rPr b="1" lang="fr" sz="2500"/>
              <a:t>bugs potentiels</a:t>
            </a:r>
            <a:r>
              <a:rPr lang="fr" sz="2500"/>
              <a:t> sont </a:t>
            </a:r>
            <a:r>
              <a:rPr b="1" lang="fr" sz="2500"/>
              <a:t>détectés</a:t>
            </a:r>
            <a:endParaRPr b="1" sz="2500"/>
          </a:p>
        </p:txBody>
      </p:sp>
      <p:sp>
        <p:nvSpPr>
          <p:cNvPr id="881" name="Google Shape;881;p120"/>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
        <p:nvSpPr>
          <p:cNvPr id="882" name="Google Shape;882;p120"/>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e. Analyser les résultats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49" name="Google Shape;149;p22"/>
          <p:cNvSpPr txBox="1"/>
          <p:nvPr/>
        </p:nvSpPr>
        <p:spPr>
          <a:xfrm>
            <a:off x="374400" y="1843641"/>
            <a:ext cx="8395200" cy="145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4200">
                <a:solidFill>
                  <a:srgbClr val="430099"/>
                </a:solidFill>
              </a:rPr>
              <a:t>Combien me reste-t-il de congés</a:t>
            </a:r>
            <a:r>
              <a:rPr lang="fr" sz="4200">
                <a:solidFill>
                  <a:srgbClr val="430099"/>
                </a:solidFill>
              </a:rPr>
              <a:t> </a:t>
            </a:r>
            <a:r>
              <a:rPr b="1" lang="fr" sz="4200">
                <a:solidFill>
                  <a:srgbClr val="430099"/>
                </a:solidFill>
              </a:rPr>
              <a:t>?</a:t>
            </a:r>
            <a:endParaRPr b="1" sz="4200">
              <a:solidFill>
                <a:srgbClr val="430099"/>
              </a:solidFill>
            </a:endParaRPr>
          </a:p>
        </p:txBody>
      </p:sp>
      <p:sp>
        <p:nvSpPr>
          <p:cNvPr id="150" name="Google Shape;150;p22"/>
          <p:cNvSpPr/>
          <p:nvPr/>
        </p:nvSpPr>
        <p:spPr>
          <a:xfrm>
            <a:off x="248325" y="244525"/>
            <a:ext cx="147600" cy="467400"/>
          </a:xfrm>
          <a:prstGeom prst="roundRect">
            <a:avLst>
              <a:gd fmla="val 16667" name="adj"/>
            </a:avLst>
          </a:prstGeom>
          <a:solidFill>
            <a:srgbClr val="FEFDFC"/>
          </a:solidFill>
          <a:ln cap="flat" cmpd="sng" w="9525">
            <a:solidFill>
              <a:srgbClr val="FEFDF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6" name="Shape 886"/>
        <p:cNvGrpSpPr/>
        <p:nvPr/>
      </p:nvGrpSpPr>
      <p:grpSpPr>
        <a:xfrm>
          <a:off x="0" y="0"/>
          <a:ext cx="0" cy="0"/>
          <a:chOff x="0" y="0"/>
          <a:chExt cx="0" cy="0"/>
        </a:xfrm>
      </p:grpSpPr>
      <p:sp>
        <p:nvSpPr>
          <p:cNvPr id="887" name="Google Shape;887;p121"/>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takeaway - III. Le mutation testing</a:t>
            </a:r>
            <a:endParaRPr/>
          </a:p>
        </p:txBody>
      </p:sp>
      <p:sp>
        <p:nvSpPr>
          <p:cNvPr id="888" name="Google Shape;888;p1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889" name="Google Shape;889;p121"/>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rabicPeriod"/>
            </a:pPr>
            <a:r>
              <a:rPr lang="fr"/>
              <a:t>Les fondamentaux</a:t>
            </a:r>
            <a:endParaRPr/>
          </a:p>
        </p:txBody>
      </p:sp>
      <p:pic>
        <p:nvPicPr>
          <p:cNvPr id="890" name="Google Shape;890;p121"/>
          <p:cNvPicPr preferRelativeResize="0"/>
          <p:nvPr/>
        </p:nvPicPr>
        <p:blipFill rotWithShape="1">
          <a:blip r:embed="rId3">
            <a:alphaModFix/>
          </a:blip>
          <a:srcRect b="8789" l="16311" r="16317" t="11096"/>
          <a:stretch/>
        </p:blipFill>
        <p:spPr>
          <a:xfrm>
            <a:off x="478025" y="1329438"/>
            <a:ext cx="8187950" cy="1564150"/>
          </a:xfrm>
          <a:prstGeom prst="rect">
            <a:avLst/>
          </a:prstGeom>
          <a:noFill/>
          <a:ln>
            <a:noFill/>
          </a:ln>
        </p:spPr>
      </p:pic>
      <p:sp>
        <p:nvSpPr>
          <p:cNvPr id="891" name="Google Shape;891;p121"/>
          <p:cNvSpPr txBox="1"/>
          <p:nvPr>
            <p:ph idx="2" type="body"/>
          </p:nvPr>
        </p:nvSpPr>
        <p:spPr>
          <a:xfrm>
            <a:off x="4843247" y="3261512"/>
            <a:ext cx="464700" cy="441900"/>
          </a:xfrm>
          <a:prstGeom prst="rect">
            <a:avLst/>
          </a:prstGeom>
        </p:spPr>
        <p:txBody>
          <a:bodyPr anchorCtr="0" anchor="t" bIns="41825" lIns="41825" spcFirstLastPara="1" rIns="41825" wrap="square" tIns="41825">
            <a:noAutofit/>
          </a:bodyPr>
          <a:lstStyle/>
          <a:p>
            <a:pPr indent="0" lvl="0" marL="0" rtl="0" algn="l">
              <a:spcBef>
                <a:spcPts val="0"/>
              </a:spcBef>
              <a:spcAft>
                <a:spcPts val="549"/>
              </a:spcAft>
              <a:buNone/>
            </a:pPr>
            <a:r>
              <a:rPr lang="fr" sz="2746"/>
              <a:t>☠️</a:t>
            </a:r>
            <a:endParaRPr sz="2746"/>
          </a:p>
        </p:txBody>
      </p:sp>
      <p:sp>
        <p:nvSpPr>
          <p:cNvPr id="892" name="Google Shape;892;p121"/>
          <p:cNvSpPr txBox="1"/>
          <p:nvPr>
            <p:ph idx="2" type="body"/>
          </p:nvPr>
        </p:nvSpPr>
        <p:spPr>
          <a:xfrm>
            <a:off x="4405181" y="3830082"/>
            <a:ext cx="1340700" cy="458100"/>
          </a:xfrm>
          <a:prstGeom prst="rect">
            <a:avLst/>
          </a:prstGeom>
        </p:spPr>
        <p:txBody>
          <a:bodyPr anchorCtr="0" anchor="t" bIns="41825" lIns="41825" spcFirstLastPara="1" rIns="41825" wrap="square" tIns="41825">
            <a:noAutofit/>
          </a:bodyPr>
          <a:lstStyle/>
          <a:p>
            <a:pPr indent="0" lvl="0" marL="0" rtl="0" algn="l">
              <a:spcBef>
                <a:spcPts val="0"/>
              </a:spcBef>
              <a:spcAft>
                <a:spcPts val="549"/>
              </a:spcAft>
              <a:buNone/>
            </a:pPr>
            <a:r>
              <a:rPr lang="fr" sz="2746"/>
              <a:t>☠️ + 🧟‍♀️ </a:t>
            </a:r>
            <a:endParaRPr sz="2746"/>
          </a:p>
        </p:txBody>
      </p:sp>
      <p:cxnSp>
        <p:nvCxnSpPr>
          <p:cNvPr id="893" name="Google Shape;893;p121"/>
          <p:cNvCxnSpPr/>
          <p:nvPr/>
        </p:nvCxnSpPr>
        <p:spPr>
          <a:xfrm>
            <a:off x="4280350" y="3778140"/>
            <a:ext cx="1494900" cy="0"/>
          </a:xfrm>
          <a:prstGeom prst="straightConnector1">
            <a:avLst/>
          </a:prstGeom>
          <a:noFill/>
          <a:ln cap="flat" cmpd="sng" w="17475">
            <a:solidFill>
              <a:srgbClr val="FEFDFC"/>
            </a:solidFill>
            <a:prstDash val="solid"/>
            <a:round/>
            <a:headEnd len="med" w="med" type="none"/>
            <a:tailEnd len="med" w="med" type="none"/>
          </a:ln>
        </p:spPr>
      </p:cxnSp>
      <p:sp>
        <p:nvSpPr>
          <p:cNvPr id="894" name="Google Shape;894;p121"/>
          <p:cNvSpPr txBox="1"/>
          <p:nvPr>
            <p:ph idx="2" type="body"/>
          </p:nvPr>
        </p:nvSpPr>
        <p:spPr>
          <a:xfrm>
            <a:off x="2780850" y="3612400"/>
            <a:ext cx="1494900" cy="324900"/>
          </a:xfrm>
          <a:prstGeom prst="rect">
            <a:avLst/>
          </a:prstGeom>
        </p:spPr>
        <p:txBody>
          <a:bodyPr anchorCtr="0" anchor="t" bIns="47325" lIns="47325" spcFirstLastPara="1" rIns="47325" wrap="square" tIns="47325">
            <a:noAutofit/>
          </a:bodyPr>
          <a:lstStyle/>
          <a:p>
            <a:pPr indent="0" lvl="0" marL="0" rtl="0" algn="l">
              <a:spcBef>
                <a:spcPts val="0"/>
              </a:spcBef>
              <a:spcAft>
                <a:spcPts val="621"/>
              </a:spcAft>
              <a:buNone/>
            </a:pPr>
            <a:r>
              <a:rPr lang="fr" sz="1407"/>
              <a:t>Mutation score =</a:t>
            </a:r>
            <a:endParaRPr sz="1407"/>
          </a:p>
        </p:txBody>
      </p:sp>
      <p:sp>
        <p:nvSpPr>
          <p:cNvPr id="895" name="Google Shape;895;p121"/>
          <p:cNvSpPr txBox="1"/>
          <p:nvPr>
            <p:ph idx="2" type="body"/>
          </p:nvPr>
        </p:nvSpPr>
        <p:spPr>
          <a:xfrm>
            <a:off x="5814429" y="3612400"/>
            <a:ext cx="548700" cy="324900"/>
          </a:xfrm>
          <a:prstGeom prst="rect">
            <a:avLst/>
          </a:prstGeom>
        </p:spPr>
        <p:txBody>
          <a:bodyPr anchorCtr="0" anchor="t" bIns="47325" lIns="47325" spcFirstLastPara="1" rIns="47325" wrap="square" tIns="47325">
            <a:noAutofit/>
          </a:bodyPr>
          <a:lstStyle/>
          <a:p>
            <a:pPr indent="0" lvl="0" marL="0" rtl="0" algn="l">
              <a:spcBef>
                <a:spcPts val="0"/>
              </a:spcBef>
              <a:spcAft>
                <a:spcPts val="621"/>
              </a:spcAft>
              <a:buNone/>
            </a:pPr>
            <a:r>
              <a:rPr lang="fr" sz="1407"/>
              <a:t>x100</a:t>
            </a:r>
            <a:endParaRPr sz="1407"/>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9" name="Shape 899"/>
        <p:cNvGrpSpPr/>
        <p:nvPr/>
      </p:nvGrpSpPr>
      <p:grpSpPr>
        <a:xfrm>
          <a:off x="0" y="0"/>
          <a:ext cx="0" cy="0"/>
          <a:chOff x="0" y="0"/>
          <a:chExt cx="0" cy="0"/>
        </a:xfrm>
      </p:grpSpPr>
      <p:sp>
        <p:nvSpPr>
          <p:cNvPr id="900" name="Google Shape;900;p122"/>
          <p:cNvSpPr txBox="1"/>
          <p:nvPr>
            <p:ph type="title"/>
          </p:nvPr>
        </p:nvSpPr>
        <p:spPr>
          <a:xfrm>
            <a:off x="1759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III. </a:t>
            </a:r>
            <a:r>
              <a:rPr lang="fr"/>
              <a:t>Le mutation testing</a:t>
            </a:r>
            <a:endParaRPr/>
          </a:p>
        </p:txBody>
      </p:sp>
      <p:sp>
        <p:nvSpPr>
          <p:cNvPr id="901" name="Google Shape;901;p122"/>
          <p:cNvSpPr txBox="1"/>
          <p:nvPr>
            <p:ph idx="1" type="subTitle"/>
          </p:nvPr>
        </p:nvSpPr>
        <p:spPr>
          <a:xfrm>
            <a:off x="1439375" y="1769900"/>
            <a:ext cx="4449300" cy="4542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fr"/>
              <a:t>2. En pratique</a:t>
            </a:r>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5" name="Shape 905"/>
        <p:cNvGrpSpPr/>
        <p:nvPr/>
      </p:nvGrpSpPr>
      <p:grpSpPr>
        <a:xfrm>
          <a:off x="0" y="0"/>
          <a:ext cx="0" cy="0"/>
          <a:chOff x="0" y="0"/>
          <a:chExt cx="0" cy="0"/>
        </a:xfrm>
      </p:grpSpPr>
      <p:sp>
        <p:nvSpPr>
          <p:cNvPr id="906" name="Google Shape;906;p123"/>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907" name="Google Shape;907;p123"/>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SzPts val="2400"/>
              <a:buAutoNum type="alphaLcPeriod"/>
            </a:pPr>
            <a:r>
              <a:rPr lang="fr"/>
              <a:t>Tools</a:t>
            </a:r>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1" name="Shape 911"/>
        <p:cNvGrpSpPr/>
        <p:nvPr/>
      </p:nvGrpSpPr>
      <p:grpSpPr>
        <a:xfrm>
          <a:off x="0" y="0"/>
          <a:ext cx="0" cy="0"/>
          <a:chOff x="0" y="0"/>
          <a:chExt cx="0" cy="0"/>
        </a:xfrm>
      </p:grpSpPr>
      <p:sp>
        <p:nvSpPr>
          <p:cNvPr id="912" name="Google Shape;912;p1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913" name="Google Shape;913;p124"/>
          <p:cNvPicPr preferRelativeResize="0"/>
          <p:nvPr/>
        </p:nvPicPr>
        <p:blipFill rotWithShape="1">
          <a:blip r:embed="rId3">
            <a:alphaModFix/>
          </a:blip>
          <a:srcRect b="31987" l="30133" r="0" t="33686"/>
          <a:stretch/>
        </p:blipFill>
        <p:spPr>
          <a:xfrm>
            <a:off x="2423925" y="1369925"/>
            <a:ext cx="7554852" cy="2088124"/>
          </a:xfrm>
          <a:prstGeom prst="rect">
            <a:avLst/>
          </a:prstGeom>
          <a:noFill/>
          <a:ln>
            <a:noFill/>
          </a:ln>
        </p:spPr>
      </p:pic>
      <p:pic>
        <p:nvPicPr>
          <p:cNvPr id="914" name="Google Shape;914;p124"/>
          <p:cNvPicPr preferRelativeResize="0"/>
          <p:nvPr/>
        </p:nvPicPr>
        <p:blipFill rotWithShape="1">
          <a:blip r:embed="rId4">
            <a:alphaModFix/>
          </a:blip>
          <a:srcRect b="26076" l="10129" r="69561" t="34397"/>
          <a:stretch/>
        </p:blipFill>
        <p:spPr>
          <a:xfrm>
            <a:off x="258371" y="1440696"/>
            <a:ext cx="2165545" cy="2358562"/>
          </a:xfrm>
          <a:prstGeom prst="rect">
            <a:avLst/>
          </a:prstGeom>
          <a:noFill/>
          <a:ln>
            <a:noFill/>
          </a:ln>
        </p:spPr>
      </p:pic>
      <p:sp>
        <p:nvSpPr>
          <p:cNvPr id="915" name="Google Shape;915;p124"/>
          <p:cNvSpPr txBox="1"/>
          <p:nvPr>
            <p:ph idx="2" type="body"/>
          </p:nvPr>
        </p:nvSpPr>
        <p:spPr>
          <a:xfrm>
            <a:off x="1229400" y="3458050"/>
            <a:ext cx="6685200" cy="5541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Et bien d’autres : Mutant (Ruby), Mull (C/C++), Infection (PHP)...</a:t>
            </a:r>
            <a:endParaRPr/>
          </a:p>
        </p:txBody>
      </p:sp>
      <p:sp>
        <p:nvSpPr>
          <p:cNvPr id="916" name="Google Shape;916;p124"/>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917" name="Google Shape;917;p124"/>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Tools</a:t>
            </a:r>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1" name="Shape 921"/>
        <p:cNvGrpSpPr/>
        <p:nvPr/>
      </p:nvGrpSpPr>
      <p:grpSpPr>
        <a:xfrm>
          <a:off x="0" y="0"/>
          <a:ext cx="0" cy="0"/>
          <a:chOff x="0" y="0"/>
          <a:chExt cx="0" cy="0"/>
        </a:xfrm>
      </p:grpSpPr>
      <p:sp>
        <p:nvSpPr>
          <p:cNvPr id="922" name="Google Shape;922;p1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923" name="Google Shape;923;p125"/>
          <p:cNvPicPr preferRelativeResize="0"/>
          <p:nvPr/>
        </p:nvPicPr>
        <p:blipFill rotWithShape="1">
          <a:blip r:embed="rId3">
            <a:alphaModFix/>
          </a:blip>
          <a:srcRect b="31987" l="30133" r="0" t="33686"/>
          <a:stretch/>
        </p:blipFill>
        <p:spPr>
          <a:xfrm>
            <a:off x="2423925" y="1369925"/>
            <a:ext cx="7554852" cy="2088124"/>
          </a:xfrm>
          <a:prstGeom prst="rect">
            <a:avLst/>
          </a:prstGeom>
          <a:noFill/>
          <a:ln>
            <a:noFill/>
          </a:ln>
        </p:spPr>
      </p:pic>
      <p:pic>
        <p:nvPicPr>
          <p:cNvPr id="924" name="Google Shape;924;p125"/>
          <p:cNvPicPr preferRelativeResize="0"/>
          <p:nvPr/>
        </p:nvPicPr>
        <p:blipFill rotWithShape="1">
          <a:blip r:embed="rId4">
            <a:alphaModFix/>
          </a:blip>
          <a:srcRect b="26076" l="10129" r="69561" t="34397"/>
          <a:stretch/>
        </p:blipFill>
        <p:spPr>
          <a:xfrm>
            <a:off x="258371" y="1440696"/>
            <a:ext cx="2165545" cy="2358562"/>
          </a:xfrm>
          <a:prstGeom prst="rect">
            <a:avLst/>
          </a:prstGeom>
          <a:noFill/>
          <a:ln>
            <a:noFill/>
          </a:ln>
        </p:spPr>
      </p:pic>
      <p:sp>
        <p:nvSpPr>
          <p:cNvPr id="925" name="Google Shape;925;p125"/>
          <p:cNvSpPr txBox="1"/>
          <p:nvPr>
            <p:ph idx="2" type="body"/>
          </p:nvPr>
        </p:nvSpPr>
        <p:spPr>
          <a:xfrm>
            <a:off x="1229400" y="3458050"/>
            <a:ext cx="6685200" cy="5541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Et bien d’autres : Mutant (Ruby), Mull (C/C++), Infection (PHP)...</a:t>
            </a:r>
            <a:endParaRPr/>
          </a:p>
        </p:txBody>
      </p:sp>
      <p:pic>
        <p:nvPicPr>
          <p:cNvPr id="926" name="Google Shape;926;p125"/>
          <p:cNvPicPr preferRelativeResize="0"/>
          <p:nvPr/>
        </p:nvPicPr>
        <p:blipFill rotWithShape="1">
          <a:blip r:embed="rId3">
            <a:alphaModFix/>
          </a:blip>
          <a:srcRect b="33318" l="0" r="0" t="33687"/>
          <a:stretch/>
        </p:blipFill>
        <p:spPr>
          <a:xfrm>
            <a:off x="-834775" y="1369925"/>
            <a:ext cx="10813548" cy="2007075"/>
          </a:xfrm>
          <a:prstGeom prst="rect">
            <a:avLst/>
          </a:prstGeom>
          <a:noFill/>
          <a:ln>
            <a:noFill/>
          </a:ln>
        </p:spPr>
      </p:pic>
      <p:sp>
        <p:nvSpPr>
          <p:cNvPr id="927" name="Google Shape;927;p125"/>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928" name="Google Shape;928;p125"/>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Tools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xit" presetID="1" presetSubtype="0">
                                  <p:stCondLst>
                                    <p:cond delay="0"/>
                                  </p:stCondLst>
                                  <p:childTnLst>
                                    <p:set>
                                      <p:cBhvr>
                                        <p:cTn dur="1" fill="hold">
                                          <p:stCondLst>
                                            <p:cond delay="0"/>
                                          </p:stCondLst>
                                        </p:cTn>
                                        <p:tgtEl>
                                          <p:spTgt spid="923"/>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2" name="Shape 932"/>
        <p:cNvGrpSpPr/>
        <p:nvPr/>
      </p:nvGrpSpPr>
      <p:grpSpPr>
        <a:xfrm>
          <a:off x="0" y="0"/>
          <a:ext cx="0" cy="0"/>
          <a:chOff x="0" y="0"/>
          <a:chExt cx="0" cy="0"/>
        </a:xfrm>
      </p:grpSpPr>
      <p:sp>
        <p:nvSpPr>
          <p:cNvPr id="933" name="Google Shape;933;p126"/>
          <p:cNvSpPr txBox="1"/>
          <p:nvPr>
            <p:ph type="title"/>
          </p:nvPr>
        </p:nvSpPr>
        <p:spPr>
          <a:xfrm>
            <a:off x="2902650" y="2245200"/>
            <a:ext cx="5557500" cy="653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b</a:t>
            </a:r>
            <a:r>
              <a:rPr lang="fr"/>
              <a:t>. Installation et configuration PITest</a:t>
            </a:r>
            <a:endParaRPr/>
          </a:p>
        </p:txBody>
      </p:sp>
      <p:sp>
        <p:nvSpPr>
          <p:cNvPr id="934" name="Google Shape;934;p126"/>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8" name="Shape 938"/>
        <p:cNvGrpSpPr/>
        <p:nvPr/>
      </p:nvGrpSpPr>
      <p:grpSpPr>
        <a:xfrm>
          <a:off x="0" y="0"/>
          <a:ext cx="0" cy="0"/>
          <a:chOff x="0" y="0"/>
          <a:chExt cx="0" cy="0"/>
        </a:xfrm>
      </p:grpSpPr>
      <p:sp>
        <p:nvSpPr>
          <p:cNvPr id="939" name="Google Shape;939;p1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940" name="Google Shape;940;p127"/>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941" name="Google Shape;941;p127"/>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Installation et configuration</a:t>
            </a:r>
            <a:endParaRPr/>
          </a:p>
        </p:txBody>
      </p:sp>
      <p:pic>
        <p:nvPicPr>
          <p:cNvPr id="942" name="Google Shape;942;p127"/>
          <p:cNvPicPr preferRelativeResize="0"/>
          <p:nvPr/>
        </p:nvPicPr>
        <p:blipFill>
          <a:blip r:embed="rId3">
            <a:alphaModFix/>
          </a:blip>
          <a:stretch>
            <a:fillRect/>
          </a:stretch>
        </p:blipFill>
        <p:spPr>
          <a:xfrm>
            <a:off x="968313" y="1148400"/>
            <a:ext cx="7207373" cy="3740926"/>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6" name="Shape 946"/>
        <p:cNvGrpSpPr/>
        <p:nvPr/>
      </p:nvGrpSpPr>
      <p:grpSpPr>
        <a:xfrm>
          <a:off x="0" y="0"/>
          <a:ext cx="0" cy="0"/>
          <a:chOff x="0" y="0"/>
          <a:chExt cx="0" cy="0"/>
        </a:xfrm>
      </p:grpSpPr>
      <p:sp>
        <p:nvSpPr>
          <p:cNvPr id="947" name="Google Shape;947;p1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948" name="Google Shape;948;p128"/>
          <p:cNvSpPr txBox="1"/>
          <p:nvPr>
            <p:ph idx="2" type="body"/>
          </p:nvPr>
        </p:nvSpPr>
        <p:spPr>
          <a:xfrm>
            <a:off x="471800" y="1495525"/>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Disponible pour de nombreux </a:t>
            </a:r>
            <a:r>
              <a:rPr b="1" lang="fr"/>
              <a:t>dependency managers</a:t>
            </a:r>
            <a:r>
              <a:rPr lang="fr"/>
              <a:t>.</a:t>
            </a:r>
            <a:endParaRPr/>
          </a:p>
        </p:txBody>
      </p:sp>
      <p:pic>
        <p:nvPicPr>
          <p:cNvPr id="949" name="Google Shape;949;p128"/>
          <p:cNvPicPr preferRelativeResize="0"/>
          <p:nvPr/>
        </p:nvPicPr>
        <p:blipFill rotWithShape="1">
          <a:blip r:embed="rId3">
            <a:alphaModFix/>
          </a:blip>
          <a:srcRect b="0" l="23968" r="23469" t="0"/>
          <a:stretch/>
        </p:blipFill>
        <p:spPr>
          <a:xfrm>
            <a:off x="1590887" y="2130650"/>
            <a:ext cx="5962225" cy="2126925"/>
          </a:xfrm>
          <a:prstGeom prst="rect">
            <a:avLst/>
          </a:prstGeom>
          <a:noFill/>
          <a:ln>
            <a:noFill/>
          </a:ln>
        </p:spPr>
      </p:pic>
      <p:sp>
        <p:nvSpPr>
          <p:cNvPr id="950" name="Google Shape;950;p128"/>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951" name="Google Shape;951;p128"/>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Installation et configuration</a:t>
            </a:r>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5" name="Shape 955"/>
        <p:cNvGrpSpPr/>
        <p:nvPr/>
      </p:nvGrpSpPr>
      <p:grpSpPr>
        <a:xfrm>
          <a:off x="0" y="0"/>
          <a:ext cx="0" cy="0"/>
          <a:chOff x="0" y="0"/>
          <a:chExt cx="0" cy="0"/>
        </a:xfrm>
      </p:grpSpPr>
      <p:sp>
        <p:nvSpPr>
          <p:cNvPr id="956" name="Google Shape;956;p1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957" name="Google Shape;957;p129"/>
          <p:cNvSpPr txBox="1"/>
          <p:nvPr>
            <p:ph idx="2" type="body"/>
          </p:nvPr>
        </p:nvSpPr>
        <p:spPr>
          <a:xfrm>
            <a:off x="612750" y="1138350"/>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1 plugin </a:t>
            </a:r>
            <a:endParaRPr/>
          </a:p>
        </p:txBody>
      </p:sp>
      <p:pic>
        <p:nvPicPr>
          <p:cNvPr id="958" name="Google Shape;958;p129"/>
          <p:cNvPicPr preferRelativeResize="0"/>
          <p:nvPr/>
        </p:nvPicPr>
        <p:blipFill>
          <a:blip r:embed="rId3">
            <a:alphaModFix/>
          </a:blip>
          <a:stretch>
            <a:fillRect/>
          </a:stretch>
        </p:blipFill>
        <p:spPr>
          <a:xfrm>
            <a:off x="1523850" y="1911228"/>
            <a:ext cx="6096300" cy="1649900"/>
          </a:xfrm>
          <a:prstGeom prst="rect">
            <a:avLst/>
          </a:prstGeom>
          <a:noFill/>
          <a:ln>
            <a:noFill/>
          </a:ln>
          <a:effectLst>
            <a:outerShdw blurRad="57150" rotWithShape="0" algn="bl" dir="5400000" dist="19050">
              <a:srgbClr val="000000">
                <a:alpha val="50000"/>
              </a:srgbClr>
            </a:outerShdw>
          </a:effectLst>
        </p:spPr>
      </p:pic>
      <p:sp>
        <p:nvSpPr>
          <p:cNvPr id="959" name="Google Shape;959;p129"/>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960" name="Google Shape;960;p129"/>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Installation et configuration</a:t>
            </a:r>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4" name="Shape 964"/>
        <p:cNvGrpSpPr/>
        <p:nvPr/>
      </p:nvGrpSpPr>
      <p:grpSpPr>
        <a:xfrm>
          <a:off x="0" y="0"/>
          <a:ext cx="0" cy="0"/>
          <a:chOff x="0" y="0"/>
          <a:chExt cx="0" cy="0"/>
        </a:xfrm>
      </p:grpSpPr>
      <p:sp>
        <p:nvSpPr>
          <p:cNvPr id="965" name="Google Shape;965;p1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966" name="Google Shape;966;p130"/>
          <p:cNvSpPr txBox="1"/>
          <p:nvPr>
            <p:ph idx="2" type="body"/>
          </p:nvPr>
        </p:nvSpPr>
        <p:spPr>
          <a:xfrm>
            <a:off x="612750" y="1138350"/>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1 plugin + 1 dépendance</a:t>
            </a:r>
            <a:endParaRPr/>
          </a:p>
        </p:txBody>
      </p:sp>
      <p:pic>
        <p:nvPicPr>
          <p:cNvPr id="967" name="Google Shape;967;p130"/>
          <p:cNvPicPr preferRelativeResize="0"/>
          <p:nvPr/>
        </p:nvPicPr>
        <p:blipFill>
          <a:blip r:embed="rId3">
            <a:alphaModFix/>
          </a:blip>
          <a:stretch>
            <a:fillRect/>
          </a:stretch>
        </p:blipFill>
        <p:spPr>
          <a:xfrm>
            <a:off x="2082775" y="1634100"/>
            <a:ext cx="4978449" cy="3029119"/>
          </a:xfrm>
          <a:prstGeom prst="rect">
            <a:avLst/>
          </a:prstGeom>
          <a:noFill/>
          <a:ln>
            <a:noFill/>
          </a:ln>
          <a:effectLst>
            <a:outerShdw blurRad="57150" rotWithShape="0" algn="bl" dir="5400000" dist="19050">
              <a:srgbClr val="000000">
                <a:alpha val="50000"/>
              </a:srgbClr>
            </a:outerShdw>
          </a:effectLst>
        </p:spPr>
      </p:pic>
      <p:sp>
        <p:nvSpPr>
          <p:cNvPr id="968" name="Google Shape;968;p130"/>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969" name="Google Shape;969;p130"/>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Installation et configuration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56" name="Google Shape;156;p23"/>
          <p:cNvPicPr preferRelativeResize="0"/>
          <p:nvPr/>
        </p:nvPicPr>
        <p:blipFill>
          <a:blip r:embed="rId3">
            <a:alphaModFix/>
          </a:blip>
          <a:stretch>
            <a:fillRect/>
          </a:stretch>
        </p:blipFill>
        <p:spPr>
          <a:xfrm>
            <a:off x="1984675" y="577325"/>
            <a:ext cx="4925550" cy="4925550"/>
          </a:xfrm>
          <a:prstGeom prst="rect">
            <a:avLst/>
          </a:prstGeom>
          <a:noFill/>
          <a:ln>
            <a:noFill/>
          </a:ln>
        </p:spPr>
      </p:pic>
      <p:sp>
        <p:nvSpPr>
          <p:cNvPr id="157" name="Google Shape;157;p23"/>
          <p:cNvSpPr txBox="1"/>
          <p:nvPr/>
        </p:nvSpPr>
        <p:spPr>
          <a:xfrm>
            <a:off x="1093850" y="337075"/>
            <a:ext cx="1638900" cy="14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0000">
                <a:solidFill>
                  <a:srgbClr val="430099"/>
                </a:solidFill>
              </a:rPr>
              <a:t>☀️ </a:t>
            </a:r>
            <a:endParaRPr b="1" sz="10000">
              <a:solidFill>
                <a:srgbClr val="430099"/>
              </a:solidFill>
            </a:endParaRPr>
          </a:p>
        </p:txBody>
      </p:sp>
      <p:sp>
        <p:nvSpPr>
          <p:cNvPr id="158" name="Google Shape;158;p23"/>
          <p:cNvSpPr/>
          <p:nvPr/>
        </p:nvSpPr>
        <p:spPr>
          <a:xfrm>
            <a:off x="248325" y="244525"/>
            <a:ext cx="147600" cy="467400"/>
          </a:xfrm>
          <a:prstGeom prst="roundRect">
            <a:avLst>
              <a:gd fmla="val 16667" name="adj"/>
            </a:avLst>
          </a:prstGeom>
          <a:solidFill>
            <a:srgbClr val="FEFDFC"/>
          </a:solidFill>
          <a:ln cap="flat" cmpd="sng" w="9525">
            <a:solidFill>
              <a:srgbClr val="FEFDF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3" name="Shape 973"/>
        <p:cNvGrpSpPr/>
        <p:nvPr/>
      </p:nvGrpSpPr>
      <p:grpSpPr>
        <a:xfrm>
          <a:off x="0" y="0"/>
          <a:ext cx="0" cy="0"/>
          <a:chOff x="0" y="0"/>
          <a:chExt cx="0" cy="0"/>
        </a:xfrm>
      </p:grpSpPr>
      <p:sp>
        <p:nvSpPr>
          <p:cNvPr id="974" name="Google Shape;974;p1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975" name="Google Shape;975;p131"/>
          <p:cNvSpPr txBox="1"/>
          <p:nvPr>
            <p:ph idx="2" type="body"/>
          </p:nvPr>
        </p:nvSpPr>
        <p:spPr>
          <a:xfrm>
            <a:off x="612750" y="1138350"/>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fr"/>
              <a:t>1 plugin + 1 dépendance</a:t>
            </a:r>
            <a:r>
              <a:rPr lang="fr"/>
              <a:t> : c’est déjà </a:t>
            </a:r>
            <a:r>
              <a:rPr b="1" lang="fr"/>
              <a:t>fonctionnel</a:t>
            </a:r>
            <a:r>
              <a:rPr lang="fr"/>
              <a:t> !</a:t>
            </a:r>
            <a:endParaRPr/>
          </a:p>
        </p:txBody>
      </p:sp>
      <p:sp>
        <p:nvSpPr>
          <p:cNvPr id="976" name="Google Shape;976;p131"/>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977" name="Google Shape;977;p131"/>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Installation et configuration</a:t>
            </a:r>
            <a:endParaRPr/>
          </a:p>
        </p:txBody>
      </p:sp>
      <p:pic>
        <p:nvPicPr>
          <p:cNvPr id="978" name="Google Shape;978;p131"/>
          <p:cNvPicPr preferRelativeResize="0"/>
          <p:nvPr/>
        </p:nvPicPr>
        <p:blipFill>
          <a:blip r:embed="rId3">
            <a:alphaModFix/>
          </a:blip>
          <a:stretch>
            <a:fillRect/>
          </a:stretch>
        </p:blipFill>
        <p:spPr>
          <a:xfrm>
            <a:off x="2082775" y="1634100"/>
            <a:ext cx="4978449" cy="3029119"/>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2" name="Shape 982"/>
        <p:cNvGrpSpPr/>
        <p:nvPr/>
      </p:nvGrpSpPr>
      <p:grpSpPr>
        <a:xfrm>
          <a:off x="0" y="0"/>
          <a:ext cx="0" cy="0"/>
          <a:chOff x="0" y="0"/>
          <a:chExt cx="0" cy="0"/>
        </a:xfrm>
      </p:grpSpPr>
      <p:sp>
        <p:nvSpPr>
          <p:cNvPr id="983" name="Google Shape;983;p1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984" name="Google Shape;984;p132"/>
          <p:cNvSpPr txBox="1"/>
          <p:nvPr>
            <p:ph idx="2" type="body"/>
          </p:nvPr>
        </p:nvSpPr>
        <p:spPr>
          <a:xfrm>
            <a:off x="612750" y="1138350"/>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fr"/>
              <a:t>Configuration </a:t>
            </a:r>
            <a:r>
              <a:rPr lang="fr"/>
              <a:t>optionnelle</a:t>
            </a:r>
            <a:r>
              <a:rPr b="1" lang="fr"/>
              <a:t> </a:t>
            </a:r>
            <a:r>
              <a:rPr lang="fr"/>
              <a:t>(mais </a:t>
            </a:r>
            <a:r>
              <a:rPr b="1" lang="fr"/>
              <a:t>recommandée</a:t>
            </a:r>
            <a:r>
              <a:rPr lang="fr"/>
              <a:t>)</a:t>
            </a:r>
            <a:endParaRPr/>
          </a:p>
        </p:txBody>
      </p:sp>
      <p:sp>
        <p:nvSpPr>
          <p:cNvPr id="985" name="Google Shape;985;p132"/>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986" name="Google Shape;986;p132"/>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Installation et configuration</a:t>
            </a:r>
            <a:endParaRPr/>
          </a:p>
        </p:txBody>
      </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0" name="Shape 990"/>
        <p:cNvGrpSpPr/>
        <p:nvPr/>
      </p:nvGrpSpPr>
      <p:grpSpPr>
        <a:xfrm>
          <a:off x="0" y="0"/>
          <a:ext cx="0" cy="0"/>
          <a:chOff x="0" y="0"/>
          <a:chExt cx="0" cy="0"/>
        </a:xfrm>
      </p:grpSpPr>
      <p:sp>
        <p:nvSpPr>
          <p:cNvPr id="991" name="Google Shape;991;p1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992" name="Google Shape;992;p133"/>
          <p:cNvSpPr txBox="1"/>
          <p:nvPr>
            <p:ph idx="2" type="body"/>
          </p:nvPr>
        </p:nvSpPr>
        <p:spPr>
          <a:xfrm>
            <a:off x="612750" y="1138350"/>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fr"/>
              <a:t>Configuration </a:t>
            </a:r>
            <a:r>
              <a:rPr lang="fr"/>
              <a:t>optionnelle</a:t>
            </a:r>
            <a:r>
              <a:rPr b="1" lang="fr"/>
              <a:t> </a:t>
            </a:r>
            <a:r>
              <a:rPr lang="fr"/>
              <a:t>(mais </a:t>
            </a:r>
            <a:r>
              <a:rPr b="1" lang="fr"/>
              <a:t>recommandée</a:t>
            </a:r>
            <a:r>
              <a:rPr lang="fr"/>
              <a:t>) : Scope de mutation</a:t>
            </a:r>
            <a:endParaRPr/>
          </a:p>
        </p:txBody>
      </p:sp>
      <p:pic>
        <p:nvPicPr>
          <p:cNvPr id="993" name="Google Shape;993;p133"/>
          <p:cNvPicPr preferRelativeResize="0"/>
          <p:nvPr/>
        </p:nvPicPr>
        <p:blipFill>
          <a:blip r:embed="rId3">
            <a:alphaModFix/>
          </a:blip>
          <a:stretch>
            <a:fillRect/>
          </a:stretch>
        </p:blipFill>
        <p:spPr>
          <a:xfrm>
            <a:off x="869389" y="1965300"/>
            <a:ext cx="7405215" cy="2112050"/>
          </a:xfrm>
          <a:prstGeom prst="rect">
            <a:avLst/>
          </a:prstGeom>
          <a:noFill/>
          <a:ln>
            <a:noFill/>
          </a:ln>
          <a:effectLst>
            <a:outerShdw blurRad="57150" rotWithShape="0" algn="bl" dir="5400000" dist="19050">
              <a:srgbClr val="000000">
                <a:alpha val="50000"/>
              </a:srgbClr>
            </a:outerShdw>
          </a:effectLst>
        </p:spPr>
      </p:pic>
      <p:sp>
        <p:nvSpPr>
          <p:cNvPr id="994" name="Google Shape;994;p133"/>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995" name="Google Shape;995;p133"/>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Installation et configuration</a:t>
            </a:r>
            <a:endParaRPr/>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9" name="Shape 999"/>
        <p:cNvGrpSpPr/>
        <p:nvPr/>
      </p:nvGrpSpPr>
      <p:grpSpPr>
        <a:xfrm>
          <a:off x="0" y="0"/>
          <a:ext cx="0" cy="0"/>
          <a:chOff x="0" y="0"/>
          <a:chExt cx="0" cy="0"/>
        </a:xfrm>
      </p:grpSpPr>
      <p:sp>
        <p:nvSpPr>
          <p:cNvPr id="1000" name="Google Shape;1000;p1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001" name="Google Shape;1001;p134"/>
          <p:cNvSpPr txBox="1"/>
          <p:nvPr>
            <p:ph idx="2" type="body"/>
          </p:nvPr>
        </p:nvSpPr>
        <p:spPr>
          <a:xfrm>
            <a:off x="612750" y="1138350"/>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fr"/>
              <a:t>Configuration </a:t>
            </a:r>
            <a:r>
              <a:rPr lang="fr"/>
              <a:t>optionnelle</a:t>
            </a:r>
            <a:r>
              <a:rPr b="1" lang="fr"/>
              <a:t> </a:t>
            </a:r>
            <a:r>
              <a:rPr lang="fr"/>
              <a:t>(mais </a:t>
            </a:r>
            <a:r>
              <a:rPr b="1" lang="fr"/>
              <a:t>recommandée</a:t>
            </a:r>
            <a:r>
              <a:rPr lang="fr"/>
              <a:t>) : Scope de tests</a:t>
            </a:r>
            <a:endParaRPr/>
          </a:p>
        </p:txBody>
      </p:sp>
      <p:pic>
        <p:nvPicPr>
          <p:cNvPr id="1002" name="Google Shape;1002;p134"/>
          <p:cNvPicPr preferRelativeResize="0"/>
          <p:nvPr/>
        </p:nvPicPr>
        <p:blipFill>
          <a:blip r:embed="rId3">
            <a:alphaModFix/>
          </a:blip>
          <a:stretch>
            <a:fillRect/>
          </a:stretch>
        </p:blipFill>
        <p:spPr>
          <a:xfrm>
            <a:off x="869400" y="1748000"/>
            <a:ext cx="7405199" cy="2915217"/>
          </a:xfrm>
          <a:prstGeom prst="rect">
            <a:avLst/>
          </a:prstGeom>
          <a:noFill/>
          <a:ln>
            <a:noFill/>
          </a:ln>
          <a:effectLst>
            <a:outerShdw blurRad="57150" rotWithShape="0" algn="bl" dir="5400000" dist="19050">
              <a:srgbClr val="000000">
                <a:alpha val="50000"/>
              </a:srgbClr>
            </a:outerShdw>
          </a:effectLst>
        </p:spPr>
      </p:pic>
      <p:sp>
        <p:nvSpPr>
          <p:cNvPr id="1003" name="Google Shape;1003;p134"/>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004" name="Google Shape;1004;p134"/>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Installation et configuration</a:t>
            </a:r>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8" name="Shape 1008"/>
        <p:cNvGrpSpPr/>
        <p:nvPr/>
      </p:nvGrpSpPr>
      <p:grpSpPr>
        <a:xfrm>
          <a:off x="0" y="0"/>
          <a:ext cx="0" cy="0"/>
          <a:chOff x="0" y="0"/>
          <a:chExt cx="0" cy="0"/>
        </a:xfrm>
      </p:grpSpPr>
      <p:sp>
        <p:nvSpPr>
          <p:cNvPr id="1009" name="Google Shape;1009;p1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010" name="Google Shape;1010;p135"/>
          <p:cNvSpPr txBox="1"/>
          <p:nvPr>
            <p:ph idx="2" type="body"/>
          </p:nvPr>
        </p:nvSpPr>
        <p:spPr>
          <a:xfrm>
            <a:off x="612750" y="1138350"/>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fr"/>
              <a:t>Configuration </a:t>
            </a:r>
            <a:r>
              <a:rPr lang="fr"/>
              <a:t>optionnelle</a:t>
            </a:r>
            <a:r>
              <a:rPr b="1" lang="fr"/>
              <a:t> </a:t>
            </a:r>
            <a:r>
              <a:rPr lang="fr"/>
              <a:t>(mais </a:t>
            </a:r>
            <a:r>
              <a:rPr b="1" lang="fr"/>
              <a:t>recommandée</a:t>
            </a:r>
            <a:r>
              <a:rPr lang="fr"/>
              <a:t>) : Exclusion de classes</a:t>
            </a:r>
            <a:endParaRPr/>
          </a:p>
        </p:txBody>
      </p:sp>
      <p:pic>
        <p:nvPicPr>
          <p:cNvPr id="1011" name="Google Shape;1011;p135"/>
          <p:cNvPicPr preferRelativeResize="0"/>
          <p:nvPr/>
        </p:nvPicPr>
        <p:blipFill>
          <a:blip r:embed="rId3">
            <a:alphaModFix/>
          </a:blip>
          <a:stretch>
            <a:fillRect/>
          </a:stretch>
        </p:blipFill>
        <p:spPr>
          <a:xfrm>
            <a:off x="1948900" y="1722675"/>
            <a:ext cx="5246200" cy="2698450"/>
          </a:xfrm>
          <a:prstGeom prst="rect">
            <a:avLst/>
          </a:prstGeom>
          <a:noFill/>
          <a:ln>
            <a:noFill/>
          </a:ln>
          <a:effectLst>
            <a:outerShdw blurRad="57150" rotWithShape="0" algn="bl" dir="5400000" dist="19050">
              <a:srgbClr val="000000">
                <a:alpha val="50000"/>
              </a:srgbClr>
            </a:outerShdw>
          </a:effectLst>
        </p:spPr>
      </p:pic>
      <p:sp>
        <p:nvSpPr>
          <p:cNvPr id="1012" name="Google Shape;1012;p135"/>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013" name="Google Shape;1013;p135"/>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Installation et configuration</a:t>
            </a:r>
            <a:endParaRPr/>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7" name="Shape 1017"/>
        <p:cNvGrpSpPr/>
        <p:nvPr/>
      </p:nvGrpSpPr>
      <p:grpSpPr>
        <a:xfrm>
          <a:off x="0" y="0"/>
          <a:ext cx="0" cy="0"/>
          <a:chOff x="0" y="0"/>
          <a:chExt cx="0" cy="0"/>
        </a:xfrm>
      </p:grpSpPr>
      <p:sp>
        <p:nvSpPr>
          <p:cNvPr id="1018" name="Google Shape;1018;p1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019" name="Google Shape;1019;p136"/>
          <p:cNvSpPr txBox="1"/>
          <p:nvPr>
            <p:ph idx="2" type="body"/>
          </p:nvPr>
        </p:nvSpPr>
        <p:spPr>
          <a:xfrm>
            <a:off x="612750" y="1138350"/>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fr"/>
              <a:t>Configuration </a:t>
            </a:r>
            <a:r>
              <a:rPr lang="fr"/>
              <a:t>optionnelle</a:t>
            </a:r>
            <a:r>
              <a:rPr b="1" lang="fr"/>
              <a:t> </a:t>
            </a:r>
            <a:r>
              <a:rPr lang="fr"/>
              <a:t>(mais </a:t>
            </a:r>
            <a:r>
              <a:rPr b="1" lang="fr"/>
              <a:t>recommandée</a:t>
            </a:r>
            <a:r>
              <a:rPr lang="fr"/>
              <a:t>) : Groupe de mutateurs</a:t>
            </a:r>
            <a:endParaRPr/>
          </a:p>
        </p:txBody>
      </p:sp>
      <p:pic>
        <p:nvPicPr>
          <p:cNvPr id="1020" name="Google Shape;1020;p136"/>
          <p:cNvPicPr preferRelativeResize="0"/>
          <p:nvPr/>
        </p:nvPicPr>
        <p:blipFill rotWithShape="1">
          <a:blip r:embed="rId3">
            <a:alphaModFix/>
          </a:blip>
          <a:srcRect b="15491" l="18956" r="19577" t="0"/>
          <a:stretch/>
        </p:blipFill>
        <p:spPr>
          <a:xfrm>
            <a:off x="1432225" y="1336700"/>
            <a:ext cx="6279552" cy="2668449"/>
          </a:xfrm>
          <a:prstGeom prst="rect">
            <a:avLst/>
          </a:prstGeom>
          <a:noFill/>
          <a:ln>
            <a:noFill/>
          </a:ln>
        </p:spPr>
      </p:pic>
      <p:sp>
        <p:nvSpPr>
          <p:cNvPr id="1021" name="Google Shape;1021;p136"/>
          <p:cNvSpPr txBox="1"/>
          <p:nvPr>
            <p:ph idx="2" type="body"/>
          </p:nvPr>
        </p:nvSpPr>
        <p:spPr>
          <a:xfrm>
            <a:off x="790650" y="4005150"/>
            <a:ext cx="7562700" cy="55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Plus de mutateurs = </a:t>
            </a:r>
            <a:r>
              <a:rPr b="1" lang="fr"/>
              <a:t>analyse plus fine</a:t>
            </a:r>
            <a:r>
              <a:rPr lang="fr"/>
              <a:t>, </a:t>
            </a:r>
            <a:endParaRPr/>
          </a:p>
          <a:p>
            <a:pPr indent="0" lvl="0" marL="0" rtl="0" algn="ctr">
              <a:spcBef>
                <a:spcPts val="1200"/>
              </a:spcBef>
              <a:spcAft>
                <a:spcPts val="1200"/>
              </a:spcAft>
              <a:buNone/>
            </a:pPr>
            <a:r>
              <a:rPr lang="fr"/>
              <a:t>mais temps d’</a:t>
            </a:r>
            <a:r>
              <a:rPr b="1" lang="fr"/>
              <a:t>exécution plus long</a:t>
            </a:r>
            <a:endParaRPr b="1"/>
          </a:p>
        </p:txBody>
      </p:sp>
      <p:sp>
        <p:nvSpPr>
          <p:cNvPr id="1022" name="Google Shape;1022;p136"/>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023" name="Google Shape;1023;p136"/>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Installation et configuration</a:t>
            </a:r>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7" name="Shape 1027"/>
        <p:cNvGrpSpPr/>
        <p:nvPr/>
      </p:nvGrpSpPr>
      <p:grpSpPr>
        <a:xfrm>
          <a:off x="0" y="0"/>
          <a:ext cx="0" cy="0"/>
          <a:chOff x="0" y="0"/>
          <a:chExt cx="0" cy="0"/>
        </a:xfrm>
      </p:grpSpPr>
      <p:sp>
        <p:nvSpPr>
          <p:cNvPr id="1028" name="Google Shape;1028;p1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029" name="Google Shape;1029;p137"/>
          <p:cNvSpPr txBox="1"/>
          <p:nvPr>
            <p:ph idx="2" type="body"/>
          </p:nvPr>
        </p:nvSpPr>
        <p:spPr>
          <a:xfrm>
            <a:off x="612750" y="1138350"/>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fr"/>
              <a:t>Configuration </a:t>
            </a:r>
            <a:r>
              <a:rPr lang="fr"/>
              <a:t>optionnelle</a:t>
            </a:r>
            <a:r>
              <a:rPr b="1" lang="fr"/>
              <a:t> </a:t>
            </a:r>
            <a:r>
              <a:rPr lang="fr"/>
              <a:t>(mais </a:t>
            </a:r>
            <a:r>
              <a:rPr b="1" lang="fr"/>
              <a:t>recommandée</a:t>
            </a:r>
            <a:r>
              <a:rPr lang="fr"/>
              <a:t>) : Groupe de mutateurs</a:t>
            </a:r>
            <a:endParaRPr/>
          </a:p>
        </p:txBody>
      </p:sp>
      <p:pic>
        <p:nvPicPr>
          <p:cNvPr id="1030" name="Google Shape;1030;p137"/>
          <p:cNvPicPr preferRelativeResize="0"/>
          <p:nvPr/>
        </p:nvPicPr>
        <p:blipFill rotWithShape="1">
          <a:blip r:embed="rId3">
            <a:alphaModFix/>
          </a:blip>
          <a:srcRect b="36435" l="0" r="0" t="0"/>
          <a:stretch/>
        </p:blipFill>
        <p:spPr>
          <a:xfrm>
            <a:off x="1805425" y="1860376"/>
            <a:ext cx="5533150" cy="2316381"/>
          </a:xfrm>
          <a:prstGeom prst="rect">
            <a:avLst/>
          </a:prstGeom>
          <a:noFill/>
          <a:ln>
            <a:noFill/>
          </a:ln>
          <a:effectLst>
            <a:outerShdw blurRad="62506" rotWithShape="0" algn="bl" dir="5400000" dist="20835">
              <a:srgbClr val="000000">
                <a:alpha val="50000"/>
              </a:srgbClr>
            </a:outerShdw>
          </a:effectLst>
        </p:spPr>
      </p:pic>
      <p:pic>
        <p:nvPicPr>
          <p:cNvPr id="1031" name="Google Shape;1031;p137"/>
          <p:cNvPicPr preferRelativeResize="0"/>
          <p:nvPr/>
        </p:nvPicPr>
        <p:blipFill rotWithShape="1">
          <a:blip r:embed="rId3">
            <a:alphaModFix/>
          </a:blip>
          <a:srcRect b="0" l="0" r="0" t="88186"/>
          <a:stretch/>
        </p:blipFill>
        <p:spPr>
          <a:xfrm>
            <a:off x="1805425" y="4176759"/>
            <a:ext cx="5533150" cy="430493"/>
          </a:xfrm>
          <a:prstGeom prst="rect">
            <a:avLst/>
          </a:prstGeom>
          <a:noFill/>
          <a:ln>
            <a:noFill/>
          </a:ln>
          <a:effectLst>
            <a:outerShdw blurRad="62506" rotWithShape="0" algn="bl" dir="5400000" dist="20835">
              <a:srgbClr val="000000">
                <a:alpha val="50000"/>
              </a:srgbClr>
            </a:outerShdw>
          </a:effectLst>
        </p:spPr>
      </p:pic>
      <p:sp>
        <p:nvSpPr>
          <p:cNvPr id="1032" name="Google Shape;1032;p137"/>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033" name="Google Shape;1033;p137"/>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Installation et configuration</a:t>
            </a:r>
            <a:endParaRPr/>
          </a:p>
        </p:txBody>
      </p: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7" name="Shape 1037"/>
        <p:cNvGrpSpPr/>
        <p:nvPr/>
      </p:nvGrpSpPr>
      <p:grpSpPr>
        <a:xfrm>
          <a:off x="0" y="0"/>
          <a:ext cx="0" cy="0"/>
          <a:chOff x="0" y="0"/>
          <a:chExt cx="0" cy="0"/>
        </a:xfrm>
      </p:grpSpPr>
      <p:sp>
        <p:nvSpPr>
          <p:cNvPr id="1038" name="Google Shape;1038;p1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039" name="Google Shape;1039;p138"/>
          <p:cNvPicPr preferRelativeResize="0"/>
          <p:nvPr/>
        </p:nvPicPr>
        <p:blipFill>
          <a:blip r:embed="rId3">
            <a:alphaModFix/>
          </a:blip>
          <a:stretch>
            <a:fillRect/>
          </a:stretch>
        </p:blipFill>
        <p:spPr>
          <a:xfrm>
            <a:off x="2042500" y="1626000"/>
            <a:ext cx="5059000" cy="3331751"/>
          </a:xfrm>
          <a:prstGeom prst="rect">
            <a:avLst/>
          </a:prstGeom>
          <a:noFill/>
          <a:ln>
            <a:noFill/>
          </a:ln>
          <a:effectLst>
            <a:outerShdw blurRad="57150" rotWithShape="0" algn="bl" dir="5400000" dist="19050">
              <a:srgbClr val="000000">
                <a:alpha val="50000"/>
              </a:srgbClr>
            </a:outerShdw>
          </a:effectLst>
        </p:spPr>
      </p:pic>
      <p:sp>
        <p:nvSpPr>
          <p:cNvPr id="1040" name="Google Shape;1040;p138"/>
          <p:cNvSpPr txBox="1"/>
          <p:nvPr>
            <p:ph idx="2" type="body"/>
          </p:nvPr>
        </p:nvSpPr>
        <p:spPr>
          <a:xfrm>
            <a:off x="612750" y="1138350"/>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fr"/>
              <a:t>Configuration </a:t>
            </a:r>
            <a:r>
              <a:rPr lang="fr"/>
              <a:t>optionnelle</a:t>
            </a:r>
            <a:r>
              <a:rPr b="1" lang="fr"/>
              <a:t> </a:t>
            </a:r>
            <a:r>
              <a:rPr lang="fr"/>
              <a:t>(mais </a:t>
            </a:r>
            <a:r>
              <a:rPr b="1" lang="fr"/>
              <a:t>recommandée</a:t>
            </a:r>
            <a:r>
              <a:rPr lang="fr"/>
              <a:t>) : Format du rapport</a:t>
            </a:r>
            <a:endParaRPr/>
          </a:p>
        </p:txBody>
      </p:sp>
      <p:sp>
        <p:nvSpPr>
          <p:cNvPr id="1041" name="Google Shape;1041;p138"/>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042" name="Google Shape;1042;p138"/>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Installation et configuration</a:t>
            </a:r>
            <a:endParaRPr/>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6" name="Shape 1046"/>
        <p:cNvGrpSpPr/>
        <p:nvPr/>
      </p:nvGrpSpPr>
      <p:grpSpPr>
        <a:xfrm>
          <a:off x="0" y="0"/>
          <a:ext cx="0" cy="0"/>
          <a:chOff x="0" y="0"/>
          <a:chExt cx="0" cy="0"/>
        </a:xfrm>
      </p:grpSpPr>
      <p:sp>
        <p:nvSpPr>
          <p:cNvPr id="1047" name="Google Shape;1047;p1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048" name="Google Shape;1048;p139"/>
          <p:cNvSpPr txBox="1"/>
          <p:nvPr>
            <p:ph idx="2" type="body"/>
          </p:nvPr>
        </p:nvSpPr>
        <p:spPr>
          <a:xfrm>
            <a:off x="612750" y="1138350"/>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fr"/>
              <a:t>Configuration </a:t>
            </a:r>
            <a:r>
              <a:rPr lang="fr"/>
              <a:t>optionnelle</a:t>
            </a:r>
            <a:r>
              <a:rPr b="1" lang="fr"/>
              <a:t> </a:t>
            </a:r>
            <a:r>
              <a:rPr lang="fr"/>
              <a:t>(mais </a:t>
            </a:r>
            <a:r>
              <a:rPr b="1" lang="fr"/>
              <a:t>recommandée</a:t>
            </a:r>
            <a:r>
              <a:rPr lang="fr"/>
              <a:t>) : Gestion de l’historique</a:t>
            </a:r>
            <a:endParaRPr/>
          </a:p>
        </p:txBody>
      </p:sp>
      <p:pic>
        <p:nvPicPr>
          <p:cNvPr id="1049" name="Google Shape;1049;p139"/>
          <p:cNvPicPr preferRelativeResize="0"/>
          <p:nvPr/>
        </p:nvPicPr>
        <p:blipFill>
          <a:blip r:embed="rId3">
            <a:alphaModFix/>
          </a:blip>
          <a:stretch>
            <a:fillRect/>
          </a:stretch>
        </p:blipFill>
        <p:spPr>
          <a:xfrm>
            <a:off x="2151300" y="1614975"/>
            <a:ext cx="4628001" cy="3278851"/>
          </a:xfrm>
          <a:prstGeom prst="rect">
            <a:avLst/>
          </a:prstGeom>
          <a:noFill/>
          <a:ln>
            <a:noFill/>
          </a:ln>
          <a:effectLst>
            <a:outerShdw blurRad="57150" rotWithShape="0" algn="bl" dir="5400000" dist="19050">
              <a:srgbClr val="000000">
                <a:alpha val="50000"/>
              </a:srgbClr>
            </a:outerShdw>
          </a:effectLst>
        </p:spPr>
      </p:pic>
      <p:sp>
        <p:nvSpPr>
          <p:cNvPr id="1050" name="Google Shape;1050;p139"/>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051" name="Google Shape;1051;p139"/>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Installation et configuration</a:t>
            </a:r>
            <a:endParaRPr/>
          </a:p>
        </p:txBody>
      </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5" name="Shape 1055"/>
        <p:cNvGrpSpPr/>
        <p:nvPr/>
      </p:nvGrpSpPr>
      <p:grpSpPr>
        <a:xfrm>
          <a:off x="0" y="0"/>
          <a:ext cx="0" cy="0"/>
          <a:chOff x="0" y="0"/>
          <a:chExt cx="0" cy="0"/>
        </a:xfrm>
      </p:grpSpPr>
      <p:sp>
        <p:nvSpPr>
          <p:cNvPr id="1056" name="Google Shape;1056;p140"/>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057" name="Google Shape;1057;p140"/>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c. Lancer une analyse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64" name="Google Shape;164;p24"/>
          <p:cNvSpPr txBox="1"/>
          <p:nvPr/>
        </p:nvSpPr>
        <p:spPr>
          <a:xfrm>
            <a:off x="374400" y="1843641"/>
            <a:ext cx="8395200" cy="145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4200">
                <a:solidFill>
                  <a:srgbClr val="430099"/>
                </a:solidFill>
              </a:rPr>
              <a:t>Combien me reste-t-il de congés</a:t>
            </a:r>
            <a:r>
              <a:rPr lang="fr" sz="4200">
                <a:solidFill>
                  <a:srgbClr val="430099"/>
                </a:solidFill>
              </a:rPr>
              <a:t> </a:t>
            </a:r>
            <a:r>
              <a:rPr b="1" lang="fr" sz="4200">
                <a:solidFill>
                  <a:srgbClr val="430099"/>
                </a:solidFill>
              </a:rPr>
              <a:t>?</a:t>
            </a:r>
            <a:endParaRPr b="1" sz="4200">
              <a:solidFill>
                <a:srgbClr val="430099"/>
              </a:solidFill>
            </a:endParaRPr>
          </a:p>
        </p:txBody>
      </p:sp>
      <p:sp>
        <p:nvSpPr>
          <p:cNvPr id="165" name="Google Shape;165;p24"/>
          <p:cNvSpPr/>
          <p:nvPr/>
        </p:nvSpPr>
        <p:spPr>
          <a:xfrm>
            <a:off x="248325" y="244525"/>
            <a:ext cx="147600" cy="467400"/>
          </a:xfrm>
          <a:prstGeom prst="roundRect">
            <a:avLst>
              <a:gd fmla="val 16667" name="adj"/>
            </a:avLst>
          </a:prstGeom>
          <a:solidFill>
            <a:srgbClr val="FEFDFC"/>
          </a:solidFill>
          <a:ln cap="flat" cmpd="sng" w="9525">
            <a:solidFill>
              <a:srgbClr val="FEFDF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1" name="Shape 1061"/>
        <p:cNvGrpSpPr/>
        <p:nvPr/>
      </p:nvGrpSpPr>
      <p:grpSpPr>
        <a:xfrm>
          <a:off x="0" y="0"/>
          <a:ext cx="0" cy="0"/>
          <a:chOff x="0" y="0"/>
          <a:chExt cx="0" cy="0"/>
        </a:xfrm>
      </p:grpSpPr>
      <p:sp>
        <p:nvSpPr>
          <p:cNvPr id="1062" name="Google Shape;1062;p1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063" name="Google Shape;1063;p141"/>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064" name="Google Shape;1064;p141"/>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pic>
        <p:nvPicPr>
          <p:cNvPr id="1065" name="Google Shape;1065;p141"/>
          <p:cNvPicPr preferRelativeResize="0"/>
          <p:nvPr/>
        </p:nvPicPr>
        <p:blipFill rotWithShape="1">
          <a:blip r:embed="rId3">
            <a:alphaModFix/>
          </a:blip>
          <a:srcRect b="0" l="17604" r="17292" t="0"/>
          <a:stretch/>
        </p:blipFill>
        <p:spPr>
          <a:xfrm>
            <a:off x="853625" y="1754963"/>
            <a:ext cx="7562701" cy="1633558"/>
          </a:xfrm>
          <a:prstGeom prst="rect">
            <a:avLst/>
          </a:prstGeom>
          <a:noFill/>
          <a:ln>
            <a:noFill/>
          </a:ln>
        </p:spPr>
      </p:pic>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9" name="Shape 1069"/>
        <p:cNvGrpSpPr/>
        <p:nvPr/>
      </p:nvGrpSpPr>
      <p:grpSpPr>
        <a:xfrm>
          <a:off x="0" y="0"/>
          <a:ext cx="0" cy="0"/>
          <a:chOff x="0" y="0"/>
          <a:chExt cx="0" cy="0"/>
        </a:xfrm>
      </p:grpSpPr>
      <p:sp>
        <p:nvSpPr>
          <p:cNvPr id="1070" name="Google Shape;1070;p1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071" name="Google Shape;1071;p142"/>
          <p:cNvPicPr preferRelativeResize="0"/>
          <p:nvPr/>
        </p:nvPicPr>
        <p:blipFill>
          <a:blip r:embed="rId3">
            <a:alphaModFix/>
          </a:blip>
          <a:stretch>
            <a:fillRect/>
          </a:stretch>
        </p:blipFill>
        <p:spPr>
          <a:xfrm>
            <a:off x="1480975" y="1596738"/>
            <a:ext cx="6182026" cy="3229875"/>
          </a:xfrm>
          <a:prstGeom prst="rect">
            <a:avLst/>
          </a:prstGeom>
          <a:noFill/>
          <a:ln>
            <a:noFill/>
          </a:ln>
          <a:effectLst>
            <a:outerShdw blurRad="57150" rotWithShape="0" algn="bl" dir="5400000" dist="19050">
              <a:srgbClr val="000000">
                <a:alpha val="50000"/>
              </a:srgbClr>
            </a:outerShdw>
          </a:effectLst>
        </p:spPr>
      </p:pic>
      <p:sp>
        <p:nvSpPr>
          <p:cNvPr id="1072" name="Google Shape;1072;p142"/>
          <p:cNvSpPr txBox="1"/>
          <p:nvPr>
            <p:ph idx="2" type="body"/>
          </p:nvPr>
        </p:nvSpPr>
        <p:spPr>
          <a:xfrm>
            <a:off x="612750" y="1138350"/>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Ou directement dans l’</a:t>
            </a:r>
            <a:r>
              <a:rPr b="1" lang="fr"/>
              <a:t>IDE (IntelliJ)</a:t>
            </a:r>
            <a:r>
              <a:rPr lang="fr"/>
              <a:t>.</a:t>
            </a:r>
            <a:endParaRPr/>
          </a:p>
        </p:txBody>
      </p:sp>
      <p:sp>
        <p:nvSpPr>
          <p:cNvPr id="1073" name="Google Shape;1073;p142"/>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074" name="Google Shape;1074;p142"/>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8" name="Shape 1078"/>
        <p:cNvGrpSpPr/>
        <p:nvPr/>
      </p:nvGrpSpPr>
      <p:grpSpPr>
        <a:xfrm>
          <a:off x="0" y="0"/>
          <a:ext cx="0" cy="0"/>
          <a:chOff x="0" y="0"/>
          <a:chExt cx="0" cy="0"/>
        </a:xfrm>
      </p:grpSpPr>
      <p:sp>
        <p:nvSpPr>
          <p:cNvPr id="1079" name="Google Shape;1079;p14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080" name="Google Shape;1080;p143"/>
          <p:cNvSpPr txBox="1"/>
          <p:nvPr>
            <p:ph idx="2" type="body"/>
          </p:nvPr>
        </p:nvSpPr>
        <p:spPr>
          <a:xfrm>
            <a:off x="612750" y="1138350"/>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Après le </a:t>
            </a:r>
            <a:r>
              <a:rPr b="1" lang="fr"/>
              <a:t>build</a:t>
            </a:r>
            <a:r>
              <a:rPr lang="fr"/>
              <a:t> de l’app, </a:t>
            </a:r>
            <a:r>
              <a:rPr b="1" lang="fr"/>
              <a:t>PITest</a:t>
            </a:r>
            <a:r>
              <a:rPr lang="fr"/>
              <a:t> se lance :</a:t>
            </a:r>
            <a:endParaRPr/>
          </a:p>
        </p:txBody>
      </p:sp>
      <p:pic>
        <p:nvPicPr>
          <p:cNvPr id="1081" name="Google Shape;1081;p143"/>
          <p:cNvPicPr preferRelativeResize="0"/>
          <p:nvPr/>
        </p:nvPicPr>
        <p:blipFill rotWithShape="1">
          <a:blip r:embed="rId3">
            <a:alphaModFix/>
          </a:blip>
          <a:srcRect b="0" l="0" r="20483" t="0"/>
          <a:stretch/>
        </p:blipFill>
        <p:spPr>
          <a:xfrm>
            <a:off x="982263" y="1593000"/>
            <a:ext cx="7179474" cy="3183150"/>
          </a:xfrm>
          <a:prstGeom prst="rect">
            <a:avLst/>
          </a:prstGeom>
          <a:noFill/>
          <a:ln>
            <a:noFill/>
          </a:ln>
          <a:effectLst>
            <a:outerShdw blurRad="57150" rotWithShape="0" algn="bl" dir="5400000" dist="19050">
              <a:srgbClr val="000000">
                <a:alpha val="50000"/>
              </a:srgbClr>
            </a:outerShdw>
          </a:effectLst>
        </p:spPr>
      </p:pic>
      <p:sp>
        <p:nvSpPr>
          <p:cNvPr id="1082" name="Google Shape;1082;p143"/>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083" name="Google Shape;1083;p143"/>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7" name="Shape 1087"/>
        <p:cNvGrpSpPr/>
        <p:nvPr/>
      </p:nvGrpSpPr>
      <p:grpSpPr>
        <a:xfrm>
          <a:off x="0" y="0"/>
          <a:ext cx="0" cy="0"/>
          <a:chOff x="0" y="0"/>
          <a:chExt cx="0" cy="0"/>
        </a:xfrm>
      </p:grpSpPr>
      <p:sp>
        <p:nvSpPr>
          <p:cNvPr id="1088" name="Google Shape;1088;p14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089" name="Google Shape;1089;p144"/>
          <p:cNvSpPr txBox="1"/>
          <p:nvPr>
            <p:ph idx="2" type="body"/>
          </p:nvPr>
        </p:nvSpPr>
        <p:spPr>
          <a:xfrm>
            <a:off x="612750" y="1138350"/>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Après le </a:t>
            </a:r>
            <a:r>
              <a:rPr b="1" lang="fr"/>
              <a:t>build</a:t>
            </a:r>
            <a:r>
              <a:rPr lang="fr"/>
              <a:t> de l’app, </a:t>
            </a:r>
            <a:r>
              <a:rPr b="1" lang="fr"/>
              <a:t>PITest</a:t>
            </a:r>
            <a:r>
              <a:rPr lang="fr"/>
              <a:t> se lance :</a:t>
            </a:r>
            <a:endParaRPr/>
          </a:p>
        </p:txBody>
      </p:sp>
      <p:pic>
        <p:nvPicPr>
          <p:cNvPr id="1090" name="Google Shape;1090;p144"/>
          <p:cNvPicPr preferRelativeResize="0"/>
          <p:nvPr/>
        </p:nvPicPr>
        <p:blipFill rotWithShape="1">
          <a:blip r:embed="rId3">
            <a:alphaModFix/>
          </a:blip>
          <a:srcRect b="0" l="0" r="20483" t="0"/>
          <a:stretch/>
        </p:blipFill>
        <p:spPr>
          <a:xfrm>
            <a:off x="982263" y="1593000"/>
            <a:ext cx="7179474" cy="3183150"/>
          </a:xfrm>
          <a:prstGeom prst="rect">
            <a:avLst/>
          </a:prstGeom>
          <a:noFill/>
          <a:ln>
            <a:noFill/>
          </a:ln>
          <a:effectLst>
            <a:outerShdw blurRad="57150" rotWithShape="0" algn="bl" dir="5400000" dist="19050">
              <a:srgbClr val="000000">
                <a:alpha val="50000"/>
              </a:srgbClr>
            </a:outerShdw>
          </a:effectLst>
        </p:spPr>
      </p:pic>
      <p:sp>
        <p:nvSpPr>
          <p:cNvPr id="1091" name="Google Shape;1091;p144"/>
          <p:cNvSpPr/>
          <p:nvPr/>
        </p:nvSpPr>
        <p:spPr>
          <a:xfrm>
            <a:off x="2085000" y="4556575"/>
            <a:ext cx="2083800" cy="167700"/>
          </a:xfrm>
          <a:prstGeom prst="roundRect">
            <a:avLst>
              <a:gd fmla="val 16667" name="adj"/>
            </a:avLst>
          </a:prstGeom>
          <a:noFill/>
          <a:ln cap="flat" cmpd="sng" w="1905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1092" name="Google Shape;1092;p144"/>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093" name="Google Shape;1093;p144"/>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7" name="Shape 1097"/>
        <p:cNvGrpSpPr/>
        <p:nvPr/>
      </p:nvGrpSpPr>
      <p:grpSpPr>
        <a:xfrm>
          <a:off x="0" y="0"/>
          <a:ext cx="0" cy="0"/>
          <a:chOff x="0" y="0"/>
          <a:chExt cx="0" cy="0"/>
        </a:xfrm>
      </p:grpSpPr>
      <p:sp>
        <p:nvSpPr>
          <p:cNvPr id="1098" name="Google Shape;1098;p14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099" name="Google Shape;1099;p145"/>
          <p:cNvSpPr txBox="1"/>
          <p:nvPr>
            <p:ph idx="2" type="body"/>
          </p:nvPr>
        </p:nvSpPr>
        <p:spPr>
          <a:xfrm>
            <a:off x="612750" y="1138350"/>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Après le </a:t>
            </a:r>
            <a:r>
              <a:rPr b="1" lang="fr"/>
              <a:t>build</a:t>
            </a:r>
            <a:r>
              <a:rPr lang="fr"/>
              <a:t> de l’app, </a:t>
            </a:r>
            <a:r>
              <a:rPr b="1" lang="fr"/>
              <a:t>PITest</a:t>
            </a:r>
            <a:r>
              <a:rPr lang="fr"/>
              <a:t> se lance : Trouver les classes à muter</a:t>
            </a:r>
            <a:endParaRPr/>
          </a:p>
        </p:txBody>
      </p:sp>
      <p:pic>
        <p:nvPicPr>
          <p:cNvPr id="1100" name="Google Shape;1100;p145"/>
          <p:cNvPicPr preferRelativeResize="0"/>
          <p:nvPr/>
        </p:nvPicPr>
        <p:blipFill rotWithShape="1">
          <a:blip r:embed="rId3">
            <a:alphaModFix/>
          </a:blip>
          <a:srcRect b="0" l="0" r="20483" t="0"/>
          <a:stretch/>
        </p:blipFill>
        <p:spPr>
          <a:xfrm>
            <a:off x="982263" y="1593000"/>
            <a:ext cx="7179474" cy="3183150"/>
          </a:xfrm>
          <a:prstGeom prst="rect">
            <a:avLst/>
          </a:prstGeom>
          <a:noFill/>
          <a:ln>
            <a:noFill/>
          </a:ln>
          <a:effectLst>
            <a:outerShdw blurRad="57150" rotWithShape="0" algn="bl" dir="5400000" dist="19050">
              <a:srgbClr val="000000">
                <a:alpha val="50000"/>
              </a:srgbClr>
            </a:outerShdw>
          </a:effectLst>
        </p:spPr>
      </p:pic>
      <p:sp>
        <p:nvSpPr>
          <p:cNvPr id="1101" name="Google Shape;1101;p145"/>
          <p:cNvSpPr/>
          <p:nvPr/>
        </p:nvSpPr>
        <p:spPr>
          <a:xfrm>
            <a:off x="2105550" y="2021150"/>
            <a:ext cx="3262500" cy="177000"/>
          </a:xfrm>
          <a:prstGeom prst="roundRect">
            <a:avLst>
              <a:gd fmla="val 16667" name="adj"/>
            </a:avLst>
          </a:prstGeom>
          <a:noFill/>
          <a:ln cap="flat" cmpd="sng" w="1905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1102" name="Google Shape;1102;p145"/>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103" name="Google Shape;1103;p145"/>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7" name="Shape 1107"/>
        <p:cNvGrpSpPr/>
        <p:nvPr/>
      </p:nvGrpSpPr>
      <p:grpSpPr>
        <a:xfrm>
          <a:off x="0" y="0"/>
          <a:ext cx="0" cy="0"/>
          <a:chOff x="0" y="0"/>
          <a:chExt cx="0" cy="0"/>
        </a:xfrm>
      </p:grpSpPr>
      <p:sp>
        <p:nvSpPr>
          <p:cNvPr id="1108" name="Google Shape;1108;p14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109" name="Google Shape;1109;p146"/>
          <p:cNvSpPr txBox="1"/>
          <p:nvPr>
            <p:ph idx="2" type="body"/>
          </p:nvPr>
        </p:nvSpPr>
        <p:spPr>
          <a:xfrm>
            <a:off x="612750" y="1138350"/>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Après le </a:t>
            </a:r>
            <a:r>
              <a:rPr b="1" lang="fr"/>
              <a:t>build</a:t>
            </a:r>
            <a:r>
              <a:rPr lang="fr"/>
              <a:t> de l’app, </a:t>
            </a:r>
            <a:r>
              <a:rPr b="1" lang="fr"/>
              <a:t>PITest</a:t>
            </a:r>
            <a:r>
              <a:rPr lang="fr"/>
              <a:t> se lance : Trouver les tests à exécuter</a:t>
            </a:r>
            <a:endParaRPr/>
          </a:p>
        </p:txBody>
      </p:sp>
      <p:pic>
        <p:nvPicPr>
          <p:cNvPr id="1110" name="Google Shape;1110;p146"/>
          <p:cNvPicPr preferRelativeResize="0"/>
          <p:nvPr/>
        </p:nvPicPr>
        <p:blipFill rotWithShape="1">
          <a:blip r:embed="rId3">
            <a:alphaModFix/>
          </a:blip>
          <a:srcRect b="0" l="0" r="20483" t="0"/>
          <a:stretch/>
        </p:blipFill>
        <p:spPr>
          <a:xfrm>
            <a:off x="982263" y="1593000"/>
            <a:ext cx="7179474" cy="3183150"/>
          </a:xfrm>
          <a:prstGeom prst="rect">
            <a:avLst/>
          </a:prstGeom>
          <a:noFill/>
          <a:ln>
            <a:noFill/>
          </a:ln>
          <a:effectLst>
            <a:outerShdw blurRad="57150" rotWithShape="0" algn="bl" dir="5400000" dist="19050">
              <a:srgbClr val="000000">
                <a:alpha val="50000"/>
              </a:srgbClr>
            </a:outerShdw>
          </a:effectLst>
        </p:spPr>
      </p:pic>
      <p:sp>
        <p:nvSpPr>
          <p:cNvPr id="1111" name="Google Shape;1111;p146"/>
          <p:cNvSpPr/>
          <p:nvPr/>
        </p:nvSpPr>
        <p:spPr>
          <a:xfrm>
            <a:off x="2105550" y="2206175"/>
            <a:ext cx="1961400" cy="177000"/>
          </a:xfrm>
          <a:prstGeom prst="roundRect">
            <a:avLst>
              <a:gd fmla="val 16667" name="adj"/>
            </a:avLst>
          </a:prstGeom>
          <a:noFill/>
          <a:ln cap="flat" cmpd="sng" w="1905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1112" name="Google Shape;1112;p146"/>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113" name="Google Shape;1113;p146"/>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7" name="Shape 1117"/>
        <p:cNvGrpSpPr/>
        <p:nvPr/>
      </p:nvGrpSpPr>
      <p:grpSpPr>
        <a:xfrm>
          <a:off x="0" y="0"/>
          <a:ext cx="0" cy="0"/>
          <a:chOff x="0" y="0"/>
          <a:chExt cx="0" cy="0"/>
        </a:xfrm>
      </p:grpSpPr>
      <p:sp>
        <p:nvSpPr>
          <p:cNvPr id="1118" name="Google Shape;1118;p14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119" name="Google Shape;1119;p147"/>
          <p:cNvSpPr txBox="1"/>
          <p:nvPr>
            <p:ph idx="2" type="body"/>
          </p:nvPr>
        </p:nvSpPr>
        <p:spPr>
          <a:xfrm>
            <a:off x="612750" y="1138350"/>
            <a:ext cx="8611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Après le </a:t>
            </a:r>
            <a:r>
              <a:rPr b="1" lang="fr"/>
              <a:t>build</a:t>
            </a:r>
            <a:r>
              <a:rPr lang="fr"/>
              <a:t> de l’app, </a:t>
            </a:r>
            <a:r>
              <a:rPr b="1" lang="fr"/>
              <a:t>PITest</a:t>
            </a:r>
            <a:r>
              <a:rPr lang="fr"/>
              <a:t> se lance : Envoie des tests à un agent JVM isolé</a:t>
            </a:r>
            <a:endParaRPr/>
          </a:p>
        </p:txBody>
      </p:sp>
      <p:pic>
        <p:nvPicPr>
          <p:cNvPr id="1120" name="Google Shape;1120;p147"/>
          <p:cNvPicPr preferRelativeResize="0"/>
          <p:nvPr/>
        </p:nvPicPr>
        <p:blipFill rotWithShape="1">
          <a:blip r:embed="rId3">
            <a:alphaModFix/>
          </a:blip>
          <a:srcRect b="0" l="0" r="20483" t="0"/>
          <a:stretch/>
        </p:blipFill>
        <p:spPr>
          <a:xfrm>
            <a:off x="982263" y="1593000"/>
            <a:ext cx="7179474" cy="3183150"/>
          </a:xfrm>
          <a:prstGeom prst="rect">
            <a:avLst/>
          </a:prstGeom>
          <a:noFill/>
          <a:ln>
            <a:noFill/>
          </a:ln>
          <a:effectLst>
            <a:outerShdw blurRad="57150" rotWithShape="0" algn="bl" dir="5400000" dist="19050">
              <a:srgbClr val="000000">
                <a:alpha val="50000"/>
              </a:srgbClr>
            </a:outerShdw>
          </a:effectLst>
        </p:spPr>
      </p:pic>
      <p:sp>
        <p:nvSpPr>
          <p:cNvPr id="1121" name="Google Shape;1121;p147"/>
          <p:cNvSpPr/>
          <p:nvPr/>
        </p:nvSpPr>
        <p:spPr>
          <a:xfrm>
            <a:off x="2105550" y="2378600"/>
            <a:ext cx="1856400" cy="177000"/>
          </a:xfrm>
          <a:prstGeom prst="roundRect">
            <a:avLst>
              <a:gd fmla="val 16667" name="adj"/>
            </a:avLst>
          </a:prstGeom>
          <a:noFill/>
          <a:ln cap="flat" cmpd="sng" w="1905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pic>
        <p:nvPicPr>
          <p:cNvPr id="1122" name="Google Shape;1122;p147"/>
          <p:cNvPicPr preferRelativeResize="0"/>
          <p:nvPr/>
        </p:nvPicPr>
        <p:blipFill>
          <a:blip r:embed="rId4">
            <a:alphaModFix/>
          </a:blip>
          <a:stretch>
            <a:fillRect/>
          </a:stretch>
        </p:blipFill>
        <p:spPr>
          <a:xfrm>
            <a:off x="4001575" y="2335900"/>
            <a:ext cx="262400" cy="262400"/>
          </a:xfrm>
          <a:prstGeom prst="rect">
            <a:avLst/>
          </a:prstGeom>
          <a:noFill/>
          <a:ln>
            <a:noFill/>
          </a:ln>
        </p:spPr>
      </p:pic>
      <p:sp>
        <p:nvSpPr>
          <p:cNvPr id="1123" name="Google Shape;1123;p147"/>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124" name="Google Shape;1124;p147"/>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8" name="Shape 1128"/>
        <p:cNvGrpSpPr/>
        <p:nvPr/>
      </p:nvGrpSpPr>
      <p:grpSpPr>
        <a:xfrm>
          <a:off x="0" y="0"/>
          <a:ext cx="0" cy="0"/>
          <a:chOff x="0" y="0"/>
          <a:chExt cx="0" cy="0"/>
        </a:xfrm>
      </p:grpSpPr>
      <p:sp>
        <p:nvSpPr>
          <p:cNvPr id="1129" name="Google Shape;1129;p14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130" name="Google Shape;1130;p148"/>
          <p:cNvSpPr txBox="1"/>
          <p:nvPr>
            <p:ph idx="2" type="body"/>
          </p:nvPr>
        </p:nvSpPr>
        <p:spPr>
          <a:xfrm>
            <a:off x="612750" y="1138350"/>
            <a:ext cx="8611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Après le </a:t>
            </a:r>
            <a:r>
              <a:rPr b="1" lang="fr"/>
              <a:t>build</a:t>
            </a:r>
            <a:r>
              <a:rPr lang="fr"/>
              <a:t> de l’app, </a:t>
            </a:r>
            <a:r>
              <a:rPr b="1" lang="fr"/>
              <a:t>PITest</a:t>
            </a:r>
            <a:r>
              <a:rPr lang="fr"/>
              <a:t> se lance : Envoie des tests à un agent JVM isolé</a:t>
            </a:r>
            <a:endParaRPr/>
          </a:p>
        </p:txBody>
      </p:sp>
      <p:pic>
        <p:nvPicPr>
          <p:cNvPr id="1131" name="Google Shape;1131;p148"/>
          <p:cNvPicPr preferRelativeResize="0"/>
          <p:nvPr/>
        </p:nvPicPr>
        <p:blipFill rotWithShape="1">
          <a:blip r:embed="rId3">
            <a:alphaModFix/>
          </a:blip>
          <a:srcRect b="0" l="23383" r="23727" t="0"/>
          <a:stretch/>
        </p:blipFill>
        <p:spPr>
          <a:xfrm>
            <a:off x="1208112" y="1790625"/>
            <a:ext cx="6727777" cy="2378800"/>
          </a:xfrm>
          <a:prstGeom prst="rect">
            <a:avLst/>
          </a:prstGeom>
          <a:noFill/>
          <a:ln>
            <a:noFill/>
          </a:ln>
        </p:spPr>
      </p:pic>
      <p:pic>
        <p:nvPicPr>
          <p:cNvPr id="1132" name="Google Shape;1132;p148"/>
          <p:cNvPicPr preferRelativeResize="0"/>
          <p:nvPr/>
        </p:nvPicPr>
        <p:blipFill>
          <a:blip r:embed="rId4">
            <a:alphaModFix/>
          </a:blip>
          <a:stretch>
            <a:fillRect/>
          </a:stretch>
        </p:blipFill>
        <p:spPr>
          <a:xfrm>
            <a:off x="3762125" y="2226600"/>
            <a:ext cx="393600" cy="393600"/>
          </a:xfrm>
          <a:prstGeom prst="rect">
            <a:avLst/>
          </a:prstGeom>
          <a:noFill/>
          <a:ln>
            <a:noFill/>
          </a:ln>
        </p:spPr>
      </p:pic>
      <p:pic>
        <p:nvPicPr>
          <p:cNvPr id="1133" name="Google Shape;1133;p148"/>
          <p:cNvPicPr preferRelativeResize="0"/>
          <p:nvPr/>
        </p:nvPicPr>
        <p:blipFill>
          <a:blip r:embed="rId4">
            <a:alphaModFix/>
          </a:blip>
          <a:stretch>
            <a:fillRect/>
          </a:stretch>
        </p:blipFill>
        <p:spPr>
          <a:xfrm>
            <a:off x="3762125" y="2783225"/>
            <a:ext cx="393600" cy="393600"/>
          </a:xfrm>
          <a:prstGeom prst="rect">
            <a:avLst/>
          </a:prstGeom>
          <a:noFill/>
          <a:ln>
            <a:noFill/>
          </a:ln>
        </p:spPr>
      </p:pic>
      <p:pic>
        <p:nvPicPr>
          <p:cNvPr id="1134" name="Google Shape;1134;p148"/>
          <p:cNvPicPr preferRelativeResize="0"/>
          <p:nvPr/>
        </p:nvPicPr>
        <p:blipFill>
          <a:blip r:embed="rId4">
            <a:alphaModFix/>
          </a:blip>
          <a:stretch>
            <a:fillRect/>
          </a:stretch>
        </p:blipFill>
        <p:spPr>
          <a:xfrm>
            <a:off x="3762125" y="3339850"/>
            <a:ext cx="393600" cy="393600"/>
          </a:xfrm>
          <a:prstGeom prst="rect">
            <a:avLst/>
          </a:prstGeom>
          <a:noFill/>
          <a:ln>
            <a:noFill/>
          </a:ln>
        </p:spPr>
      </p:pic>
      <p:pic>
        <p:nvPicPr>
          <p:cNvPr id="1135" name="Google Shape;1135;p148"/>
          <p:cNvPicPr preferRelativeResize="0"/>
          <p:nvPr/>
        </p:nvPicPr>
        <p:blipFill>
          <a:blip r:embed="rId5">
            <a:alphaModFix/>
          </a:blip>
          <a:stretch>
            <a:fillRect/>
          </a:stretch>
        </p:blipFill>
        <p:spPr>
          <a:xfrm>
            <a:off x="-146325" y="2518846"/>
            <a:ext cx="2237100" cy="2752899"/>
          </a:xfrm>
          <a:prstGeom prst="rect">
            <a:avLst/>
          </a:prstGeom>
          <a:noFill/>
          <a:ln>
            <a:noFill/>
          </a:ln>
        </p:spPr>
      </p:pic>
      <p:sp>
        <p:nvSpPr>
          <p:cNvPr id="1136" name="Google Shape;1136;p148"/>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137" name="Google Shape;1137;p148"/>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1" name="Shape 1141"/>
        <p:cNvGrpSpPr/>
        <p:nvPr/>
      </p:nvGrpSpPr>
      <p:grpSpPr>
        <a:xfrm>
          <a:off x="0" y="0"/>
          <a:ext cx="0" cy="0"/>
          <a:chOff x="0" y="0"/>
          <a:chExt cx="0" cy="0"/>
        </a:xfrm>
      </p:grpSpPr>
      <p:sp>
        <p:nvSpPr>
          <p:cNvPr id="1142" name="Google Shape;1142;p14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143" name="Google Shape;1143;p149"/>
          <p:cNvSpPr txBox="1"/>
          <p:nvPr>
            <p:ph idx="2" type="body"/>
          </p:nvPr>
        </p:nvSpPr>
        <p:spPr>
          <a:xfrm>
            <a:off x="612750" y="1138350"/>
            <a:ext cx="8611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Après le </a:t>
            </a:r>
            <a:r>
              <a:rPr b="1" lang="fr"/>
              <a:t>build</a:t>
            </a:r>
            <a:r>
              <a:rPr lang="fr"/>
              <a:t> de l’app, </a:t>
            </a:r>
            <a:r>
              <a:rPr b="1" lang="fr"/>
              <a:t>PITest</a:t>
            </a:r>
            <a:r>
              <a:rPr lang="fr"/>
              <a:t> se lance : Envoie des tests à un agent JVM isolé</a:t>
            </a:r>
            <a:endParaRPr/>
          </a:p>
        </p:txBody>
      </p:sp>
      <p:pic>
        <p:nvPicPr>
          <p:cNvPr id="1144" name="Google Shape;1144;p149"/>
          <p:cNvPicPr preferRelativeResize="0"/>
          <p:nvPr/>
        </p:nvPicPr>
        <p:blipFill rotWithShape="1">
          <a:blip r:embed="rId3">
            <a:alphaModFix/>
          </a:blip>
          <a:srcRect b="0" l="0" r="20483" t="0"/>
          <a:stretch/>
        </p:blipFill>
        <p:spPr>
          <a:xfrm>
            <a:off x="982263" y="1593000"/>
            <a:ext cx="7179474" cy="3183150"/>
          </a:xfrm>
          <a:prstGeom prst="rect">
            <a:avLst/>
          </a:prstGeom>
          <a:noFill/>
          <a:ln>
            <a:noFill/>
          </a:ln>
          <a:effectLst>
            <a:outerShdw blurRad="57150" rotWithShape="0" algn="bl" dir="5400000" dist="19050">
              <a:srgbClr val="000000">
                <a:alpha val="50000"/>
              </a:srgbClr>
            </a:outerShdw>
          </a:effectLst>
        </p:spPr>
      </p:pic>
      <p:sp>
        <p:nvSpPr>
          <p:cNvPr id="1145" name="Google Shape;1145;p149"/>
          <p:cNvSpPr/>
          <p:nvPr/>
        </p:nvSpPr>
        <p:spPr>
          <a:xfrm>
            <a:off x="2105550" y="3470700"/>
            <a:ext cx="2684700" cy="177000"/>
          </a:xfrm>
          <a:prstGeom prst="roundRect">
            <a:avLst>
              <a:gd fmla="val 16667" name="adj"/>
            </a:avLst>
          </a:prstGeom>
          <a:noFill/>
          <a:ln cap="flat" cmpd="sng" w="1905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1146" name="Google Shape;1146;p149"/>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147" name="Google Shape;1147;p149"/>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1" name="Shape 1151"/>
        <p:cNvGrpSpPr/>
        <p:nvPr/>
      </p:nvGrpSpPr>
      <p:grpSpPr>
        <a:xfrm>
          <a:off x="0" y="0"/>
          <a:ext cx="0" cy="0"/>
          <a:chOff x="0" y="0"/>
          <a:chExt cx="0" cy="0"/>
        </a:xfrm>
      </p:grpSpPr>
      <p:sp>
        <p:nvSpPr>
          <p:cNvPr id="1152" name="Google Shape;1152;p15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153" name="Google Shape;1153;p150"/>
          <p:cNvSpPr txBox="1"/>
          <p:nvPr>
            <p:ph idx="2" type="body"/>
          </p:nvPr>
        </p:nvSpPr>
        <p:spPr>
          <a:xfrm>
            <a:off x="612750" y="1138350"/>
            <a:ext cx="8611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Après le </a:t>
            </a:r>
            <a:r>
              <a:rPr b="1" lang="fr"/>
              <a:t>build</a:t>
            </a:r>
            <a:r>
              <a:rPr lang="fr"/>
              <a:t> de l’app, </a:t>
            </a:r>
            <a:r>
              <a:rPr b="1" lang="fr"/>
              <a:t>PITest</a:t>
            </a:r>
            <a:r>
              <a:rPr lang="fr"/>
              <a:t> se lance : Envoie des tests à un agent JVM isolé</a:t>
            </a:r>
            <a:endParaRPr/>
          </a:p>
        </p:txBody>
      </p:sp>
      <p:pic>
        <p:nvPicPr>
          <p:cNvPr id="1154" name="Google Shape;1154;p150"/>
          <p:cNvPicPr preferRelativeResize="0"/>
          <p:nvPr/>
        </p:nvPicPr>
        <p:blipFill rotWithShape="1">
          <a:blip r:embed="rId3">
            <a:alphaModFix/>
          </a:blip>
          <a:srcRect b="0" l="0" r="20483" t="0"/>
          <a:stretch/>
        </p:blipFill>
        <p:spPr>
          <a:xfrm>
            <a:off x="982263" y="1593000"/>
            <a:ext cx="7179474" cy="3183150"/>
          </a:xfrm>
          <a:prstGeom prst="rect">
            <a:avLst/>
          </a:prstGeom>
          <a:noFill/>
          <a:ln>
            <a:noFill/>
          </a:ln>
          <a:effectLst>
            <a:outerShdw blurRad="57150" rotWithShape="0" algn="bl" dir="5400000" dist="19050">
              <a:srgbClr val="000000">
                <a:alpha val="50000"/>
              </a:srgbClr>
            </a:outerShdw>
          </a:effectLst>
        </p:spPr>
      </p:pic>
      <p:sp>
        <p:nvSpPr>
          <p:cNvPr id="1155" name="Google Shape;1155;p150"/>
          <p:cNvSpPr/>
          <p:nvPr/>
        </p:nvSpPr>
        <p:spPr>
          <a:xfrm>
            <a:off x="2080925" y="3824548"/>
            <a:ext cx="3645300" cy="747300"/>
          </a:xfrm>
          <a:prstGeom prst="roundRect">
            <a:avLst>
              <a:gd fmla="val 16667" name="adj"/>
            </a:avLst>
          </a:prstGeom>
          <a:noFill/>
          <a:ln cap="flat" cmpd="sng" w="1905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pic>
        <p:nvPicPr>
          <p:cNvPr id="1156" name="Google Shape;1156;p150"/>
          <p:cNvPicPr preferRelativeResize="0"/>
          <p:nvPr/>
        </p:nvPicPr>
        <p:blipFill>
          <a:blip r:embed="rId4">
            <a:alphaModFix/>
          </a:blip>
          <a:stretch>
            <a:fillRect/>
          </a:stretch>
        </p:blipFill>
        <p:spPr>
          <a:xfrm>
            <a:off x="-33700" y="2982575"/>
            <a:ext cx="2206150" cy="2206150"/>
          </a:xfrm>
          <a:prstGeom prst="rect">
            <a:avLst/>
          </a:prstGeom>
          <a:noFill/>
          <a:ln>
            <a:noFill/>
          </a:ln>
        </p:spPr>
      </p:pic>
      <p:sp>
        <p:nvSpPr>
          <p:cNvPr id="1157" name="Google Shape;1157;p150"/>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158" name="Google Shape;1158;p150"/>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71" name="Google Shape;171;p25"/>
          <p:cNvSpPr txBox="1"/>
          <p:nvPr/>
        </p:nvSpPr>
        <p:spPr>
          <a:xfrm>
            <a:off x="374400" y="1843641"/>
            <a:ext cx="8395200" cy="145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4200">
                <a:solidFill>
                  <a:srgbClr val="D9D2E9"/>
                </a:solidFill>
              </a:rPr>
              <a:t>Combien me reste-t-il de congés ?</a:t>
            </a:r>
            <a:endParaRPr sz="4200">
              <a:solidFill>
                <a:srgbClr val="D9D2E9"/>
              </a:solidFill>
            </a:endParaRPr>
          </a:p>
        </p:txBody>
      </p:sp>
      <p:sp>
        <p:nvSpPr>
          <p:cNvPr id="172" name="Google Shape;172;p25"/>
          <p:cNvSpPr txBox="1"/>
          <p:nvPr/>
        </p:nvSpPr>
        <p:spPr>
          <a:xfrm rot="-580278">
            <a:off x="856988" y="1118380"/>
            <a:ext cx="4110824" cy="522842"/>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6AA84F"/>
                </a:solidFill>
              </a:rPr>
              <a:t>Les CP cumulent de juin à mai</a:t>
            </a:r>
            <a:endParaRPr sz="2200">
              <a:solidFill>
                <a:srgbClr val="6AA84F"/>
              </a:solidFill>
            </a:endParaRPr>
          </a:p>
        </p:txBody>
      </p:sp>
      <p:sp>
        <p:nvSpPr>
          <p:cNvPr id="173" name="Google Shape;173;p25"/>
          <p:cNvSpPr txBox="1"/>
          <p:nvPr/>
        </p:nvSpPr>
        <p:spPr>
          <a:xfrm rot="904183">
            <a:off x="4408956" y="3662908"/>
            <a:ext cx="4691645" cy="522792"/>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600">
                <a:solidFill>
                  <a:srgbClr val="6AA84F"/>
                </a:solidFill>
              </a:rPr>
              <a:t>Les RTT cumulent de janvier à décembre</a:t>
            </a:r>
            <a:endParaRPr sz="1600">
              <a:solidFill>
                <a:srgbClr val="6AA84F"/>
              </a:solidFill>
            </a:endParaRPr>
          </a:p>
        </p:txBody>
      </p:sp>
      <p:sp>
        <p:nvSpPr>
          <p:cNvPr id="174" name="Google Shape;174;p25"/>
          <p:cNvSpPr txBox="1"/>
          <p:nvPr/>
        </p:nvSpPr>
        <p:spPr>
          <a:xfrm rot="-832325">
            <a:off x="358412" y="3236949"/>
            <a:ext cx="4824927" cy="52286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6AA84F"/>
                </a:solidFill>
              </a:rPr>
              <a:t>Le taux de cumul des CP est fixe</a:t>
            </a:r>
            <a:endParaRPr sz="2200">
              <a:solidFill>
                <a:srgbClr val="6AA84F"/>
              </a:solidFill>
            </a:endParaRPr>
          </a:p>
        </p:txBody>
      </p:sp>
      <p:sp>
        <p:nvSpPr>
          <p:cNvPr id="175" name="Google Shape;175;p25"/>
          <p:cNvSpPr txBox="1"/>
          <p:nvPr/>
        </p:nvSpPr>
        <p:spPr>
          <a:xfrm rot="-286340">
            <a:off x="1629288" y="4086679"/>
            <a:ext cx="5087939" cy="522912"/>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200">
                <a:solidFill>
                  <a:srgbClr val="E69138"/>
                </a:solidFill>
              </a:rPr>
              <a:t>Périodes de contrat de l’employé</a:t>
            </a:r>
            <a:endParaRPr sz="2200">
              <a:solidFill>
                <a:srgbClr val="E69138"/>
              </a:solidFill>
            </a:endParaRPr>
          </a:p>
        </p:txBody>
      </p:sp>
      <p:sp>
        <p:nvSpPr>
          <p:cNvPr id="176" name="Google Shape;176;p25"/>
          <p:cNvSpPr txBox="1"/>
          <p:nvPr/>
        </p:nvSpPr>
        <p:spPr>
          <a:xfrm rot="1195142">
            <a:off x="3897218" y="2296459"/>
            <a:ext cx="5087882" cy="522995"/>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200">
                <a:solidFill>
                  <a:srgbClr val="E69138"/>
                </a:solidFill>
              </a:rPr>
              <a:t>Mais celui des RTT varie chaque année en fonction des jours fériés et des weekends</a:t>
            </a:r>
            <a:endParaRPr sz="2200">
              <a:solidFill>
                <a:srgbClr val="E69138"/>
              </a:solidFill>
            </a:endParaRPr>
          </a:p>
        </p:txBody>
      </p:sp>
      <p:sp>
        <p:nvSpPr>
          <p:cNvPr id="177" name="Google Shape;177;p25"/>
          <p:cNvSpPr txBox="1"/>
          <p:nvPr/>
        </p:nvSpPr>
        <p:spPr>
          <a:xfrm rot="605203">
            <a:off x="5670584" y="1001720"/>
            <a:ext cx="3009617" cy="523164"/>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E69138"/>
                </a:solidFill>
              </a:rPr>
              <a:t>Son temps de travail</a:t>
            </a:r>
            <a:endParaRPr sz="2200">
              <a:solidFill>
                <a:srgbClr val="E69138"/>
              </a:solidFill>
            </a:endParaRPr>
          </a:p>
        </p:txBody>
      </p:sp>
      <p:sp>
        <p:nvSpPr>
          <p:cNvPr id="178" name="Google Shape;178;p25"/>
          <p:cNvSpPr txBox="1"/>
          <p:nvPr/>
        </p:nvSpPr>
        <p:spPr>
          <a:xfrm rot="532055">
            <a:off x="711873" y="2581620"/>
            <a:ext cx="3691827" cy="522819"/>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200">
                <a:solidFill>
                  <a:srgbClr val="CC0000"/>
                </a:solidFill>
              </a:rPr>
              <a:t>Congés qui cumulent et nécessitent un solde</a:t>
            </a:r>
            <a:endParaRPr sz="2200">
              <a:solidFill>
                <a:srgbClr val="CC0000"/>
              </a:solidFill>
            </a:endParaRPr>
          </a:p>
        </p:txBody>
      </p:sp>
      <p:sp>
        <p:nvSpPr>
          <p:cNvPr id="179" name="Google Shape;179;p25"/>
          <p:cNvSpPr txBox="1"/>
          <p:nvPr/>
        </p:nvSpPr>
        <p:spPr>
          <a:xfrm rot="-447752">
            <a:off x="2534769" y="1532517"/>
            <a:ext cx="3808962" cy="522517"/>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CC0000"/>
                </a:solidFill>
              </a:rPr>
              <a:t>Congés qui cumulent mais ne nécessitent PAS de solde</a:t>
            </a:r>
            <a:endParaRPr sz="2200">
              <a:solidFill>
                <a:srgbClr val="CC0000"/>
              </a:solidFill>
            </a:endParaRPr>
          </a:p>
        </p:txBody>
      </p:sp>
      <p:sp>
        <p:nvSpPr>
          <p:cNvPr id="180" name="Google Shape;180;p25"/>
          <p:cNvSpPr txBox="1"/>
          <p:nvPr/>
        </p:nvSpPr>
        <p:spPr>
          <a:xfrm rot="-559487">
            <a:off x="4503994" y="2969652"/>
            <a:ext cx="4027014" cy="522938"/>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CC0000"/>
                </a:solidFill>
              </a:rPr>
              <a:t>Congés qui NE cumulent PAS MAIS impactent les soldes</a:t>
            </a:r>
            <a:endParaRPr sz="2200">
              <a:solidFill>
                <a:srgbClr val="CC0000"/>
              </a:solidFill>
            </a:endParaRPr>
          </a:p>
        </p:txBody>
      </p:sp>
      <p:sp>
        <p:nvSpPr>
          <p:cNvPr id="181" name="Google Shape;181;p25"/>
          <p:cNvSpPr txBox="1"/>
          <p:nvPr/>
        </p:nvSpPr>
        <p:spPr>
          <a:xfrm rot="363">
            <a:off x="4887382" y="2161733"/>
            <a:ext cx="2838000" cy="5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t>Ancienneté</a:t>
            </a:r>
            <a:endParaRPr sz="2200"/>
          </a:p>
        </p:txBody>
      </p:sp>
      <p:sp>
        <p:nvSpPr>
          <p:cNvPr id="182" name="Google Shape;182;p25"/>
          <p:cNvSpPr txBox="1"/>
          <p:nvPr/>
        </p:nvSpPr>
        <p:spPr>
          <a:xfrm rot="259">
            <a:off x="2135622" y="2419613"/>
            <a:ext cx="3975000" cy="5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3700"/>
              <a:t>Impact sur des congés futurs ?</a:t>
            </a:r>
            <a:endParaRPr sz="3700"/>
          </a:p>
        </p:txBody>
      </p:sp>
      <p:sp>
        <p:nvSpPr>
          <p:cNvPr id="183" name="Google Shape;183;p25"/>
          <p:cNvSpPr/>
          <p:nvPr/>
        </p:nvSpPr>
        <p:spPr>
          <a:xfrm>
            <a:off x="248325" y="244525"/>
            <a:ext cx="147600" cy="467400"/>
          </a:xfrm>
          <a:prstGeom prst="roundRect">
            <a:avLst>
              <a:gd fmla="val 16667" name="adj"/>
            </a:avLst>
          </a:prstGeom>
          <a:solidFill>
            <a:srgbClr val="FEFDFC"/>
          </a:solidFill>
          <a:ln cap="flat" cmpd="sng" w="9525">
            <a:solidFill>
              <a:srgbClr val="FEFDF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2" name="Shape 1162"/>
        <p:cNvGrpSpPr/>
        <p:nvPr/>
      </p:nvGrpSpPr>
      <p:grpSpPr>
        <a:xfrm>
          <a:off x="0" y="0"/>
          <a:ext cx="0" cy="0"/>
          <a:chOff x="0" y="0"/>
          <a:chExt cx="0" cy="0"/>
        </a:xfrm>
      </p:grpSpPr>
      <p:sp>
        <p:nvSpPr>
          <p:cNvPr id="1163" name="Google Shape;1163;p15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164" name="Google Shape;1164;p151"/>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165" name="Google Shape;1165;p151"/>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
        <p:nvSpPr>
          <p:cNvPr id="1166" name="Google Shape;1166;p151"/>
          <p:cNvSpPr txBox="1"/>
          <p:nvPr>
            <p:ph idx="2" type="body"/>
          </p:nvPr>
        </p:nvSpPr>
        <p:spPr>
          <a:xfrm>
            <a:off x="1111625" y="3962950"/>
            <a:ext cx="7562700" cy="4902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fr"/>
              <a:t>Répété pour chaque mutant</a:t>
            </a:r>
            <a:endParaRPr b="1"/>
          </a:p>
        </p:txBody>
      </p:sp>
      <p:pic>
        <p:nvPicPr>
          <p:cNvPr id="1167" name="Google Shape;1167;p151"/>
          <p:cNvPicPr preferRelativeResize="0"/>
          <p:nvPr/>
        </p:nvPicPr>
        <p:blipFill>
          <a:blip r:embed="rId3">
            <a:alphaModFix/>
          </a:blip>
          <a:stretch>
            <a:fillRect/>
          </a:stretch>
        </p:blipFill>
        <p:spPr>
          <a:xfrm>
            <a:off x="2761800" y="2355900"/>
            <a:ext cx="400856" cy="431700"/>
          </a:xfrm>
          <a:prstGeom prst="rect">
            <a:avLst/>
          </a:prstGeom>
          <a:noFill/>
          <a:ln>
            <a:noFill/>
          </a:ln>
        </p:spPr>
      </p:pic>
      <p:pic>
        <p:nvPicPr>
          <p:cNvPr id="1168" name="Google Shape;1168;p151"/>
          <p:cNvPicPr preferRelativeResize="0"/>
          <p:nvPr/>
        </p:nvPicPr>
        <p:blipFill>
          <a:blip r:embed="rId4">
            <a:alphaModFix/>
          </a:blip>
          <a:stretch>
            <a:fillRect/>
          </a:stretch>
        </p:blipFill>
        <p:spPr>
          <a:xfrm>
            <a:off x="6364950" y="3540000"/>
            <a:ext cx="1336100" cy="1336100"/>
          </a:xfrm>
          <a:prstGeom prst="rect">
            <a:avLst/>
          </a:prstGeom>
          <a:noFill/>
          <a:ln>
            <a:noFill/>
          </a:ln>
        </p:spPr>
      </p:pic>
      <p:pic>
        <p:nvPicPr>
          <p:cNvPr id="1169" name="Google Shape;1169;p151"/>
          <p:cNvPicPr preferRelativeResize="0"/>
          <p:nvPr/>
        </p:nvPicPr>
        <p:blipFill rotWithShape="1">
          <a:blip r:embed="rId5">
            <a:alphaModFix/>
          </a:blip>
          <a:srcRect b="30647" l="18051" r="17203" t="36160"/>
          <a:stretch/>
        </p:blipFill>
        <p:spPr>
          <a:xfrm>
            <a:off x="372775" y="2406899"/>
            <a:ext cx="8398449" cy="1133101"/>
          </a:xfrm>
          <a:prstGeom prst="rect">
            <a:avLst/>
          </a:prstGeom>
          <a:noFill/>
          <a:ln>
            <a:noFill/>
          </a:ln>
        </p:spPr>
      </p:pic>
      <p:pic>
        <p:nvPicPr>
          <p:cNvPr id="1170" name="Google Shape;1170;p151"/>
          <p:cNvPicPr preferRelativeResize="0"/>
          <p:nvPr/>
        </p:nvPicPr>
        <p:blipFill>
          <a:blip r:embed="rId3">
            <a:alphaModFix/>
          </a:blip>
          <a:stretch>
            <a:fillRect/>
          </a:stretch>
        </p:blipFill>
        <p:spPr>
          <a:xfrm>
            <a:off x="2761800" y="2355900"/>
            <a:ext cx="400856" cy="431700"/>
          </a:xfrm>
          <a:prstGeom prst="rect">
            <a:avLst/>
          </a:prstGeom>
          <a:noFill/>
          <a:ln>
            <a:noFill/>
          </a:ln>
        </p:spPr>
      </p:pic>
      <p:cxnSp>
        <p:nvCxnSpPr>
          <p:cNvPr id="1171" name="Google Shape;1171;p151"/>
          <p:cNvCxnSpPr>
            <a:stCxn id="1172" idx="2"/>
          </p:cNvCxnSpPr>
          <p:nvPr/>
        </p:nvCxnSpPr>
        <p:spPr>
          <a:xfrm>
            <a:off x="4571999" y="2060650"/>
            <a:ext cx="1412400" cy="628500"/>
          </a:xfrm>
          <a:prstGeom prst="straightConnector1">
            <a:avLst/>
          </a:prstGeom>
          <a:noFill/>
          <a:ln cap="flat" cmpd="sng" w="9525">
            <a:solidFill>
              <a:srgbClr val="EE0B6F"/>
            </a:solidFill>
            <a:prstDash val="solid"/>
            <a:round/>
            <a:headEnd len="med" w="med" type="none"/>
            <a:tailEnd len="med" w="med" type="triangle"/>
          </a:ln>
        </p:spPr>
      </p:cxnSp>
      <p:pic>
        <p:nvPicPr>
          <p:cNvPr id="1172" name="Google Shape;1172;p151"/>
          <p:cNvPicPr preferRelativeResize="0"/>
          <p:nvPr/>
        </p:nvPicPr>
        <p:blipFill rotWithShape="1">
          <a:blip r:embed="rId5">
            <a:alphaModFix/>
          </a:blip>
          <a:srcRect b="73983" l="18051" r="17203" t="0"/>
          <a:stretch/>
        </p:blipFill>
        <p:spPr>
          <a:xfrm>
            <a:off x="372775" y="1172525"/>
            <a:ext cx="8398449" cy="888125"/>
          </a:xfrm>
          <a:prstGeom prst="rect">
            <a:avLst/>
          </a:prstGeom>
          <a:noFill/>
          <a:ln>
            <a:noFill/>
          </a:ln>
        </p:spPr>
      </p:pic>
      <p:pic>
        <p:nvPicPr>
          <p:cNvPr id="1173" name="Google Shape;1173;p151"/>
          <p:cNvPicPr preferRelativeResize="0"/>
          <p:nvPr/>
        </p:nvPicPr>
        <p:blipFill>
          <a:blip r:embed="rId6">
            <a:alphaModFix/>
          </a:blip>
          <a:stretch>
            <a:fillRect/>
          </a:stretch>
        </p:blipFill>
        <p:spPr>
          <a:xfrm>
            <a:off x="1626675" y="2874699"/>
            <a:ext cx="1843700" cy="2268800"/>
          </a:xfrm>
          <a:prstGeom prst="rect">
            <a:avLst/>
          </a:prstGeom>
          <a:noFill/>
          <a:ln>
            <a:noFill/>
          </a:ln>
        </p:spPr>
      </p:pic>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7" name="Shape 1177"/>
        <p:cNvGrpSpPr/>
        <p:nvPr/>
      </p:nvGrpSpPr>
      <p:grpSpPr>
        <a:xfrm>
          <a:off x="0" y="0"/>
          <a:ext cx="0" cy="0"/>
          <a:chOff x="0" y="0"/>
          <a:chExt cx="0" cy="0"/>
        </a:xfrm>
      </p:grpSpPr>
      <p:sp>
        <p:nvSpPr>
          <p:cNvPr id="1178" name="Google Shape;1178;p15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179" name="Google Shape;1179;p152"/>
          <p:cNvSpPr txBox="1"/>
          <p:nvPr>
            <p:ph idx="2" type="body"/>
          </p:nvPr>
        </p:nvSpPr>
        <p:spPr>
          <a:xfrm>
            <a:off x="612750" y="961525"/>
            <a:ext cx="8611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PITest </a:t>
            </a:r>
            <a:r>
              <a:rPr b="1" lang="fr"/>
              <a:t>agrège</a:t>
            </a:r>
            <a:r>
              <a:rPr lang="fr"/>
              <a:t> les </a:t>
            </a:r>
            <a:r>
              <a:rPr b="1" lang="fr"/>
              <a:t>résultats</a:t>
            </a:r>
            <a:r>
              <a:rPr lang="fr"/>
              <a:t> : Par catégories de mutateurs</a:t>
            </a:r>
            <a:endParaRPr/>
          </a:p>
        </p:txBody>
      </p:sp>
      <p:pic>
        <p:nvPicPr>
          <p:cNvPr id="1180" name="Google Shape;1180;p152"/>
          <p:cNvPicPr preferRelativeResize="0"/>
          <p:nvPr/>
        </p:nvPicPr>
        <p:blipFill>
          <a:blip r:embed="rId3">
            <a:alphaModFix/>
          </a:blip>
          <a:stretch>
            <a:fillRect/>
          </a:stretch>
        </p:blipFill>
        <p:spPr>
          <a:xfrm>
            <a:off x="2036487" y="1438650"/>
            <a:ext cx="5071026" cy="3437799"/>
          </a:xfrm>
          <a:prstGeom prst="rect">
            <a:avLst/>
          </a:prstGeom>
          <a:noFill/>
          <a:ln>
            <a:noFill/>
          </a:ln>
          <a:effectLst>
            <a:outerShdw blurRad="57150" rotWithShape="0" algn="bl" dir="5400000" dist="19050">
              <a:srgbClr val="000000">
                <a:alpha val="50000"/>
              </a:srgbClr>
            </a:outerShdw>
          </a:effectLst>
        </p:spPr>
      </p:pic>
      <p:sp>
        <p:nvSpPr>
          <p:cNvPr id="1181" name="Google Shape;1181;p152"/>
          <p:cNvSpPr/>
          <p:nvPr/>
        </p:nvSpPr>
        <p:spPr>
          <a:xfrm>
            <a:off x="2204100" y="2074775"/>
            <a:ext cx="1633800" cy="177000"/>
          </a:xfrm>
          <a:prstGeom prst="roundRect">
            <a:avLst>
              <a:gd fmla="val 16667" name="adj"/>
            </a:avLst>
          </a:prstGeom>
          <a:noFill/>
          <a:ln cap="flat" cmpd="sng" w="1905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1182" name="Google Shape;1182;p152"/>
          <p:cNvSpPr/>
          <p:nvPr/>
        </p:nvSpPr>
        <p:spPr>
          <a:xfrm>
            <a:off x="2204100" y="3069050"/>
            <a:ext cx="1633800" cy="177000"/>
          </a:xfrm>
          <a:prstGeom prst="roundRect">
            <a:avLst>
              <a:gd fmla="val 16667" name="adj"/>
            </a:avLst>
          </a:prstGeom>
          <a:noFill/>
          <a:ln cap="flat" cmpd="sng" w="1905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1183" name="Google Shape;1183;p152"/>
          <p:cNvSpPr/>
          <p:nvPr/>
        </p:nvSpPr>
        <p:spPr>
          <a:xfrm>
            <a:off x="2204100" y="4063325"/>
            <a:ext cx="1633800" cy="177000"/>
          </a:xfrm>
          <a:prstGeom prst="roundRect">
            <a:avLst>
              <a:gd fmla="val 16667" name="adj"/>
            </a:avLst>
          </a:prstGeom>
          <a:noFill/>
          <a:ln cap="flat" cmpd="sng" w="1905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1184" name="Google Shape;1184;p152"/>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185" name="Google Shape;1185;p152"/>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9" name="Shape 1189"/>
        <p:cNvGrpSpPr/>
        <p:nvPr/>
      </p:nvGrpSpPr>
      <p:grpSpPr>
        <a:xfrm>
          <a:off x="0" y="0"/>
          <a:ext cx="0" cy="0"/>
          <a:chOff x="0" y="0"/>
          <a:chExt cx="0" cy="0"/>
        </a:xfrm>
      </p:grpSpPr>
      <p:sp>
        <p:nvSpPr>
          <p:cNvPr id="1190" name="Google Shape;1190;p15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191" name="Google Shape;1191;p153"/>
          <p:cNvSpPr txBox="1"/>
          <p:nvPr>
            <p:ph idx="2" type="body"/>
          </p:nvPr>
        </p:nvSpPr>
        <p:spPr>
          <a:xfrm>
            <a:off x="612750" y="1138350"/>
            <a:ext cx="8611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PITest </a:t>
            </a:r>
            <a:r>
              <a:rPr b="1" lang="fr"/>
              <a:t>agrège</a:t>
            </a:r>
            <a:r>
              <a:rPr lang="fr"/>
              <a:t> les </a:t>
            </a:r>
            <a:r>
              <a:rPr b="1" lang="fr"/>
              <a:t>résultats</a:t>
            </a:r>
            <a:r>
              <a:rPr lang="fr"/>
              <a:t> : Statistiques globales</a:t>
            </a:r>
            <a:endParaRPr/>
          </a:p>
        </p:txBody>
      </p:sp>
      <p:pic>
        <p:nvPicPr>
          <p:cNvPr id="1192" name="Google Shape;1192;p153"/>
          <p:cNvPicPr preferRelativeResize="0"/>
          <p:nvPr/>
        </p:nvPicPr>
        <p:blipFill>
          <a:blip r:embed="rId3">
            <a:alphaModFix/>
          </a:blip>
          <a:stretch>
            <a:fillRect/>
          </a:stretch>
        </p:blipFill>
        <p:spPr>
          <a:xfrm>
            <a:off x="578213" y="2038350"/>
            <a:ext cx="7987573" cy="1966800"/>
          </a:xfrm>
          <a:prstGeom prst="rect">
            <a:avLst/>
          </a:prstGeom>
          <a:noFill/>
          <a:ln>
            <a:noFill/>
          </a:ln>
          <a:effectLst>
            <a:outerShdw blurRad="57150" rotWithShape="0" algn="bl" dir="5400000" dist="19050">
              <a:srgbClr val="000000">
                <a:alpha val="50000"/>
              </a:srgbClr>
            </a:outerShdw>
          </a:effectLst>
        </p:spPr>
      </p:pic>
      <p:sp>
        <p:nvSpPr>
          <p:cNvPr id="1193" name="Google Shape;1193;p153"/>
          <p:cNvSpPr/>
          <p:nvPr/>
        </p:nvSpPr>
        <p:spPr>
          <a:xfrm>
            <a:off x="988803" y="3163655"/>
            <a:ext cx="3916500" cy="267000"/>
          </a:xfrm>
          <a:prstGeom prst="roundRect">
            <a:avLst>
              <a:gd fmla="val 16667" name="adj"/>
            </a:avLst>
          </a:prstGeom>
          <a:noFill/>
          <a:ln cap="flat" cmpd="sng" w="1905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1194" name="Google Shape;1194;p153"/>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195" name="Google Shape;1195;p153"/>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9" name="Shape 1199"/>
        <p:cNvGrpSpPr/>
        <p:nvPr/>
      </p:nvGrpSpPr>
      <p:grpSpPr>
        <a:xfrm>
          <a:off x="0" y="0"/>
          <a:ext cx="0" cy="0"/>
          <a:chOff x="0" y="0"/>
          <a:chExt cx="0" cy="0"/>
        </a:xfrm>
      </p:grpSpPr>
      <p:sp>
        <p:nvSpPr>
          <p:cNvPr id="1200" name="Google Shape;1200;p15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201" name="Google Shape;1201;p154"/>
          <p:cNvSpPr txBox="1"/>
          <p:nvPr>
            <p:ph idx="2" type="body"/>
          </p:nvPr>
        </p:nvSpPr>
        <p:spPr>
          <a:xfrm>
            <a:off x="3285150" y="1236486"/>
            <a:ext cx="2573700" cy="10014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fr" sz="6000">
                <a:solidFill>
                  <a:schemeClr val="accent1"/>
                </a:solidFill>
              </a:rPr>
              <a:t>6</a:t>
            </a:r>
            <a:r>
              <a:rPr b="1" lang="fr" sz="6000">
                <a:solidFill>
                  <a:schemeClr val="accent1"/>
                </a:solidFill>
              </a:rPr>
              <a:t>3</a:t>
            </a:r>
            <a:r>
              <a:rPr b="1" lang="fr" sz="6000">
                <a:solidFill>
                  <a:schemeClr val="accent1"/>
                </a:solidFill>
              </a:rPr>
              <a:t>%</a:t>
            </a:r>
            <a:endParaRPr b="1" sz="6000">
              <a:solidFill>
                <a:schemeClr val="accent1"/>
              </a:solidFill>
            </a:endParaRPr>
          </a:p>
        </p:txBody>
      </p:sp>
      <p:pic>
        <p:nvPicPr>
          <p:cNvPr id="1202" name="Google Shape;1202;p154"/>
          <p:cNvPicPr preferRelativeResize="0"/>
          <p:nvPr/>
        </p:nvPicPr>
        <p:blipFill rotWithShape="1">
          <a:blip r:embed="rId3">
            <a:alphaModFix/>
          </a:blip>
          <a:srcRect b="33892" l="53807" r="16829" t="55085"/>
          <a:stretch/>
        </p:blipFill>
        <p:spPr>
          <a:xfrm>
            <a:off x="1696912" y="2284914"/>
            <a:ext cx="5173719" cy="1001400"/>
          </a:xfrm>
          <a:prstGeom prst="rect">
            <a:avLst/>
          </a:prstGeom>
          <a:noFill/>
          <a:ln>
            <a:noFill/>
          </a:ln>
        </p:spPr>
      </p:pic>
      <p:sp>
        <p:nvSpPr>
          <p:cNvPr id="1203" name="Google Shape;1203;p154"/>
          <p:cNvSpPr txBox="1"/>
          <p:nvPr>
            <p:ph idx="2" type="body"/>
          </p:nvPr>
        </p:nvSpPr>
        <p:spPr>
          <a:xfrm>
            <a:off x="2083075" y="3228975"/>
            <a:ext cx="4640100" cy="1208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sz="2500">
                <a:solidFill>
                  <a:schemeClr val="accent1"/>
                </a:solidFill>
              </a:rPr>
              <a:t>des</a:t>
            </a:r>
            <a:r>
              <a:rPr lang="fr" sz="2500">
                <a:solidFill>
                  <a:schemeClr val="accent1"/>
                </a:solidFill>
              </a:rPr>
              <a:t> </a:t>
            </a:r>
            <a:r>
              <a:rPr b="1" lang="fr" sz="2500">
                <a:solidFill>
                  <a:schemeClr val="accent1"/>
                </a:solidFill>
              </a:rPr>
              <a:t>bugs potentiels</a:t>
            </a:r>
            <a:r>
              <a:rPr lang="fr" sz="2500">
                <a:solidFill>
                  <a:schemeClr val="accent1"/>
                </a:solidFill>
              </a:rPr>
              <a:t> </a:t>
            </a:r>
            <a:endParaRPr sz="2500">
              <a:solidFill>
                <a:schemeClr val="accent1"/>
              </a:solidFill>
            </a:endParaRPr>
          </a:p>
          <a:p>
            <a:pPr indent="0" lvl="0" marL="0" rtl="0" algn="ctr">
              <a:spcBef>
                <a:spcPts val="1200"/>
              </a:spcBef>
              <a:spcAft>
                <a:spcPts val="1200"/>
              </a:spcAft>
              <a:buNone/>
            </a:pPr>
            <a:r>
              <a:rPr lang="fr" sz="2500">
                <a:solidFill>
                  <a:schemeClr val="accent1"/>
                </a:solidFill>
              </a:rPr>
              <a:t>sont </a:t>
            </a:r>
            <a:r>
              <a:rPr b="1" lang="fr" sz="2500">
                <a:solidFill>
                  <a:schemeClr val="accent1"/>
                </a:solidFill>
              </a:rPr>
              <a:t>détectés</a:t>
            </a:r>
            <a:endParaRPr b="1" sz="2500">
              <a:solidFill>
                <a:schemeClr val="accent1"/>
              </a:solidFill>
            </a:endParaRPr>
          </a:p>
        </p:txBody>
      </p:sp>
      <p:sp>
        <p:nvSpPr>
          <p:cNvPr id="1204" name="Google Shape;1204;p154"/>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205" name="Google Shape;1205;p154"/>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9" name="Shape 1209"/>
        <p:cNvGrpSpPr/>
        <p:nvPr/>
      </p:nvGrpSpPr>
      <p:grpSpPr>
        <a:xfrm>
          <a:off x="0" y="0"/>
          <a:ext cx="0" cy="0"/>
          <a:chOff x="0" y="0"/>
          <a:chExt cx="0" cy="0"/>
        </a:xfrm>
      </p:grpSpPr>
      <p:sp>
        <p:nvSpPr>
          <p:cNvPr id="1210" name="Google Shape;1210;p15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211" name="Google Shape;1211;p155"/>
          <p:cNvSpPr txBox="1"/>
          <p:nvPr>
            <p:ph idx="2" type="body"/>
          </p:nvPr>
        </p:nvSpPr>
        <p:spPr>
          <a:xfrm>
            <a:off x="3495450" y="1503197"/>
            <a:ext cx="2573700" cy="12720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fr" sz="8000">
                <a:solidFill>
                  <a:srgbClr val="FF0000"/>
                </a:solidFill>
              </a:rPr>
              <a:t>37</a:t>
            </a:r>
            <a:r>
              <a:rPr b="1" lang="fr" sz="8000">
                <a:solidFill>
                  <a:srgbClr val="FF0000"/>
                </a:solidFill>
              </a:rPr>
              <a:t>%</a:t>
            </a:r>
            <a:endParaRPr b="1" sz="8000">
              <a:solidFill>
                <a:srgbClr val="FF0000"/>
              </a:solidFill>
            </a:endParaRPr>
          </a:p>
        </p:txBody>
      </p:sp>
      <p:sp>
        <p:nvSpPr>
          <p:cNvPr id="1212" name="Google Shape;1212;p155"/>
          <p:cNvSpPr txBox="1"/>
          <p:nvPr>
            <p:ph idx="2" type="body"/>
          </p:nvPr>
        </p:nvSpPr>
        <p:spPr>
          <a:xfrm>
            <a:off x="2462250" y="2775200"/>
            <a:ext cx="4640100" cy="12081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lang="fr" sz="4500">
                <a:solidFill>
                  <a:srgbClr val="FF0000"/>
                </a:solidFill>
              </a:rPr>
              <a:t>PAS </a:t>
            </a:r>
            <a:r>
              <a:rPr b="1" lang="fr" sz="4500">
                <a:solidFill>
                  <a:srgbClr val="FF0000"/>
                </a:solidFill>
              </a:rPr>
              <a:t>détectés</a:t>
            </a:r>
            <a:endParaRPr b="1" sz="4500">
              <a:solidFill>
                <a:srgbClr val="FF0000"/>
              </a:solidFill>
            </a:endParaRPr>
          </a:p>
        </p:txBody>
      </p:sp>
      <p:sp>
        <p:nvSpPr>
          <p:cNvPr id="1213" name="Google Shape;1213;p155"/>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214" name="Google Shape;1214;p155"/>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8" name="Shape 1218"/>
        <p:cNvGrpSpPr/>
        <p:nvPr/>
      </p:nvGrpSpPr>
      <p:grpSpPr>
        <a:xfrm>
          <a:off x="0" y="0"/>
          <a:ext cx="0" cy="0"/>
          <a:chOff x="0" y="0"/>
          <a:chExt cx="0" cy="0"/>
        </a:xfrm>
      </p:grpSpPr>
      <p:sp>
        <p:nvSpPr>
          <p:cNvPr id="1219" name="Google Shape;1219;p15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220" name="Google Shape;1220;p156"/>
          <p:cNvSpPr txBox="1"/>
          <p:nvPr>
            <p:ph idx="2" type="body"/>
          </p:nvPr>
        </p:nvSpPr>
        <p:spPr>
          <a:xfrm>
            <a:off x="612750" y="1138350"/>
            <a:ext cx="7918500" cy="17796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fr"/>
              <a:t>Rapport</a:t>
            </a:r>
            <a:r>
              <a:rPr lang="fr"/>
              <a:t> HTML pour plus de </a:t>
            </a:r>
            <a:r>
              <a:rPr b="1" lang="fr"/>
              <a:t>détails</a:t>
            </a:r>
            <a:r>
              <a:rPr lang="fr"/>
              <a:t> (target/pit-reports).</a:t>
            </a:r>
            <a:endParaRPr/>
          </a:p>
        </p:txBody>
      </p:sp>
      <p:pic>
        <p:nvPicPr>
          <p:cNvPr id="1221" name="Google Shape;1221;p156"/>
          <p:cNvPicPr preferRelativeResize="0"/>
          <p:nvPr/>
        </p:nvPicPr>
        <p:blipFill>
          <a:blip r:embed="rId3">
            <a:alphaModFix/>
          </a:blip>
          <a:stretch>
            <a:fillRect/>
          </a:stretch>
        </p:blipFill>
        <p:spPr>
          <a:xfrm>
            <a:off x="1863400" y="1854751"/>
            <a:ext cx="5417226" cy="2218487"/>
          </a:xfrm>
          <a:prstGeom prst="rect">
            <a:avLst/>
          </a:prstGeom>
          <a:noFill/>
          <a:ln>
            <a:noFill/>
          </a:ln>
          <a:effectLst>
            <a:outerShdw blurRad="57150" rotWithShape="0" algn="bl" dir="5400000" dist="19050">
              <a:srgbClr val="000000">
                <a:alpha val="50000"/>
              </a:srgbClr>
            </a:outerShdw>
          </a:effectLst>
        </p:spPr>
      </p:pic>
      <p:sp>
        <p:nvSpPr>
          <p:cNvPr id="1222" name="Google Shape;1222;p156"/>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223" name="Google Shape;1223;p156"/>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7" name="Shape 1227"/>
        <p:cNvGrpSpPr/>
        <p:nvPr/>
      </p:nvGrpSpPr>
      <p:grpSpPr>
        <a:xfrm>
          <a:off x="0" y="0"/>
          <a:ext cx="0" cy="0"/>
          <a:chOff x="0" y="0"/>
          <a:chExt cx="0" cy="0"/>
        </a:xfrm>
      </p:grpSpPr>
      <p:sp>
        <p:nvSpPr>
          <p:cNvPr id="1228" name="Google Shape;1228;p15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229" name="Google Shape;1229;p157"/>
          <p:cNvSpPr txBox="1"/>
          <p:nvPr>
            <p:ph idx="2" type="body"/>
          </p:nvPr>
        </p:nvSpPr>
        <p:spPr>
          <a:xfrm>
            <a:off x="612750" y="1138350"/>
            <a:ext cx="7918500" cy="177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fr"/>
              <a:t>Rapport</a:t>
            </a:r>
            <a:r>
              <a:rPr lang="fr"/>
              <a:t> HTML pour plus de </a:t>
            </a:r>
            <a:r>
              <a:rPr b="1" lang="fr"/>
              <a:t>détails </a:t>
            </a:r>
            <a:r>
              <a:rPr lang="fr"/>
              <a:t>(target/pit-reports).</a:t>
            </a:r>
            <a:endParaRPr/>
          </a:p>
          <a:p>
            <a:pPr indent="0" lvl="0" marL="0" rtl="0" algn="l">
              <a:spcBef>
                <a:spcPts val="1200"/>
              </a:spcBef>
              <a:spcAft>
                <a:spcPts val="1200"/>
              </a:spcAft>
              <a:buNone/>
            </a:pPr>
            <a:r>
              <a:t/>
            </a:r>
            <a:endParaRPr/>
          </a:p>
        </p:txBody>
      </p:sp>
      <p:pic>
        <p:nvPicPr>
          <p:cNvPr id="1230" name="Google Shape;1230;p157"/>
          <p:cNvPicPr preferRelativeResize="0"/>
          <p:nvPr/>
        </p:nvPicPr>
        <p:blipFill>
          <a:blip r:embed="rId3">
            <a:alphaModFix/>
          </a:blip>
          <a:stretch>
            <a:fillRect/>
          </a:stretch>
        </p:blipFill>
        <p:spPr>
          <a:xfrm>
            <a:off x="1863400" y="1854751"/>
            <a:ext cx="5417226" cy="2218487"/>
          </a:xfrm>
          <a:prstGeom prst="rect">
            <a:avLst/>
          </a:prstGeom>
          <a:noFill/>
          <a:ln>
            <a:noFill/>
          </a:ln>
          <a:effectLst>
            <a:outerShdw blurRad="57150" rotWithShape="0" algn="bl" dir="5400000" dist="19050">
              <a:srgbClr val="000000">
                <a:alpha val="50000"/>
              </a:srgbClr>
            </a:outerShdw>
          </a:effectLst>
        </p:spPr>
      </p:pic>
      <p:sp>
        <p:nvSpPr>
          <p:cNvPr id="1231" name="Google Shape;1231;p157"/>
          <p:cNvSpPr/>
          <p:nvPr/>
        </p:nvSpPr>
        <p:spPr>
          <a:xfrm rot="-1156754">
            <a:off x="836363" y="1633038"/>
            <a:ext cx="7571504" cy="1689601"/>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fr" sz="3000">
                <a:solidFill>
                  <a:schemeClr val="dk1"/>
                </a:solidFill>
                <a:latin typeface="Nunito"/>
                <a:ea typeface="Nunito"/>
                <a:cs typeface="Nunito"/>
                <a:sym typeface="Nunito"/>
              </a:rPr>
              <a:t>🚨⚠️☠️ L’UI est restée en 2011 🚨⚠️☠️</a:t>
            </a:r>
            <a:endParaRPr b="1" sz="3000">
              <a:solidFill>
                <a:schemeClr val="dk1"/>
              </a:solidFill>
              <a:latin typeface="Nunito"/>
              <a:ea typeface="Nunito"/>
              <a:cs typeface="Nunito"/>
              <a:sym typeface="Nunito"/>
            </a:endParaRPr>
          </a:p>
        </p:txBody>
      </p:sp>
      <p:sp>
        <p:nvSpPr>
          <p:cNvPr id="1232" name="Google Shape;1232;p157"/>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233" name="Google Shape;1233;p157"/>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7" name="Shape 1237"/>
        <p:cNvGrpSpPr/>
        <p:nvPr/>
      </p:nvGrpSpPr>
      <p:grpSpPr>
        <a:xfrm>
          <a:off x="0" y="0"/>
          <a:ext cx="0" cy="0"/>
          <a:chOff x="0" y="0"/>
          <a:chExt cx="0" cy="0"/>
        </a:xfrm>
      </p:grpSpPr>
      <p:sp>
        <p:nvSpPr>
          <p:cNvPr id="1238" name="Google Shape;1238;p15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239" name="Google Shape;1239;p158"/>
          <p:cNvSpPr txBox="1"/>
          <p:nvPr>
            <p:ph idx="2" type="body"/>
          </p:nvPr>
        </p:nvSpPr>
        <p:spPr>
          <a:xfrm>
            <a:off x="612750" y="1138350"/>
            <a:ext cx="7918500" cy="17796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On retrouve les</a:t>
            </a:r>
            <a:r>
              <a:rPr b="1" lang="fr"/>
              <a:t> stats générales.</a:t>
            </a:r>
            <a:endParaRPr/>
          </a:p>
        </p:txBody>
      </p:sp>
      <p:pic>
        <p:nvPicPr>
          <p:cNvPr id="1240" name="Google Shape;1240;p158"/>
          <p:cNvPicPr preferRelativeResize="0"/>
          <p:nvPr/>
        </p:nvPicPr>
        <p:blipFill>
          <a:blip r:embed="rId3">
            <a:alphaModFix/>
          </a:blip>
          <a:stretch>
            <a:fillRect/>
          </a:stretch>
        </p:blipFill>
        <p:spPr>
          <a:xfrm>
            <a:off x="590575" y="1830100"/>
            <a:ext cx="7962849" cy="2511716"/>
          </a:xfrm>
          <a:prstGeom prst="rect">
            <a:avLst/>
          </a:prstGeom>
          <a:noFill/>
          <a:ln>
            <a:noFill/>
          </a:ln>
          <a:effectLst>
            <a:outerShdw blurRad="57150" rotWithShape="0" algn="bl" dir="5400000" dist="19050">
              <a:srgbClr val="000000">
                <a:alpha val="50000"/>
              </a:srgbClr>
            </a:outerShdw>
          </a:effectLst>
        </p:spPr>
      </p:pic>
      <p:sp>
        <p:nvSpPr>
          <p:cNvPr id="1241" name="Google Shape;1241;p158"/>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242" name="Google Shape;1242;p158"/>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6" name="Shape 1246"/>
        <p:cNvGrpSpPr/>
        <p:nvPr/>
      </p:nvGrpSpPr>
      <p:grpSpPr>
        <a:xfrm>
          <a:off x="0" y="0"/>
          <a:ext cx="0" cy="0"/>
          <a:chOff x="0" y="0"/>
          <a:chExt cx="0" cy="0"/>
        </a:xfrm>
      </p:grpSpPr>
      <p:sp>
        <p:nvSpPr>
          <p:cNvPr id="1247" name="Google Shape;1247;p15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248" name="Google Shape;1248;p159"/>
          <p:cNvSpPr txBox="1"/>
          <p:nvPr>
            <p:ph idx="2" type="body"/>
          </p:nvPr>
        </p:nvSpPr>
        <p:spPr>
          <a:xfrm>
            <a:off x="612750" y="1138350"/>
            <a:ext cx="7918500" cy="17796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On retrouve les</a:t>
            </a:r>
            <a:r>
              <a:rPr b="1" lang="fr"/>
              <a:t> stats </a:t>
            </a:r>
            <a:r>
              <a:rPr lang="fr"/>
              <a:t>par </a:t>
            </a:r>
            <a:r>
              <a:rPr b="1" lang="fr"/>
              <a:t>fichier</a:t>
            </a:r>
            <a:r>
              <a:rPr b="1" lang="fr"/>
              <a:t>.</a:t>
            </a:r>
            <a:endParaRPr/>
          </a:p>
        </p:txBody>
      </p:sp>
      <p:pic>
        <p:nvPicPr>
          <p:cNvPr id="1249" name="Google Shape;1249;p159"/>
          <p:cNvPicPr preferRelativeResize="0"/>
          <p:nvPr/>
        </p:nvPicPr>
        <p:blipFill rotWithShape="1">
          <a:blip r:embed="rId3">
            <a:alphaModFix/>
          </a:blip>
          <a:srcRect b="0" l="0" r="4589" t="0"/>
          <a:stretch/>
        </p:blipFill>
        <p:spPr>
          <a:xfrm>
            <a:off x="755438" y="1674950"/>
            <a:ext cx="7633126" cy="2988276"/>
          </a:xfrm>
          <a:prstGeom prst="rect">
            <a:avLst/>
          </a:prstGeom>
          <a:noFill/>
          <a:ln>
            <a:noFill/>
          </a:ln>
          <a:effectLst>
            <a:outerShdw blurRad="57150" rotWithShape="0" algn="bl" dir="5400000" dist="19050">
              <a:srgbClr val="000000">
                <a:alpha val="50000"/>
              </a:srgbClr>
            </a:outerShdw>
          </a:effectLst>
        </p:spPr>
      </p:pic>
      <p:sp>
        <p:nvSpPr>
          <p:cNvPr id="1250" name="Google Shape;1250;p159"/>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251" name="Google Shape;1251;p159"/>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5" name="Shape 1255"/>
        <p:cNvGrpSpPr/>
        <p:nvPr/>
      </p:nvGrpSpPr>
      <p:grpSpPr>
        <a:xfrm>
          <a:off x="0" y="0"/>
          <a:ext cx="0" cy="0"/>
          <a:chOff x="0" y="0"/>
          <a:chExt cx="0" cy="0"/>
        </a:xfrm>
      </p:grpSpPr>
      <p:sp>
        <p:nvSpPr>
          <p:cNvPr id="1256" name="Google Shape;1256;p16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257" name="Google Shape;1257;p160"/>
          <p:cNvSpPr txBox="1"/>
          <p:nvPr>
            <p:ph idx="2" type="body"/>
          </p:nvPr>
        </p:nvSpPr>
        <p:spPr>
          <a:xfrm>
            <a:off x="5228125" y="1094875"/>
            <a:ext cx="3869100" cy="177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Code couleur : </a:t>
            </a:r>
            <a:endParaRPr/>
          </a:p>
          <a:p>
            <a:pPr indent="-342900" lvl="0" marL="457200" rtl="0" algn="l">
              <a:spcBef>
                <a:spcPts val="1200"/>
              </a:spcBef>
              <a:spcAft>
                <a:spcPts val="0"/>
              </a:spcAft>
              <a:buSzPts val="1800"/>
              <a:buChar char="●"/>
            </a:pPr>
            <a:r>
              <a:rPr b="1" lang="fr"/>
              <a:t>Vert </a:t>
            </a:r>
            <a:r>
              <a:rPr lang="fr"/>
              <a:t>: mutations tuées</a:t>
            </a:r>
            <a:endParaRPr/>
          </a:p>
          <a:p>
            <a:pPr indent="-342900" lvl="0" marL="457200" rtl="0" algn="l">
              <a:spcBef>
                <a:spcPts val="0"/>
              </a:spcBef>
              <a:spcAft>
                <a:spcPts val="0"/>
              </a:spcAft>
              <a:buSzPts val="1800"/>
              <a:buChar char="●"/>
            </a:pPr>
            <a:r>
              <a:rPr b="1" lang="fr"/>
              <a:t>Rouge</a:t>
            </a:r>
            <a:r>
              <a:rPr lang="fr"/>
              <a:t> : mutations survivantes</a:t>
            </a:r>
            <a:endParaRPr/>
          </a:p>
        </p:txBody>
      </p:sp>
      <p:pic>
        <p:nvPicPr>
          <p:cNvPr id="1258" name="Google Shape;1258;p160"/>
          <p:cNvPicPr preferRelativeResize="0"/>
          <p:nvPr/>
        </p:nvPicPr>
        <p:blipFill>
          <a:blip r:embed="rId3">
            <a:alphaModFix/>
          </a:blip>
          <a:stretch>
            <a:fillRect/>
          </a:stretch>
        </p:blipFill>
        <p:spPr>
          <a:xfrm>
            <a:off x="409500" y="1094875"/>
            <a:ext cx="4803550" cy="3704550"/>
          </a:xfrm>
          <a:prstGeom prst="rect">
            <a:avLst/>
          </a:prstGeom>
          <a:noFill/>
          <a:ln>
            <a:noFill/>
          </a:ln>
          <a:effectLst>
            <a:outerShdw blurRad="57150" rotWithShape="0" algn="bl" dir="5400000" dist="19050">
              <a:srgbClr val="000000">
                <a:alpha val="50000"/>
              </a:srgbClr>
            </a:outerShdw>
          </a:effectLst>
        </p:spPr>
      </p:pic>
      <p:sp>
        <p:nvSpPr>
          <p:cNvPr id="1259" name="Google Shape;1259;p160"/>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260" name="Google Shape;1260;p160"/>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89" name="Google Shape;189;p26"/>
          <p:cNvSpPr txBox="1"/>
          <p:nvPr>
            <p:ph type="title"/>
          </p:nvPr>
        </p:nvSpPr>
        <p:spPr>
          <a:xfrm>
            <a:off x="394875" y="307200"/>
            <a:ext cx="5397000" cy="323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La feature - Une </a:t>
            </a:r>
            <a:r>
              <a:rPr i="1" lang="fr"/>
              <a:t>simple</a:t>
            </a:r>
            <a:r>
              <a:rPr lang="fr"/>
              <a:t> projection de congés dans une app RH</a:t>
            </a:r>
            <a:endParaRPr/>
          </a:p>
        </p:txBody>
      </p:sp>
      <p:sp>
        <p:nvSpPr>
          <p:cNvPr id="190" name="Google Shape;190;p26"/>
          <p:cNvSpPr txBox="1"/>
          <p:nvPr/>
        </p:nvSpPr>
        <p:spPr>
          <a:xfrm rot="-286340">
            <a:off x="1629288" y="4086679"/>
            <a:ext cx="5087939" cy="522912"/>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200">
                <a:solidFill>
                  <a:srgbClr val="E69138"/>
                </a:solidFill>
              </a:rPr>
              <a:t>Périodes de contrat de l’employé</a:t>
            </a:r>
            <a:endParaRPr sz="2200">
              <a:solidFill>
                <a:srgbClr val="E69138"/>
              </a:solidFill>
            </a:endParaRPr>
          </a:p>
        </p:txBody>
      </p:sp>
      <p:sp>
        <p:nvSpPr>
          <p:cNvPr id="191" name="Google Shape;191;p26"/>
          <p:cNvSpPr txBox="1"/>
          <p:nvPr/>
        </p:nvSpPr>
        <p:spPr>
          <a:xfrm rot="605203">
            <a:off x="5670584" y="1001720"/>
            <a:ext cx="3009617" cy="523164"/>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E69138"/>
                </a:solidFill>
              </a:rPr>
              <a:t>Son temps de travail</a:t>
            </a:r>
            <a:endParaRPr sz="2200">
              <a:solidFill>
                <a:srgbClr val="E69138"/>
              </a:solidFill>
            </a:endParaRPr>
          </a:p>
        </p:txBody>
      </p:sp>
      <p:pic>
        <p:nvPicPr>
          <p:cNvPr id="192" name="Google Shape;192;p26" title="giphy.gif"/>
          <p:cNvPicPr preferRelativeResize="0"/>
          <p:nvPr/>
        </p:nvPicPr>
        <p:blipFill>
          <a:blip r:embed="rId3">
            <a:alphaModFix/>
          </a:blip>
          <a:stretch>
            <a:fillRect/>
          </a:stretch>
        </p:blipFill>
        <p:spPr>
          <a:xfrm>
            <a:off x="0" y="-34300"/>
            <a:ext cx="9572825" cy="5284200"/>
          </a:xfrm>
          <a:prstGeom prst="rect">
            <a:avLst/>
          </a:prstGeom>
          <a:noFill/>
          <a:ln>
            <a:noFill/>
          </a:ln>
        </p:spPr>
      </p:pic>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4" name="Shape 1264"/>
        <p:cNvGrpSpPr/>
        <p:nvPr/>
      </p:nvGrpSpPr>
      <p:grpSpPr>
        <a:xfrm>
          <a:off x="0" y="0"/>
          <a:ext cx="0" cy="0"/>
          <a:chOff x="0" y="0"/>
          <a:chExt cx="0" cy="0"/>
        </a:xfrm>
      </p:grpSpPr>
      <p:sp>
        <p:nvSpPr>
          <p:cNvPr id="1265" name="Google Shape;1265;p16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266" name="Google Shape;1266;p161"/>
          <p:cNvSpPr txBox="1"/>
          <p:nvPr>
            <p:ph idx="2" type="body"/>
          </p:nvPr>
        </p:nvSpPr>
        <p:spPr>
          <a:xfrm>
            <a:off x="5228125" y="1094875"/>
            <a:ext cx="3869100" cy="336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On peut voir le détail de </a:t>
            </a:r>
            <a:r>
              <a:rPr b="1" lang="fr"/>
              <a:t>toutes</a:t>
            </a:r>
            <a:r>
              <a:rPr lang="fr"/>
              <a:t> les </a:t>
            </a:r>
            <a:r>
              <a:rPr b="1" lang="fr"/>
              <a:t>mutations</a:t>
            </a:r>
            <a:r>
              <a:rPr lang="fr"/>
              <a:t> générées avec leur résultat.</a:t>
            </a:r>
            <a:endParaRPr/>
          </a:p>
          <a:p>
            <a:pPr indent="0" lvl="0" marL="0" rtl="0" algn="l">
              <a:spcBef>
                <a:spcPts val="1200"/>
              </a:spcBef>
              <a:spcAft>
                <a:spcPts val="0"/>
              </a:spcAft>
              <a:buNone/>
            </a:pPr>
            <a:r>
              <a:t/>
            </a:r>
            <a:endParaRPr/>
          </a:p>
          <a:p>
            <a:pPr indent="0" lvl="0" marL="0" rtl="0" algn="ctr">
              <a:spcBef>
                <a:spcPts val="1200"/>
              </a:spcBef>
              <a:spcAft>
                <a:spcPts val="1200"/>
              </a:spcAft>
              <a:buNone/>
            </a:pPr>
            <a:r>
              <a:rPr lang="fr"/>
              <a:t>La proportion de rouge colle bien avec notre score.</a:t>
            </a:r>
            <a:endParaRPr/>
          </a:p>
        </p:txBody>
      </p:sp>
      <p:pic>
        <p:nvPicPr>
          <p:cNvPr id="1267" name="Google Shape;1267;p161"/>
          <p:cNvPicPr preferRelativeResize="0"/>
          <p:nvPr/>
        </p:nvPicPr>
        <p:blipFill>
          <a:blip r:embed="rId3">
            <a:alphaModFix/>
          </a:blip>
          <a:stretch>
            <a:fillRect/>
          </a:stretch>
        </p:blipFill>
        <p:spPr>
          <a:xfrm>
            <a:off x="152400" y="1113925"/>
            <a:ext cx="4923325" cy="3512197"/>
          </a:xfrm>
          <a:prstGeom prst="rect">
            <a:avLst/>
          </a:prstGeom>
          <a:noFill/>
          <a:ln>
            <a:noFill/>
          </a:ln>
          <a:effectLst>
            <a:outerShdw blurRad="57150" rotWithShape="0" algn="bl" dir="5400000" dist="19050">
              <a:srgbClr val="000000">
                <a:alpha val="50000"/>
              </a:srgbClr>
            </a:outerShdw>
          </a:effectLst>
        </p:spPr>
      </p:pic>
      <p:sp>
        <p:nvSpPr>
          <p:cNvPr id="1268" name="Google Shape;1268;p161"/>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- 2. En pratique</a:t>
            </a:r>
            <a:endParaRPr/>
          </a:p>
        </p:txBody>
      </p:sp>
      <p:sp>
        <p:nvSpPr>
          <p:cNvPr id="1269" name="Google Shape;1269;p161"/>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Lancer une analyse</a:t>
            </a:r>
            <a:endParaRPr/>
          </a:p>
        </p:txBody>
      </p:sp>
    </p:spTree>
  </p:cSld>
  <p:clrMapOvr>
    <a:masterClrMapping/>
  </p:clrMapOvr>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3" name="Shape 1273"/>
        <p:cNvGrpSpPr/>
        <p:nvPr/>
      </p:nvGrpSpPr>
      <p:grpSpPr>
        <a:xfrm>
          <a:off x="0" y="0"/>
          <a:ext cx="0" cy="0"/>
          <a:chOff x="0" y="0"/>
          <a:chExt cx="0" cy="0"/>
        </a:xfrm>
      </p:grpSpPr>
      <p:sp>
        <p:nvSpPr>
          <p:cNvPr id="1274" name="Google Shape;1274;p16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275" name="Google Shape;1275;p162"/>
          <p:cNvSpPr txBox="1"/>
          <p:nvPr>
            <p:ph idx="2" type="body"/>
          </p:nvPr>
        </p:nvSpPr>
        <p:spPr>
          <a:xfrm>
            <a:off x="1832275" y="1615363"/>
            <a:ext cx="7154700" cy="2064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Plein d’outils de </a:t>
            </a:r>
            <a:r>
              <a:rPr b="1" i="1" lang="fr"/>
              <a:t>tooling</a:t>
            </a:r>
            <a:r>
              <a:rPr lang="fr"/>
              <a:t> disponibles</a:t>
            </a:r>
            <a:endParaRPr/>
          </a:p>
          <a:p>
            <a:pPr indent="-342900" lvl="0" marL="457200" rtl="0" algn="l">
              <a:spcBef>
                <a:spcPts val="0"/>
              </a:spcBef>
              <a:spcAft>
                <a:spcPts val="0"/>
              </a:spcAft>
              <a:buSzPts val="1800"/>
              <a:buChar char="●"/>
            </a:pPr>
            <a:r>
              <a:rPr b="1" i="1" lang="fr"/>
              <a:t>PITest</a:t>
            </a:r>
            <a:r>
              <a:rPr lang="fr"/>
              <a:t> option n°1 pour les langages </a:t>
            </a:r>
            <a:r>
              <a:rPr b="1" i="1" lang="fr"/>
              <a:t>JVM</a:t>
            </a:r>
            <a:endParaRPr b="1" i="1"/>
          </a:p>
          <a:p>
            <a:pPr indent="-342900" lvl="0" marL="457200" rtl="0" algn="l">
              <a:spcBef>
                <a:spcPts val="0"/>
              </a:spcBef>
              <a:spcAft>
                <a:spcPts val="0"/>
              </a:spcAft>
              <a:buSzPts val="1800"/>
              <a:buChar char="●"/>
            </a:pPr>
            <a:r>
              <a:rPr b="1" i="1" lang="fr"/>
              <a:t>Utilisation facile</a:t>
            </a:r>
            <a:r>
              <a:rPr lang="fr"/>
              <a:t> : installation, configuration, run</a:t>
            </a:r>
            <a:endParaRPr b="1" i="1"/>
          </a:p>
          <a:p>
            <a:pPr indent="-342900" lvl="0" marL="457200" rtl="0" algn="l">
              <a:spcBef>
                <a:spcPts val="0"/>
              </a:spcBef>
              <a:spcAft>
                <a:spcPts val="0"/>
              </a:spcAft>
              <a:buSzPts val="1800"/>
              <a:buChar char="●"/>
            </a:pPr>
            <a:r>
              <a:rPr lang="fr"/>
              <a:t>Mais génère des </a:t>
            </a:r>
            <a:r>
              <a:rPr b="1" i="1" lang="fr"/>
              <a:t>rapports</a:t>
            </a:r>
            <a:r>
              <a:rPr lang="fr"/>
              <a:t> </a:t>
            </a:r>
            <a:r>
              <a:rPr b="1" i="1" lang="fr"/>
              <a:t>pas</a:t>
            </a:r>
            <a:r>
              <a:rPr lang="fr"/>
              <a:t> forcément </a:t>
            </a:r>
            <a:r>
              <a:rPr b="1" i="1" lang="fr"/>
              <a:t>évidents</a:t>
            </a:r>
            <a:r>
              <a:rPr lang="fr"/>
              <a:t> à analyser</a:t>
            </a:r>
            <a:endParaRPr/>
          </a:p>
          <a:p>
            <a:pPr indent="-317500" lvl="1" marL="914400" rtl="0" algn="l">
              <a:spcBef>
                <a:spcPts val="0"/>
              </a:spcBef>
              <a:spcAft>
                <a:spcPts val="0"/>
              </a:spcAft>
              <a:buSzPts val="1400"/>
              <a:buChar char="○"/>
            </a:pPr>
            <a:r>
              <a:rPr lang="fr"/>
              <a:t>Beaucoup de données</a:t>
            </a:r>
            <a:endParaRPr/>
          </a:p>
          <a:p>
            <a:pPr indent="-317500" lvl="1" marL="914400" rtl="0" algn="l">
              <a:spcBef>
                <a:spcPts val="0"/>
              </a:spcBef>
              <a:spcAft>
                <a:spcPts val="0"/>
              </a:spcAft>
              <a:buSzPts val="1400"/>
              <a:buChar char="○"/>
            </a:pPr>
            <a:r>
              <a:rPr lang="fr"/>
              <a:t>UI pas extrêmement lisible ni agréable</a:t>
            </a:r>
            <a:endParaRPr/>
          </a:p>
        </p:txBody>
      </p:sp>
      <p:pic>
        <p:nvPicPr>
          <p:cNvPr id="1276" name="Google Shape;1276;p162"/>
          <p:cNvPicPr preferRelativeResize="0"/>
          <p:nvPr/>
        </p:nvPicPr>
        <p:blipFill>
          <a:blip r:embed="rId3">
            <a:alphaModFix/>
          </a:blip>
          <a:stretch>
            <a:fillRect/>
          </a:stretch>
        </p:blipFill>
        <p:spPr>
          <a:xfrm>
            <a:off x="-33700" y="2982575"/>
            <a:ext cx="2206150" cy="2206150"/>
          </a:xfrm>
          <a:prstGeom prst="rect">
            <a:avLst/>
          </a:prstGeom>
          <a:noFill/>
          <a:ln>
            <a:noFill/>
          </a:ln>
        </p:spPr>
      </p:pic>
      <p:sp>
        <p:nvSpPr>
          <p:cNvPr id="1277" name="Google Shape;1277;p162"/>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takeaway -  III. Le mutation testing</a:t>
            </a:r>
            <a:endParaRPr/>
          </a:p>
        </p:txBody>
      </p:sp>
      <p:sp>
        <p:nvSpPr>
          <p:cNvPr id="1278" name="Google Shape;1278;p162"/>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2. En pratique</a:t>
            </a:r>
            <a:endParaRPr/>
          </a:p>
        </p:txBody>
      </p:sp>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2" name="Shape 1282"/>
        <p:cNvGrpSpPr/>
        <p:nvPr/>
      </p:nvGrpSpPr>
      <p:grpSpPr>
        <a:xfrm>
          <a:off x="0" y="0"/>
          <a:ext cx="0" cy="0"/>
          <a:chOff x="0" y="0"/>
          <a:chExt cx="0" cy="0"/>
        </a:xfrm>
      </p:grpSpPr>
      <p:sp>
        <p:nvSpPr>
          <p:cNvPr id="1283" name="Google Shape;1283;p16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284" name="Google Shape;1284;p163"/>
          <p:cNvSpPr txBox="1"/>
          <p:nvPr>
            <p:ph idx="2" type="body"/>
          </p:nvPr>
        </p:nvSpPr>
        <p:spPr>
          <a:xfrm>
            <a:off x="1913425" y="1209738"/>
            <a:ext cx="7150200" cy="330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u="sng"/>
          </a:p>
          <a:p>
            <a:pPr indent="0" lvl="0" marL="0" rtl="0" algn="l">
              <a:spcBef>
                <a:spcPts val="1200"/>
              </a:spcBef>
              <a:spcAft>
                <a:spcPts val="1200"/>
              </a:spcAft>
              <a:buNone/>
            </a:pPr>
            <a:r>
              <a:t/>
            </a:r>
            <a:endParaRPr/>
          </a:p>
        </p:txBody>
      </p:sp>
      <p:pic>
        <p:nvPicPr>
          <p:cNvPr id="1285" name="Google Shape;1285;p163"/>
          <p:cNvPicPr preferRelativeResize="0"/>
          <p:nvPr/>
        </p:nvPicPr>
        <p:blipFill rotWithShape="1">
          <a:blip r:embed="rId3">
            <a:alphaModFix/>
          </a:blip>
          <a:srcRect b="0" l="11316" r="0" t="0"/>
          <a:stretch/>
        </p:blipFill>
        <p:spPr>
          <a:xfrm>
            <a:off x="3064738" y="1717725"/>
            <a:ext cx="3014525" cy="3399075"/>
          </a:xfrm>
          <a:prstGeom prst="rect">
            <a:avLst/>
          </a:prstGeom>
          <a:noFill/>
          <a:ln>
            <a:noFill/>
          </a:ln>
        </p:spPr>
      </p:pic>
      <p:sp>
        <p:nvSpPr>
          <p:cNvPr id="1286" name="Google Shape;1286;p163"/>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takeaway -  III. Le mutation testing</a:t>
            </a:r>
            <a:endParaRPr/>
          </a:p>
        </p:txBody>
      </p:sp>
      <p:sp>
        <p:nvSpPr>
          <p:cNvPr id="1287" name="Google Shape;1287;p163"/>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2. En pratique</a:t>
            </a:r>
            <a:endParaRPr/>
          </a:p>
        </p:txBody>
      </p:sp>
    </p:spTree>
  </p:cSld>
  <p:clrMapOvr>
    <a:masterClrMapping/>
  </p:clrMapOvr>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1" name="Shape 1291"/>
        <p:cNvGrpSpPr/>
        <p:nvPr/>
      </p:nvGrpSpPr>
      <p:grpSpPr>
        <a:xfrm>
          <a:off x="0" y="0"/>
          <a:ext cx="0" cy="0"/>
          <a:chOff x="0" y="0"/>
          <a:chExt cx="0" cy="0"/>
        </a:xfrm>
      </p:grpSpPr>
      <p:sp>
        <p:nvSpPr>
          <p:cNvPr id="1292" name="Google Shape;1292;p164"/>
          <p:cNvSpPr txBox="1"/>
          <p:nvPr>
            <p:ph type="title"/>
          </p:nvPr>
        </p:nvSpPr>
        <p:spPr>
          <a:xfrm>
            <a:off x="1759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III. Le mutation testing</a:t>
            </a:r>
            <a:endParaRPr/>
          </a:p>
        </p:txBody>
      </p:sp>
      <p:sp>
        <p:nvSpPr>
          <p:cNvPr id="1293" name="Google Shape;1293;p164"/>
          <p:cNvSpPr txBox="1"/>
          <p:nvPr>
            <p:ph idx="1" type="subTitle"/>
          </p:nvPr>
        </p:nvSpPr>
        <p:spPr>
          <a:xfrm>
            <a:off x="1439375" y="1769900"/>
            <a:ext cx="4449300" cy="4542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fr"/>
              <a:t>3. Le dénouement</a:t>
            </a:r>
            <a:endParaRPr/>
          </a:p>
        </p:txBody>
      </p:sp>
    </p:spTree>
  </p:cSld>
  <p:clrMapOvr>
    <a:masterClrMapping/>
  </p:clrMapOvr>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7" name="Shape 1297"/>
        <p:cNvGrpSpPr/>
        <p:nvPr/>
      </p:nvGrpSpPr>
      <p:grpSpPr>
        <a:xfrm>
          <a:off x="0" y="0"/>
          <a:ext cx="0" cy="0"/>
          <a:chOff x="0" y="0"/>
          <a:chExt cx="0" cy="0"/>
        </a:xfrm>
      </p:grpSpPr>
      <p:sp>
        <p:nvSpPr>
          <p:cNvPr id="1298" name="Google Shape;1298;p165"/>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Va-t-on enfin trouver notre bug </a:t>
            </a:r>
            <a:r>
              <a:rPr lang="fr"/>
              <a:t>?</a:t>
            </a:r>
            <a:endParaRPr/>
          </a:p>
        </p:txBody>
      </p:sp>
    </p:spTree>
  </p:cSld>
  <p:clrMapOvr>
    <a:masterClrMapping/>
  </p:clrMapOvr>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2" name="Shape 1302"/>
        <p:cNvGrpSpPr/>
        <p:nvPr/>
      </p:nvGrpSpPr>
      <p:grpSpPr>
        <a:xfrm>
          <a:off x="0" y="0"/>
          <a:ext cx="0" cy="0"/>
          <a:chOff x="0" y="0"/>
          <a:chExt cx="0" cy="0"/>
        </a:xfrm>
      </p:grpSpPr>
      <p:sp>
        <p:nvSpPr>
          <p:cNvPr id="1303" name="Google Shape;1303;p166"/>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- 3. Le dénouement</a:t>
            </a:r>
            <a:endParaRPr/>
          </a:p>
        </p:txBody>
      </p:sp>
      <p:sp>
        <p:nvSpPr>
          <p:cNvPr id="1304" name="Google Shape;1304;p166"/>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SzPts val="2400"/>
              <a:buAutoNum type="alphaLcPeriod"/>
            </a:pPr>
            <a:r>
              <a:rPr lang="fr"/>
              <a:t>Corriger les tests</a:t>
            </a:r>
            <a:endParaRPr/>
          </a:p>
        </p:txBody>
      </p:sp>
    </p:spTree>
  </p:cSld>
  <p:clrMapOvr>
    <a:masterClrMapping/>
  </p:clrMapOvr>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8" name="Shape 1308"/>
        <p:cNvGrpSpPr/>
        <p:nvPr/>
      </p:nvGrpSpPr>
      <p:grpSpPr>
        <a:xfrm>
          <a:off x="0" y="0"/>
          <a:ext cx="0" cy="0"/>
          <a:chOff x="0" y="0"/>
          <a:chExt cx="0" cy="0"/>
        </a:xfrm>
      </p:grpSpPr>
      <p:sp>
        <p:nvSpPr>
          <p:cNvPr id="1309" name="Google Shape;1309;p16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310" name="Google Shape;1310;p167"/>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- 3. Le dénouement</a:t>
            </a:r>
            <a:endParaRPr/>
          </a:p>
        </p:txBody>
      </p:sp>
      <p:sp>
        <p:nvSpPr>
          <p:cNvPr id="1311" name="Google Shape;1311;p167"/>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Corriger les tests</a:t>
            </a:r>
            <a:endParaRPr/>
          </a:p>
        </p:txBody>
      </p:sp>
      <p:pic>
        <p:nvPicPr>
          <p:cNvPr id="1312" name="Google Shape;1312;p167"/>
          <p:cNvPicPr preferRelativeResize="0"/>
          <p:nvPr/>
        </p:nvPicPr>
        <p:blipFill rotWithShape="1">
          <a:blip r:embed="rId3">
            <a:alphaModFix/>
          </a:blip>
          <a:srcRect b="0" l="0" r="0" t="2752"/>
          <a:stretch/>
        </p:blipFill>
        <p:spPr>
          <a:xfrm>
            <a:off x="1654500" y="1979300"/>
            <a:ext cx="5835001" cy="2533100"/>
          </a:xfrm>
          <a:prstGeom prst="rect">
            <a:avLst/>
          </a:prstGeom>
          <a:noFill/>
          <a:ln>
            <a:noFill/>
          </a:ln>
          <a:effectLst>
            <a:outerShdw blurRad="57150" rotWithShape="0" algn="bl" dir="5400000" dist="19050">
              <a:srgbClr val="000000">
                <a:alpha val="50000"/>
              </a:srgbClr>
            </a:outerShdw>
          </a:effectLst>
        </p:spPr>
      </p:pic>
      <p:sp>
        <p:nvSpPr>
          <p:cNvPr id="1313" name="Google Shape;1313;p167"/>
          <p:cNvSpPr txBox="1"/>
          <p:nvPr>
            <p:ph idx="2" type="body"/>
          </p:nvPr>
        </p:nvSpPr>
        <p:spPr>
          <a:xfrm>
            <a:off x="612750" y="1138350"/>
            <a:ext cx="7918500" cy="17796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On ajoute un un dto avec les </a:t>
            </a:r>
            <a:r>
              <a:rPr b="1" lang="fr"/>
              <a:t>résultats</a:t>
            </a:r>
            <a:r>
              <a:rPr lang="fr"/>
              <a:t> de calcul </a:t>
            </a:r>
            <a:r>
              <a:rPr b="1" lang="fr"/>
              <a:t>attendus</a:t>
            </a:r>
            <a:r>
              <a:rPr lang="fr"/>
              <a:t> pour chaque scénario de test.</a:t>
            </a:r>
            <a:endParaRPr/>
          </a:p>
        </p:txBody>
      </p:sp>
      <p:pic>
        <p:nvPicPr>
          <p:cNvPr id="1314" name="Google Shape;1314;p167"/>
          <p:cNvPicPr preferRelativeResize="0"/>
          <p:nvPr/>
        </p:nvPicPr>
        <p:blipFill>
          <a:blip r:embed="rId4">
            <a:alphaModFix/>
          </a:blip>
          <a:stretch>
            <a:fillRect/>
          </a:stretch>
        </p:blipFill>
        <p:spPr>
          <a:xfrm>
            <a:off x="4000900" y="2009400"/>
            <a:ext cx="2677550" cy="190625"/>
          </a:xfrm>
          <a:prstGeom prst="rect">
            <a:avLst/>
          </a:prstGeom>
          <a:noFill/>
          <a:ln>
            <a:noFill/>
          </a:ln>
        </p:spPr>
      </p:pic>
    </p:spTree>
  </p:cSld>
  <p:clrMapOvr>
    <a:masterClrMapping/>
  </p:clrMapOvr>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8" name="Shape 1318"/>
        <p:cNvGrpSpPr/>
        <p:nvPr/>
      </p:nvGrpSpPr>
      <p:grpSpPr>
        <a:xfrm>
          <a:off x="0" y="0"/>
          <a:ext cx="0" cy="0"/>
          <a:chOff x="0" y="0"/>
          <a:chExt cx="0" cy="0"/>
        </a:xfrm>
      </p:grpSpPr>
      <p:sp>
        <p:nvSpPr>
          <p:cNvPr id="1319" name="Google Shape;1319;p16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320" name="Google Shape;1320;p168"/>
          <p:cNvSpPr txBox="1"/>
          <p:nvPr>
            <p:ph idx="2" type="body"/>
          </p:nvPr>
        </p:nvSpPr>
        <p:spPr>
          <a:xfrm>
            <a:off x="612750" y="1138350"/>
            <a:ext cx="7918500" cy="17796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On remplace l’assertion faible par une </a:t>
            </a:r>
            <a:r>
              <a:rPr b="1" lang="fr"/>
              <a:t>assertion forte</a:t>
            </a:r>
            <a:r>
              <a:rPr lang="fr"/>
              <a:t>.</a:t>
            </a:r>
            <a:endParaRPr/>
          </a:p>
        </p:txBody>
      </p:sp>
      <p:pic>
        <p:nvPicPr>
          <p:cNvPr id="1321" name="Google Shape;1321;p168"/>
          <p:cNvPicPr preferRelativeResize="0"/>
          <p:nvPr/>
        </p:nvPicPr>
        <p:blipFill>
          <a:blip r:embed="rId3">
            <a:alphaModFix/>
          </a:blip>
          <a:stretch>
            <a:fillRect/>
          </a:stretch>
        </p:blipFill>
        <p:spPr>
          <a:xfrm>
            <a:off x="866525" y="1799825"/>
            <a:ext cx="7410949" cy="2683450"/>
          </a:xfrm>
          <a:prstGeom prst="rect">
            <a:avLst/>
          </a:prstGeom>
          <a:noFill/>
          <a:ln>
            <a:noFill/>
          </a:ln>
          <a:effectLst>
            <a:outerShdw blurRad="57150" rotWithShape="0" algn="bl" dir="5400000" dist="19050">
              <a:srgbClr val="000000">
                <a:alpha val="50000"/>
              </a:srgbClr>
            </a:outerShdw>
          </a:effectLst>
        </p:spPr>
      </p:pic>
      <p:sp>
        <p:nvSpPr>
          <p:cNvPr id="1322" name="Google Shape;1322;p168"/>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- 3. Le dénouement</a:t>
            </a:r>
            <a:endParaRPr/>
          </a:p>
        </p:txBody>
      </p:sp>
      <p:sp>
        <p:nvSpPr>
          <p:cNvPr id="1323" name="Google Shape;1323;p168"/>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Corriger les tests</a:t>
            </a:r>
            <a:endParaRPr/>
          </a:p>
        </p:txBody>
      </p:sp>
      <p:pic>
        <p:nvPicPr>
          <p:cNvPr id="1324" name="Google Shape;1324;p168"/>
          <p:cNvPicPr preferRelativeResize="0"/>
          <p:nvPr/>
        </p:nvPicPr>
        <p:blipFill>
          <a:blip r:embed="rId4">
            <a:alphaModFix/>
          </a:blip>
          <a:stretch>
            <a:fillRect/>
          </a:stretch>
        </p:blipFill>
        <p:spPr>
          <a:xfrm>
            <a:off x="5329130" y="1831050"/>
            <a:ext cx="2677550" cy="190625"/>
          </a:xfrm>
          <a:prstGeom prst="rect">
            <a:avLst/>
          </a:prstGeom>
          <a:noFill/>
          <a:ln>
            <a:noFill/>
          </a:ln>
        </p:spPr>
      </p:pic>
    </p:spTree>
  </p:cSld>
  <p:clrMapOvr>
    <a:masterClrMapping/>
  </p:clrMapOvr>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8" name="Shape 1328"/>
        <p:cNvGrpSpPr/>
        <p:nvPr/>
      </p:nvGrpSpPr>
      <p:grpSpPr>
        <a:xfrm>
          <a:off x="0" y="0"/>
          <a:ext cx="0" cy="0"/>
          <a:chOff x="0" y="0"/>
          <a:chExt cx="0" cy="0"/>
        </a:xfrm>
      </p:grpSpPr>
      <p:sp>
        <p:nvSpPr>
          <p:cNvPr id="1329" name="Google Shape;1329;p16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330" name="Google Shape;1330;p169"/>
          <p:cNvSpPr txBox="1"/>
          <p:nvPr>
            <p:ph idx="2" type="body"/>
          </p:nvPr>
        </p:nvSpPr>
        <p:spPr>
          <a:xfrm>
            <a:off x="612750" y="1138350"/>
            <a:ext cx="7918500" cy="17796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On </a:t>
            </a:r>
            <a:r>
              <a:rPr b="1" lang="fr"/>
              <a:t>rerun</a:t>
            </a:r>
            <a:r>
              <a:rPr lang="fr"/>
              <a:t> les tests</a:t>
            </a:r>
            <a:endParaRPr/>
          </a:p>
        </p:txBody>
      </p:sp>
      <p:sp>
        <p:nvSpPr>
          <p:cNvPr id="1331" name="Google Shape;1331;p169"/>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- 3. Le dénouement</a:t>
            </a:r>
            <a:endParaRPr/>
          </a:p>
        </p:txBody>
      </p:sp>
      <p:sp>
        <p:nvSpPr>
          <p:cNvPr id="1332" name="Google Shape;1332;p169"/>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Corriger les tests</a:t>
            </a:r>
            <a:endParaRPr/>
          </a:p>
        </p:txBody>
      </p:sp>
    </p:spTree>
  </p:cSld>
  <p:clrMapOvr>
    <a:masterClrMapping/>
  </p:clrMapOvr>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6" name="Shape 1336"/>
        <p:cNvGrpSpPr/>
        <p:nvPr/>
      </p:nvGrpSpPr>
      <p:grpSpPr>
        <a:xfrm>
          <a:off x="0" y="0"/>
          <a:ext cx="0" cy="0"/>
          <a:chOff x="0" y="0"/>
          <a:chExt cx="0" cy="0"/>
        </a:xfrm>
      </p:grpSpPr>
      <p:sp>
        <p:nvSpPr>
          <p:cNvPr id="1337" name="Google Shape;1337;p17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338" name="Google Shape;1338;p170"/>
          <p:cNvSpPr txBox="1"/>
          <p:nvPr>
            <p:ph idx="2" type="body"/>
          </p:nvPr>
        </p:nvSpPr>
        <p:spPr>
          <a:xfrm>
            <a:off x="612750" y="1138350"/>
            <a:ext cx="7918500" cy="17796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On </a:t>
            </a:r>
            <a:r>
              <a:rPr b="1" lang="fr"/>
              <a:t>rerun</a:t>
            </a:r>
            <a:r>
              <a:rPr lang="fr"/>
              <a:t> les tests : Ça fail !</a:t>
            </a:r>
            <a:endParaRPr/>
          </a:p>
        </p:txBody>
      </p:sp>
      <p:pic>
        <p:nvPicPr>
          <p:cNvPr id="1339" name="Google Shape;1339;p170"/>
          <p:cNvPicPr preferRelativeResize="0"/>
          <p:nvPr/>
        </p:nvPicPr>
        <p:blipFill>
          <a:blip r:embed="rId3">
            <a:alphaModFix/>
          </a:blip>
          <a:stretch>
            <a:fillRect/>
          </a:stretch>
        </p:blipFill>
        <p:spPr>
          <a:xfrm>
            <a:off x="1434963" y="1593300"/>
            <a:ext cx="6274074" cy="3308599"/>
          </a:xfrm>
          <a:prstGeom prst="rect">
            <a:avLst/>
          </a:prstGeom>
          <a:noFill/>
          <a:ln>
            <a:noFill/>
          </a:ln>
          <a:effectLst>
            <a:outerShdw blurRad="57150" rotWithShape="0" algn="bl" dir="5400000" dist="19050">
              <a:srgbClr val="000000">
                <a:alpha val="50000"/>
              </a:srgbClr>
            </a:outerShdw>
          </a:effectLst>
        </p:spPr>
      </p:pic>
      <p:sp>
        <p:nvSpPr>
          <p:cNvPr id="1340" name="Google Shape;1340;p170"/>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- 3. Le dénouement</a:t>
            </a:r>
            <a:endParaRPr/>
          </a:p>
        </p:txBody>
      </p:sp>
      <p:sp>
        <p:nvSpPr>
          <p:cNvPr id="1341" name="Google Shape;1341;p170"/>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Corriger les tests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98" name="Google Shape;198;p27"/>
          <p:cNvSpPr txBox="1"/>
          <p:nvPr/>
        </p:nvSpPr>
        <p:spPr>
          <a:xfrm>
            <a:off x="3752557" y="940100"/>
            <a:ext cx="1638900" cy="5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6AA84F"/>
                </a:solidFill>
              </a:rPr>
              <a:t>Full TDD</a:t>
            </a:r>
            <a:endParaRPr sz="2200">
              <a:solidFill>
                <a:srgbClr val="6AA84F"/>
              </a:solidFill>
            </a:endParaRPr>
          </a:p>
        </p:txBody>
      </p:sp>
      <p:sp>
        <p:nvSpPr>
          <p:cNvPr id="199" name="Google Shape;199;p27"/>
          <p:cNvSpPr txBox="1"/>
          <p:nvPr/>
        </p:nvSpPr>
        <p:spPr>
          <a:xfrm>
            <a:off x="6737174" y="2748375"/>
            <a:ext cx="1987200" cy="5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6AA84F"/>
                </a:solidFill>
              </a:rPr>
              <a:t>98% de test coverage</a:t>
            </a:r>
            <a:endParaRPr sz="2200">
              <a:solidFill>
                <a:srgbClr val="6AA84F"/>
              </a:solidFill>
            </a:endParaRPr>
          </a:p>
        </p:txBody>
      </p:sp>
      <p:sp>
        <p:nvSpPr>
          <p:cNvPr id="200" name="Google Shape;200;p27"/>
          <p:cNvSpPr txBox="1"/>
          <p:nvPr/>
        </p:nvSpPr>
        <p:spPr>
          <a:xfrm>
            <a:off x="385823" y="2748375"/>
            <a:ext cx="2053800" cy="5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6AA84F"/>
                </a:solidFill>
              </a:rPr>
              <a:t>0 issue SonarQube</a:t>
            </a:r>
            <a:endParaRPr sz="2200">
              <a:solidFill>
                <a:srgbClr val="6AA84F"/>
              </a:solidFill>
            </a:endParaRPr>
          </a:p>
        </p:txBody>
      </p:sp>
      <p:sp>
        <p:nvSpPr>
          <p:cNvPr id="201" name="Google Shape;201;p27"/>
          <p:cNvSpPr txBox="1"/>
          <p:nvPr>
            <p:ph idx="1" type="subTitle"/>
          </p:nvPr>
        </p:nvSpPr>
        <p:spPr>
          <a:xfrm>
            <a:off x="409500" y="243701"/>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Une équipe de choc</a:t>
            </a:r>
            <a:endParaRPr/>
          </a:p>
        </p:txBody>
      </p:sp>
      <p:sp>
        <p:nvSpPr>
          <p:cNvPr id="202" name="Google Shape;202;p27"/>
          <p:cNvSpPr txBox="1"/>
          <p:nvPr/>
        </p:nvSpPr>
        <p:spPr>
          <a:xfrm>
            <a:off x="374400" y="2150696"/>
            <a:ext cx="8395200" cy="842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4200">
                <a:solidFill>
                  <a:srgbClr val="430099"/>
                </a:solidFill>
              </a:rPr>
              <a:t>QUALITÉ</a:t>
            </a:r>
            <a:endParaRPr b="1" sz="4200">
              <a:solidFill>
                <a:srgbClr val="430099"/>
              </a:solidFill>
            </a:endParaRPr>
          </a:p>
        </p:txBody>
      </p:sp>
    </p:spTree>
  </p:cSld>
  <p:clrMapOvr>
    <a:masterClrMapping/>
  </p:clrMapOvr>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5" name="Shape 1345"/>
        <p:cNvGrpSpPr/>
        <p:nvPr/>
      </p:nvGrpSpPr>
      <p:grpSpPr>
        <a:xfrm>
          <a:off x="0" y="0"/>
          <a:ext cx="0" cy="0"/>
          <a:chOff x="0" y="0"/>
          <a:chExt cx="0" cy="0"/>
        </a:xfrm>
      </p:grpSpPr>
      <p:sp>
        <p:nvSpPr>
          <p:cNvPr id="1346" name="Google Shape;1346;p17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347" name="Google Shape;1347;p171"/>
          <p:cNvPicPr preferRelativeResize="0"/>
          <p:nvPr/>
        </p:nvPicPr>
        <p:blipFill>
          <a:blip r:embed="rId3">
            <a:alphaModFix/>
          </a:blip>
          <a:stretch>
            <a:fillRect/>
          </a:stretch>
        </p:blipFill>
        <p:spPr>
          <a:xfrm>
            <a:off x="971012" y="1816574"/>
            <a:ext cx="7201976" cy="2015600"/>
          </a:xfrm>
          <a:prstGeom prst="rect">
            <a:avLst/>
          </a:prstGeom>
          <a:noFill/>
          <a:ln>
            <a:noFill/>
          </a:ln>
          <a:effectLst>
            <a:outerShdw blurRad="57150" rotWithShape="0" algn="bl" dir="5400000" dist="19050">
              <a:srgbClr val="000000">
                <a:alpha val="50000"/>
              </a:srgbClr>
            </a:outerShdw>
          </a:effectLst>
        </p:spPr>
      </p:pic>
      <p:sp>
        <p:nvSpPr>
          <p:cNvPr id="1348" name="Google Shape;1348;p171"/>
          <p:cNvSpPr txBox="1"/>
          <p:nvPr>
            <p:ph idx="2" type="body"/>
          </p:nvPr>
        </p:nvSpPr>
        <p:spPr>
          <a:xfrm>
            <a:off x="612750" y="1138350"/>
            <a:ext cx="7918500" cy="17796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On </a:t>
            </a:r>
            <a:r>
              <a:rPr b="1" lang="fr"/>
              <a:t>rerun</a:t>
            </a:r>
            <a:r>
              <a:rPr lang="fr"/>
              <a:t> les tests : Ça fail ! Et met en évidence le bug.</a:t>
            </a:r>
            <a:endParaRPr/>
          </a:p>
        </p:txBody>
      </p:sp>
      <p:sp>
        <p:nvSpPr>
          <p:cNvPr id="1349" name="Google Shape;1349;p171"/>
          <p:cNvSpPr/>
          <p:nvPr/>
        </p:nvSpPr>
        <p:spPr>
          <a:xfrm>
            <a:off x="1156150" y="2628550"/>
            <a:ext cx="4735800" cy="747300"/>
          </a:xfrm>
          <a:prstGeom prst="roundRect">
            <a:avLst>
              <a:gd fmla="val 16667" name="adj"/>
            </a:avLst>
          </a:prstGeom>
          <a:noFill/>
          <a:ln cap="flat" cmpd="sng" w="1905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1350" name="Google Shape;1350;p171"/>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- 3. Le dénouement</a:t>
            </a:r>
            <a:endParaRPr/>
          </a:p>
        </p:txBody>
      </p:sp>
      <p:sp>
        <p:nvSpPr>
          <p:cNvPr id="1351" name="Google Shape;1351;p171"/>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Corriger les tests</a:t>
            </a:r>
            <a:endParaRPr/>
          </a:p>
        </p:txBody>
      </p:sp>
    </p:spTree>
  </p:cSld>
  <p:clrMapOvr>
    <a:masterClrMapping/>
  </p:clrMapOvr>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5" name="Shape 1355"/>
        <p:cNvGrpSpPr/>
        <p:nvPr/>
      </p:nvGrpSpPr>
      <p:grpSpPr>
        <a:xfrm>
          <a:off x="0" y="0"/>
          <a:ext cx="0" cy="0"/>
          <a:chOff x="0" y="0"/>
          <a:chExt cx="0" cy="0"/>
        </a:xfrm>
      </p:grpSpPr>
      <p:sp>
        <p:nvSpPr>
          <p:cNvPr id="1356" name="Google Shape;1356;p17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357" name="Google Shape;1357;p172"/>
          <p:cNvSpPr txBox="1"/>
          <p:nvPr>
            <p:ph idx="2" type="body"/>
          </p:nvPr>
        </p:nvSpPr>
        <p:spPr>
          <a:xfrm>
            <a:off x="612750" y="1138350"/>
            <a:ext cx="7918500" cy="17796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On découvre le pot aux roses : dans une méthode de</a:t>
            </a:r>
            <a:r>
              <a:rPr b="1" lang="fr"/>
              <a:t> mapping.</a:t>
            </a:r>
            <a:endParaRPr/>
          </a:p>
        </p:txBody>
      </p:sp>
      <p:pic>
        <p:nvPicPr>
          <p:cNvPr id="1358" name="Google Shape;1358;p172"/>
          <p:cNvPicPr preferRelativeResize="0"/>
          <p:nvPr/>
        </p:nvPicPr>
        <p:blipFill>
          <a:blip r:embed="rId3">
            <a:alphaModFix/>
          </a:blip>
          <a:stretch>
            <a:fillRect/>
          </a:stretch>
        </p:blipFill>
        <p:spPr>
          <a:xfrm>
            <a:off x="1937588" y="1660975"/>
            <a:ext cx="5268823" cy="3179025"/>
          </a:xfrm>
          <a:prstGeom prst="rect">
            <a:avLst/>
          </a:prstGeom>
          <a:noFill/>
          <a:ln>
            <a:noFill/>
          </a:ln>
          <a:effectLst>
            <a:outerShdw blurRad="57150" rotWithShape="0" algn="bl" dir="5400000" dist="19050">
              <a:srgbClr val="000000">
                <a:alpha val="50000"/>
              </a:srgbClr>
            </a:outerShdw>
          </a:effectLst>
        </p:spPr>
      </p:pic>
      <p:sp>
        <p:nvSpPr>
          <p:cNvPr id="1359" name="Google Shape;1359;p172"/>
          <p:cNvSpPr/>
          <p:nvPr/>
        </p:nvSpPr>
        <p:spPr>
          <a:xfrm>
            <a:off x="3175350" y="3251975"/>
            <a:ext cx="1826400" cy="176700"/>
          </a:xfrm>
          <a:prstGeom prst="roundRect">
            <a:avLst>
              <a:gd fmla="val 16667" name="adj"/>
            </a:avLst>
          </a:prstGeom>
          <a:noFill/>
          <a:ln cap="flat" cmpd="sng" w="17500">
            <a:solidFill>
              <a:srgbClr val="F1C232"/>
            </a:solidFill>
            <a:prstDash val="solid"/>
            <a:round/>
            <a:headEnd len="sm" w="sm" type="none"/>
            <a:tailEnd len="sm" w="sm" type="none"/>
          </a:ln>
        </p:spPr>
        <p:txBody>
          <a:bodyPr anchorCtr="0" anchor="ctr" bIns="83975" lIns="83975" spcFirstLastPara="1" rIns="83975" wrap="square" tIns="83975">
            <a:noAutofit/>
          </a:bodyPr>
          <a:lstStyle/>
          <a:p>
            <a:pPr indent="0" lvl="0" marL="0" rtl="0" algn="ctr">
              <a:spcBef>
                <a:spcPts val="0"/>
              </a:spcBef>
              <a:spcAft>
                <a:spcPts val="0"/>
              </a:spcAft>
              <a:buNone/>
            </a:pPr>
            <a:r>
              <a:t/>
            </a:r>
            <a:endParaRPr sz="1286">
              <a:latin typeface="Nunito"/>
              <a:ea typeface="Nunito"/>
              <a:cs typeface="Nunito"/>
              <a:sym typeface="Nunito"/>
            </a:endParaRPr>
          </a:p>
        </p:txBody>
      </p:sp>
      <p:pic>
        <p:nvPicPr>
          <p:cNvPr id="1360" name="Google Shape;1360;p172"/>
          <p:cNvPicPr preferRelativeResize="0"/>
          <p:nvPr/>
        </p:nvPicPr>
        <p:blipFill>
          <a:blip r:embed="rId4">
            <a:alphaModFix/>
          </a:blip>
          <a:stretch>
            <a:fillRect/>
          </a:stretch>
        </p:blipFill>
        <p:spPr>
          <a:xfrm>
            <a:off x="6063225" y="1745950"/>
            <a:ext cx="897125" cy="226575"/>
          </a:xfrm>
          <a:prstGeom prst="rect">
            <a:avLst/>
          </a:prstGeom>
          <a:noFill/>
          <a:ln>
            <a:noFill/>
          </a:ln>
        </p:spPr>
      </p:pic>
      <p:sp>
        <p:nvSpPr>
          <p:cNvPr id="1361" name="Google Shape;1361;p172"/>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- 3. Le dénouement</a:t>
            </a:r>
            <a:endParaRPr/>
          </a:p>
        </p:txBody>
      </p:sp>
      <p:sp>
        <p:nvSpPr>
          <p:cNvPr id="1362" name="Google Shape;1362;p172"/>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Corriger les tests</a:t>
            </a:r>
            <a:endParaRPr/>
          </a:p>
        </p:txBody>
      </p:sp>
    </p:spTree>
  </p:cSld>
  <p:clrMapOvr>
    <a:masterClrMapping/>
  </p:clrMapOvr>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6" name="Shape 1366"/>
        <p:cNvGrpSpPr/>
        <p:nvPr/>
      </p:nvGrpSpPr>
      <p:grpSpPr>
        <a:xfrm>
          <a:off x="0" y="0"/>
          <a:ext cx="0" cy="0"/>
          <a:chOff x="0" y="0"/>
          <a:chExt cx="0" cy="0"/>
        </a:xfrm>
      </p:grpSpPr>
      <p:sp>
        <p:nvSpPr>
          <p:cNvPr id="1367" name="Google Shape;1367;p17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368" name="Google Shape;1368;p173"/>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- 3. Le dénouement</a:t>
            </a:r>
            <a:endParaRPr/>
          </a:p>
        </p:txBody>
      </p:sp>
      <p:sp>
        <p:nvSpPr>
          <p:cNvPr id="1369" name="Google Shape;1369;p173"/>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Corriger les tests</a:t>
            </a:r>
            <a:endParaRPr/>
          </a:p>
        </p:txBody>
      </p:sp>
      <p:pic>
        <p:nvPicPr>
          <p:cNvPr id="1370" name="Google Shape;1370;p173"/>
          <p:cNvPicPr preferRelativeResize="0"/>
          <p:nvPr/>
        </p:nvPicPr>
        <p:blipFill>
          <a:blip r:embed="rId3">
            <a:alphaModFix/>
          </a:blip>
          <a:stretch>
            <a:fillRect/>
          </a:stretch>
        </p:blipFill>
        <p:spPr>
          <a:xfrm>
            <a:off x="977863" y="961525"/>
            <a:ext cx="7188274" cy="3877895"/>
          </a:xfrm>
          <a:prstGeom prst="rect">
            <a:avLst/>
          </a:prstGeom>
          <a:noFill/>
          <a:ln>
            <a:noFill/>
          </a:ln>
          <a:effectLst>
            <a:outerShdw blurRad="54842" rotWithShape="0" algn="bl" dir="5400000" dist="18281">
              <a:srgbClr val="000000">
                <a:alpha val="50000"/>
              </a:srgbClr>
            </a:outerShdw>
          </a:effectLst>
        </p:spPr>
      </p:pic>
      <p:pic>
        <p:nvPicPr>
          <p:cNvPr id="1371" name="Google Shape;1371;p173"/>
          <p:cNvPicPr preferRelativeResize="0"/>
          <p:nvPr/>
        </p:nvPicPr>
        <p:blipFill>
          <a:blip r:embed="rId4">
            <a:alphaModFix/>
          </a:blip>
          <a:stretch>
            <a:fillRect/>
          </a:stretch>
        </p:blipFill>
        <p:spPr>
          <a:xfrm>
            <a:off x="2410650" y="1713879"/>
            <a:ext cx="4322701" cy="2217932"/>
          </a:xfrm>
          <a:prstGeom prst="rect">
            <a:avLst/>
          </a:prstGeom>
          <a:noFill/>
          <a:ln>
            <a:noFill/>
          </a:ln>
          <a:effectLst>
            <a:outerShdw blurRad="54842" rotWithShape="0" algn="bl" dir="5400000" dist="18281">
              <a:srgbClr val="000000">
                <a:alpha val="50000"/>
              </a:srgbClr>
            </a:outerShdw>
          </a:effectLst>
        </p:spPr>
      </p:pic>
      <p:sp>
        <p:nvSpPr>
          <p:cNvPr id="1372" name="Google Shape;1372;p173"/>
          <p:cNvSpPr/>
          <p:nvPr/>
        </p:nvSpPr>
        <p:spPr>
          <a:xfrm>
            <a:off x="2831175" y="3201800"/>
            <a:ext cx="2557800" cy="177000"/>
          </a:xfrm>
          <a:prstGeom prst="roundRect">
            <a:avLst>
              <a:gd fmla="val 16667" name="adj"/>
            </a:avLst>
          </a:prstGeom>
          <a:noFill/>
          <a:ln cap="flat" cmpd="sng" w="1905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371"/>
                                        </p:tgtEl>
                                        <p:attrNameLst>
                                          <p:attrName>style.visibility</p:attrName>
                                        </p:attrNameLst>
                                      </p:cBhvr>
                                      <p:to>
                                        <p:strVal val="visible"/>
                                      </p:to>
                                    </p:set>
                                    <p:anim calcmode="lin" valueType="num">
                                      <p:cBhvr additive="base">
                                        <p:cTn dur="1000"/>
                                        <p:tgtEl>
                                          <p:spTgt spid="1371"/>
                                        </p:tgtEl>
                                        <p:attrNameLst>
                                          <p:attrName>ppt_w</p:attrName>
                                        </p:attrNameLst>
                                      </p:cBhvr>
                                      <p:tavLst>
                                        <p:tav fmla="" tm="0">
                                          <p:val>
                                            <p:strVal val="0"/>
                                          </p:val>
                                        </p:tav>
                                        <p:tav fmla="" tm="100000">
                                          <p:val>
                                            <p:strVal val="#ppt_w"/>
                                          </p:val>
                                        </p:tav>
                                      </p:tavLst>
                                    </p:anim>
                                    <p:anim calcmode="lin" valueType="num">
                                      <p:cBhvr additive="base">
                                        <p:cTn dur="1000"/>
                                        <p:tgtEl>
                                          <p:spTgt spid="137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6" name="Shape 1376"/>
        <p:cNvGrpSpPr/>
        <p:nvPr/>
      </p:nvGrpSpPr>
      <p:grpSpPr>
        <a:xfrm>
          <a:off x="0" y="0"/>
          <a:ext cx="0" cy="0"/>
          <a:chOff x="0" y="0"/>
          <a:chExt cx="0" cy="0"/>
        </a:xfrm>
      </p:grpSpPr>
      <p:sp>
        <p:nvSpPr>
          <p:cNvPr id="1377" name="Google Shape;1377;p17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378" name="Google Shape;1378;p174"/>
          <p:cNvPicPr preferRelativeResize="0"/>
          <p:nvPr/>
        </p:nvPicPr>
        <p:blipFill>
          <a:blip r:embed="rId3">
            <a:alphaModFix/>
          </a:blip>
          <a:stretch>
            <a:fillRect/>
          </a:stretch>
        </p:blipFill>
        <p:spPr>
          <a:xfrm>
            <a:off x="655625" y="1659824"/>
            <a:ext cx="7832748" cy="2773201"/>
          </a:xfrm>
          <a:prstGeom prst="rect">
            <a:avLst/>
          </a:prstGeom>
          <a:noFill/>
          <a:ln>
            <a:noFill/>
          </a:ln>
          <a:effectLst>
            <a:outerShdw blurRad="57150" rotWithShape="0" algn="bl" dir="5400000" dist="19050">
              <a:srgbClr val="000000">
                <a:alpha val="50000"/>
              </a:srgbClr>
            </a:outerShdw>
          </a:effectLst>
        </p:spPr>
      </p:pic>
      <p:sp>
        <p:nvSpPr>
          <p:cNvPr id="1379" name="Google Shape;1379;p174"/>
          <p:cNvSpPr txBox="1"/>
          <p:nvPr>
            <p:ph idx="2" type="body"/>
          </p:nvPr>
        </p:nvSpPr>
        <p:spPr>
          <a:xfrm>
            <a:off x="612750" y="1138350"/>
            <a:ext cx="7918500" cy="177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PITest nous avait prévenus ! </a:t>
            </a:r>
            <a:r>
              <a:rPr b="1" lang="fr"/>
              <a:t>M</a:t>
            </a:r>
            <a:r>
              <a:rPr b="1" lang="fr"/>
              <a:t>utations survivantes</a:t>
            </a:r>
            <a:r>
              <a:rPr lang="fr"/>
              <a:t> ligne 142.</a:t>
            </a:r>
            <a:endParaRPr/>
          </a:p>
          <a:p>
            <a:pPr indent="0" lvl="0" marL="0" rtl="0" algn="l">
              <a:spcBef>
                <a:spcPts val="1200"/>
              </a:spcBef>
              <a:spcAft>
                <a:spcPts val="1200"/>
              </a:spcAft>
              <a:buNone/>
            </a:pPr>
            <a:r>
              <a:t/>
            </a:r>
            <a:endParaRPr/>
          </a:p>
        </p:txBody>
      </p:sp>
      <p:sp>
        <p:nvSpPr>
          <p:cNvPr id="1380" name="Google Shape;1380;p174"/>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- 3. Le dénouement</a:t>
            </a:r>
            <a:endParaRPr/>
          </a:p>
        </p:txBody>
      </p:sp>
      <p:sp>
        <p:nvSpPr>
          <p:cNvPr id="1381" name="Google Shape;1381;p174"/>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Corriger les tests</a:t>
            </a:r>
            <a:endParaRPr/>
          </a:p>
        </p:txBody>
      </p:sp>
    </p:spTree>
  </p:cSld>
  <p:clrMapOvr>
    <a:masterClrMapping/>
  </p:clrMapOvr>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5" name="Shape 1385"/>
        <p:cNvGrpSpPr/>
        <p:nvPr/>
      </p:nvGrpSpPr>
      <p:grpSpPr>
        <a:xfrm>
          <a:off x="0" y="0"/>
          <a:ext cx="0" cy="0"/>
          <a:chOff x="0" y="0"/>
          <a:chExt cx="0" cy="0"/>
        </a:xfrm>
      </p:grpSpPr>
      <p:sp>
        <p:nvSpPr>
          <p:cNvPr id="1386" name="Google Shape;1386;p17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387" name="Google Shape;1387;p175"/>
          <p:cNvPicPr preferRelativeResize="0"/>
          <p:nvPr/>
        </p:nvPicPr>
        <p:blipFill>
          <a:blip r:embed="rId3">
            <a:alphaModFix/>
          </a:blip>
          <a:stretch>
            <a:fillRect/>
          </a:stretch>
        </p:blipFill>
        <p:spPr>
          <a:xfrm>
            <a:off x="1379713" y="1092425"/>
            <a:ext cx="6384568" cy="3877174"/>
          </a:xfrm>
          <a:prstGeom prst="rect">
            <a:avLst/>
          </a:prstGeom>
          <a:noFill/>
          <a:ln>
            <a:noFill/>
          </a:ln>
          <a:effectLst>
            <a:outerShdw blurRad="57150" rotWithShape="0" algn="bl" dir="5400000" dist="19050">
              <a:srgbClr val="000000">
                <a:alpha val="50000"/>
              </a:srgbClr>
            </a:outerShdw>
          </a:effectLst>
        </p:spPr>
      </p:pic>
      <p:sp>
        <p:nvSpPr>
          <p:cNvPr id="1388" name="Google Shape;1388;p175"/>
          <p:cNvSpPr/>
          <p:nvPr/>
        </p:nvSpPr>
        <p:spPr>
          <a:xfrm>
            <a:off x="2838900" y="3072950"/>
            <a:ext cx="2277300" cy="176700"/>
          </a:xfrm>
          <a:prstGeom prst="roundRect">
            <a:avLst>
              <a:gd fmla="val 16667" name="adj"/>
            </a:avLst>
          </a:prstGeom>
          <a:noFill/>
          <a:ln cap="flat" cmpd="sng" w="17500">
            <a:solidFill>
              <a:srgbClr val="F1C232"/>
            </a:solidFill>
            <a:prstDash val="solid"/>
            <a:round/>
            <a:headEnd len="sm" w="sm" type="none"/>
            <a:tailEnd len="sm" w="sm" type="none"/>
          </a:ln>
        </p:spPr>
        <p:txBody>
          <a:bodyPr anchorCtr="0" anchor="ctr" bIns="83975" lIns="83975" spcFirstLastPara="1" rIns="83975" wrap="square" tIns="83975">
            <a:noAutofit/>
          </a:bodyPr>
          <a:lstStyle/>
          <a:p>
            <a:pPr indent="0" lvl="0" marL="0" rtl="0" algn="ctr">
              <a:spcBef>
                <a:spcPts val="0"/>
              </a:spcBef>
              <a:spcAft>
                <a:spcPts val="0"/>
              </a:spcAft>
              <a:buNone/>
            </a:pPr>
            <a:r>
              <a:t/>
            </a:r>
            <a:endParaRPr sz="1286">
              <a:latin typeface="Nunito"/>
              <a:ea typeface="Nunito"/>
              <a:cs typeface="Nunito"/>
              <a:sym typeface="Nunito"/>
            </a:endParaRPr>
          </a:p>
        </p:txBody>
      </p:sp>
      <p:sp>
        <p:nvSpPr>
          <p:cNvPr id="1389" name="Google Shape;1389;p175"/>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- 3. Le dénouement</a:t>
            </a:r>
            <a:endParaRPr/>
          </a:p>
        </p:txBody>
      </p:sp>
      <p:sp>
        <p:nvSpPr>
          <p:cNvPr id="1390" name="Google Shape;1390;p175"/>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Corriger les tests</a:t>
            </a:r>
            <a:endParaRPr/>
          </a:p>
        </p:txBody>
      </p:sp>
    </p:spTree>
  </p:cSld>
  <p:clrMapOvr>
    <a:masterClrMapping/>
  </p:clrMapOvr>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4" name="Shape 1394"/>
        <p:cNvGrpSpPr/>
        <p:nvPr/>
      </p:nvGrpSpPr>
      <p:grpSpPr>
        <a:xfrm>
          <a:off x="0" y="0"/>
          <a:ext cx="0" cy="0"/>
          <a:chOff x="0" y="0"/>
          <a:chExt cx="0" cy="0"/>
        </a:xfrm>
      </p:grpSpPr>
      <p:sp>
        <p:nvSpPr>
          <p:cNvPr id="1395" name="Google Shape;1395;p17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396" name="Google Shape;1396;p176"/>
          <p:cNvPicPr preferRelativeResize="0"/>
          <p:nvPr/>
        </p:nvPicPr>
        <p:blipFill>
          <a:blip r:embed="rId3">
            <a:alphaModFix/>
          </a:blip>
          <a:stretch>
            <a:fillRect/>
          </a:stretch>
        </p:blipFill>
        <p:spPr>
          <a:xfrm>
            <a:off x="942900" y="999350"/>
            <a:ext cx="7258189" cy="3877177"/>
          </a:xfrm>
          <a:prstGeom prst="rect">
            <a:avLst/>
          </a:prstGeom>
          <a:noFill/>
          <a:ln>
            <a:noFill/>
          </a:ln>
          <a:effectLst>
            <a:outerShdw blurRad="57150" rotWithShape="0" algn="bl" dir="5400000" dist="19050">
              <a:srgbClr val="000000">
                <a:alpha val="50000"/>
              </a:srgbClr>
            </a:outerShdw>
          </a:effectLst>
        </p:spPr>
      </p:pic>
      <p:sp>
        <p:nvSpPr>
          <p:cNvPr id="1397" name="Google Shape;1397;p176"/>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- 3. Le dénouement</a:t>
            </a:r>
            <a:endParaRPr/>
          </a:p>
        </p:txBody>
      </p:sp>
      <p:sp>
        <p:nvSpPr>
          <p:cNvPr id="1398" name="Google Shape;1398;p176"/>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Corriger les tests</a:t>
            </a:r>
            <a:endParaRPr/>
          </a:p>
        </p:txBody>
      </p:sp>
    </p:spTree>
  </p:cSld>
  <p:clrMapOvr>
    <a:masterClrMapping/>
  </p:clrMapOvr>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2" name="Shape 1402"/>
        <p:cNvGrpSpPr/>
        <p:nvPr/>
      </p:nvGrpSpPr>
      <p:grpSpPr>
        <a:xfrm>
          <a:off x="0" y="0"/>
          <a:ext cx="0" cy="0"/>
          <a:chOff x="0" y="0"/>
          <a:chExt cx="0" cy="0"/>
        </a:xfrm>
      </p:grpSpPr>
      <p:sp>
        <p:nvSpPr>
          <p:cNvPr id="1403" name="Google Shape;1403;p177"/>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b. Nouveau mutation score</a:t>
            </a:r>
            <a:endParaRPr/>
          </a:p>
        </p:txBody>
      </p:sp>
      <p:sp>
        <p:nvSpPr>
          <p:cNvPr id="1404" name="Google Shape;1404;p177"/>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- 3. Le dénouement</a:t>
            </a:r>
            <a:endParaRPr/>
          </a:p>
        </p:txBody>
      </p:sp>
    </p:spTree>
  </p:cSld>
  <p:clrMapOvr>
    <a:masterClrMapping/>
  </p:clrMapOvr>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8" name="Shape 1408"/>
        <p:cNvGrpSpPr/>
        <p:nvPr/>
      </p:nvGrpSpPr>
      <p:grpSpPr>
        <a:xfrm>
          <a:off x="0" y="0"/>
          <a:ext cx="0" cy="0"/>
          <a:chOff x="0" y="0"/>
          <a:chExt cx="0" cy="0"/>
        </a:xfrm>
      </p:grpSpPr>
      <p:sp>
        <p:nvSpPr>
          <p:cNvPr id="1409" name="Google Shape;1409;p17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410" name="Google Shape;1410;p178"/>
          <p:cNvSpPr txBox="1"/>
          <p:nvPr>
            <p:ph idx="2" type="body"/>
          </p:nvPr>
        </p:nvSpPr>
        <p:spPr>
          <a:xfrm>
            <a:off x="3270375" y="998544"/>
            <a:ext cx="2573700" cy="10014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fr" sz="6000">
                <a:solidFill>
                  <a:srgbClr val="FF0000"/>
                </a:solidFill>
              </a:rPr>
              <a:t>63%</a:t>
            </a:r>
            <a:endParaRPr b="1" sz="6000">
              <a:solidFill>
                <a:srgbClr val="FF0000"/>
              </a:solidFill>
            </a:endParaRPr>
          </a:p>
        </p:txBody>
      </p:sp>
      <p:pic>
        <p:nvPicPr>
          <p:cNvPr id="1411" name="Google Shape;1411;p178"/>
          <p:cNvPicPr preferRelativeResize="0"/>
          <p:nvPr/>
        </p:nvPicPr>
        <p:blipFill rotWithShape="1">
          <a:blip r:embed="rId3">
            <a:alphaModFix/>
          </a:blip>
          <a:srcRect b="33892" l="53807" r="16829" t="55085"/>
          <a:stretch/>
        </p:blipFill>
        <p:spPr>
          <a:xfrm>
            <a:off x="1682137" y="2046971"/>
            <a:ext cx="5173719" cy="1001400"/>
          </a:xfrm>
          <a:prstGeom prst="rect">
            <a:avLst/>
          </a:prstGeom>
          <a:noFill/>
          <a:ln>
            <a:noFill/>
          </a:ln>
        </p:spPr>
      </p:pic>
      <p:sp>
        <p:nvSpPr>
          <p:cNvPr id="1412" name="Google Shape;1412;p178"/>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- 3. Le dénouement</a:t>
            </a:r>
            <a:endParaRPr/>
          </a:p>
        </p:txBody>
      </p:sp>
      <p:sp>
        <p:nvSpPr>
          <p:cNvPr id="1413" name="Google Shape;1413;p178"/>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Nouveau mutation score</a:t>
            </a:r>
            <a:endParaRPr/>
          </a:p>
        </p:txBody>
      </p:sp>
    </p:spTree>
  </p:cSld>
  <p:clrMapOvr>
    <a:masterClrMapping/>
  </p:clrMapOvr>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7" name="Shape 1417"/>
        <p:cNvGrpSpPr/>
        <p:nvPr/>
      </p:nvGrpSpPr>
      <p:grpSpPr>
        <a:xfrm>
          <a:off x="0" y="0"/>
          <a:ext cx="0" cy="0"/>
          <a:chOff x="0" y="0"/>
          <a:chExt cx="0" cy="0"/>
        </a:xfrm>
      </p:grpSpPr>
      <p:sp>
        <p:nvSpPr>
          <p:cNvPr id="1418" name="Google Shape;1418;p17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419" name="Google Shape;1419;p179"/>
          <p:cNvSpPr txBox="1"/>
          <p:nvPr>
            <p:ph idx="2" type="body"/>
          </p:nvPr>
        </p:nvSpPr>
        <p:spPr>
          <a:xfrm>
            <a:off x="3270375" y="998544"/>
            <a:ext cx="2573700" cy="10014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fr" sz="6000">
                <a:solidFill>
                  <a:srgbClr val="FF0000"/>
                </a:solidFill>
              </a:rPr>
              <a:t>64%</a:t>
            </a:r>
            <a:endParaRPr b="1" sz="6000">
              <a:solidFill>
                <a:srgbClr val="FF0000"/>
              </a:solidFill>
            </a:endParaRPr>
          </a:p>
        </p:txBody>
      </p:sp>
      <p:pic>
        <p:nvPicPr>
          <p:cNvPr id="1420" name="Google Shape;1420;p179"/>
          <p:cNvPicPr preferRelativeResize="0"/>
          <p:nvPr/>
        </p:nvPicPr>
        <p:blipFill rotWithShape="1">
          <a:blip r:embed="rId3">
            <a:alphaModFix/>
          </a:blip>
          <a:srcRect b="33892" l="53807" r="16829" t="55085"/>
          <a:stretch/>
        </p:blipFill>
        <p:spPr>
          <a:xfrm>
            <a:off x="1682137" y="2046971"/>
            <a:ext cx="5173719" cy="1001400"/>
          </a:xfrm>
          <a:prstGeom prst="rect">
            <a:avLst/>
          </a:prstGeom>
          <a:noFill/>
          <a:ln>
            <a:noFill/>
          </a:ln>
        </p:spPr>
      </p:pic>
      <p:sp>
        <p:nvSpPr>
          <p:cNvPr id="1421" name="Google Shape;1421;p179"/>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- 3. Le dénouement</a:t>
            </a:r>
            <a:endParaRPr/>
          </a:p>
        </p:txBody>
      </p:sp>
      <p:sp>
        <p:nvSpPr>
          <p:cNvPr id="1422" name="Google Shape;1422;p179"/>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Nouveau mutation score</a:t>
            </a:r>
            <a:endParaRPr/>
          </a:p>
        </p:txBody>
      </p:sp>
    </p:spTree>
  </p:cSld>
  <p:clrMapOvr>
    <a:masterClrMapping/>
  </p:clrMapOvr>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6" name="Shape 1426"/>
        <p:cNvGrpSpPr/>
        <p:nvPr/>
      </p:nvGrpSpPr>
      <p:grpSpPr>
        <a:xfrm>
          <a:off x="0" y="0"/>
          <a:ext cx="0" cy="0"/>
          <a:chOff x="0" y="0"/>
          <a:chExt cx="0" cy="0"/>
        </a:xfrm>
      </p:grpSpPr>
      <p:sp>
        <p:nvSpPr>
          <p:cNvPr id="1427" name="Google Shape;1427;p18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428" name="Google Shape;1428;p180"/>
          <p:cNvSpPr txBox="1"/>
          <p:nvPr>
            <p:ph idx="2" type="body"/>
          </p:nvPr>
        </p:nvSpPr>
        <p:spPr>
          <a:xfrm>
            <a:off x="3270375" y="998544"/>
            <a:ext cx="2573700" cy="10014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fr" sz="6000">
                <a:solidFill>
                  <a:srgbClr val="FF0000"/>
                </a:solidFill>
              </a:rPr>
              <a:t>64%</a:t>
            </a:r>
            <a:endParaRPr b="1" sz="6000">
              <a:solidFill>
                <a:srgbClr val="FF0000"/>
              </a:solidFill>
            </a:endParaRPr>
          </a:p>
        </p:txBody>
      </p:sp>
      <p:sp>
        <p:nvSpPr>
          <p:cNvPr id="1429" name="Google Shape;1429;p180"/>
          <p:cNvSpPr txBox="1"/>
          <p:nvPr>
            <p:ph idx="2" type="body"/>
          </p:nvPr>
        </p:nvSpPr>
        <p:spPr>
          <a:xfrm>
            <a:off x="940500" y="2991033"/>
            <a:ext cx="6785700" cy="16722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lang="fr" sz="2500">
                <a:solidFill>
                  <a:srgbClr val="FF0000"/>
                </a:solidFill>
              </a:rPr>
              <a:t>C’est </a:t>
            </a:r>
            <a:r>
              <a:rPr b="1" lang="fr" sz="2500">
                <a:solidFill>
                  <a:srgbClr val="FF0000"/>
                </a:solidFill>
              </a:rPr>
              <a:t>normal</a:t>
            </a:r>
            <a:r>
              <a:rPr lang="fr" sz="2500">
                <a:solidFill>
                  <a:srgbClr val="FF0000"/>
                </a:solidFill>
              </a:rPr>
              <a:t>.</a:t>
            </a:r>
            <a:endParaRPr sz="2500">
              <a:solidFill>
                <a:srgbClr val="FF0000"/>
              </a:solidFill>
            </a:endParaRPr>
          </a:p>
        </p:txBody>
      </p:sp>
      <p:pic>
        <p:nvPicPr>
          <p:cNvPr id="1430" name="Google Shape;1430;p180"/>
          <p:cNvPicPr preferRelativeResize="0"/>
          <p:nvPr/>
        </p:nvPicPr>
        <p:blipFill rotWithShape="1">
          <a:blip r:embed="rId3">
            <a:alphaModFix/>
          </a:blip>
          <a:srcRect b="33892" l="53807" r="16829" t="55085"/>
          <a:stretch/>
        </p:blipFill>
        <p:spPr>
          <a:xfrm>
            <a:off x="1682137" y="2046971"/>
            <a:ext cx="5173719" cy="1001400"/>
          </a:xfrm>
          <a:prstGeom prst="rect">
            <a:avLst/>
          </a:prstGeom>
          <a:noFill/>
          <a:ln>
            <a:noFill/>
          </a:ln>
        </p:spPr>
      </p:pic>
      <p:sp>
        <p:nvSpPr>
          <p:cNvPr id="1431" name="Google Shape;1431;p180"/>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- 3. Le dénouement</a:t>
            </a:r>
            <a:endParaRPr/>
          </a:p>
        </p:txBody>
      </p:sp>
      <p:sp>
        <p:nvSpPr>
          <p:cNvPr id="1432" name="Google Shape;1432;p180"/>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Nouveau mutation score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208" name="Google Shape;208;p28" title="giphy (1).gif"/>
          <p:cNvPicPr preferRelativeResize="0"/>
          <p:nvPr/>
        </p:nvPicPr>
        <p:blipFill>
          <a:blip r:embed="rId3">
            <a:alphaModFix/>
          </a:blip>
          <a:stretch>
            <a:fillRect/>
          </a:stretch>
        </p:blipFill>
        <p:spPr>
          <a:xfrm>
            <a:off x="2841900" y="1727700"/>
            <a:ext cx="3516671" cy="2564250"/>
          </a:xfrm>
          <a:prstGeom prst="rect">
            <a:avLst/>
          </a:prstGeom>
          <a:noFill/>
          <a:ln>
            <a:noFill/>
          </a:ln>
        </p:spPr>
      </p:pic>
      <p:sp>
        <p:nvSpPr>
          <p:cNvPr id="209" name="Google Shape;209;p28"/>
          <p:cNvSpPr txBox="1"/>
          <p:nvPr/>
        </p:nvSpPr>
        <p:spPr>
          <a:xfrm>
            <a:off x="3752557" y="940100"/>
            <a:ext cx="1638900" cy="5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6AA84F"/>
                </a:solidFill>
              </a:rPr>
              <a:t>Full TDD</a:t>
            </a:r>
            <a:endParaRPr sz="2200">
              <a:solidFill>
                <a:srgbClr val="6AA84F"/>
              </a:solidFill>
            </a:endParaRPr>
          </a:p>
        </p:txBody>
      </p:sp>
      <p:sp>
        <p:nvSpPr>
          <p:cNvPr id="210" name="Google Shape;210;p28"/>
          <p:cNvSpPr txBox="1"/>
          <p:nvPr/>
        </p:nvSpPr>
        <p:spPr>
          <a:xfrm>
            <a:off x="6737174" y="2748375"/>
            <a:ext cx="1987200" cy="5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6AA84F"/>
                </a:solidFill>
              </a:rPr>
              <a:t>98% de test coverage</a:t>
            </a:r>
            <a:endParaRPr sz="2200">
              <a:solidFill>
                <a:srgbClr val="6AA84F"/>
              </a:solidFill>
            </a:endParaRPr>
          </a:p>
        </p:txBody>
      </p:sp>
      <p:sp>
        <p:nvSpPr>
          <p:cNvPr id="211" name="Google Shape;211;p28"/>
          <p:cNvSpPr txBox="1"/>
          <p:nvPr/>
        </p:nvSpPr>
        <p:spPr>
          <a:xfrm>
            <a:off x="385823" y="2748375"/>
            <a:ext cx="2053800" cy="5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6AA84F"/>
                </a:solidFill>
              </a:rPr>
              <a:t>0 issue SonarQube</a:t>
            </a:r>
            <a:endParaRPr sz="2200">
              <a:solidFill>
                <a:srgbClr val="6AA84F"/>
              </a:solidFill>
            </a:endParaRPr>
          </a:p>
        </p:txBody>
      </p:sp>
      <p:sp>
        <p:nvSpPr>
          <p:cNvPr id="212" name="Google Shape;212;p28"/>
          <p:cNvSpPr txBox="1"/>
          <p:nvPr>
            <p:ph idx="1" type="subTitle"/>
          </p:nvPr>
        </p:nvSpPr>
        <p:spPr>
          <a:xfrm>
            <a:off x="409500" y="243701"/>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Une équipe de choc</a:t>
            </a:r>
            <a:endParaRPr/>
          </a:p>
        </p:txBody>
      </p:sp>
    </p:spTree>
  </p:cSld>
  <p:clrMapOvr>
    <a:masterClrMapping/>
  </p:clrMapOvr>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6" name="Shape 1436"/>
        <p:cNvGrpSpPr/>
        <p:nvPr/>
      </p:nvGrpSpPr>
      <p:grpSpPr>
        <a:xfrm>
          <a:off x="0" y="0"/>
          <a:ext cx="0" cy="0"/>
          <a:chOff x="0" y="0"/>
          <a:chExt cx="0" cy="0"/>
        </a:xfrm>
      </p:grpSpPr>
      <p:sp>
        <p:nvSpPr>
          <p:cNvPr id="1437" name="Google Shape;1437;p18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438" name="Google Shape;1438;p181"/>
          <p:cNvSpPr txBox="1"/>
          <p:nvPr>
            <p:ph idx="2" type="body"/>
          </p:nvPr>
        </p:nvSpPr>
        <p:spPr>
          <a:xfrm>
            <a:off x="3270375" y="998544"/>
            <a:ext cx="2573700" cy="10014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fr" sz="6000">
                <a:solidFill>
                  <a:srgbClr val="FF0000"/>
                </a:solidFill>
              </a:rPr>
              <a:t>64%</a:t>
            </a:r>
            <a:endParaRPr b="1" sz="6000">
              <a:solidFill>
                <a:srgbClr val="FF0000"/>
              </a:solidFill>
            </a:endParaRPr>
          </a:p>
        </p:txBody>
      </p:sp>
      <p:sp>
        <p:nvSpPr>
          <p:cNvPr id="1439" name="Google Shape;1439;p181"/>
          <p:cNvSpPr txBox="1"/>
          <p:nvPr>
            <p:ph idx="2" type="body"/>
          </p:nvPr>
        </p:nvSpPr>
        <p:spPr>
          <a:xfrm>
            <a:off x="940500" y="2991033"/>
            <a:ext cx="6785700" cy="1672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sz="2500">
                <a:solidFill>
                  <a:srgbClr val="FF0000"/>
                </a:solidFill>
              </a:rPr>
              <a:t>Corriger </a:t>
            </a:r>
            <a:r>
              <a:rPr b="1" lang="fr" sz="2500">
                <a:solidFill>
                  <a:srgbClr val="FF0000"/>
                </a:solidFill>
              </a:rPr>
              <a:t>1 ou 2 assertions</a:t>
            </a:r>
            <a:r>
              <a:rPr lang="fr" sz="2500">
                <a:solidFill>
                  <a:srgbClr val="FF0000"/>
                </a:solidFill>
              </a:rPr>
              <a:t> sur 1 méthode tue peu de mutations.</a:t>
            </a:r>
            <a:endParaRPr sz="2500">
              <a:solidFill>
                <a:srgbClr val="FF0000"/>
              </a:solidFill>
            </a:endParaRPr>
          </a:p>
          <a:p>
            <a:pPr indent="0" lvl="0" marL="0" rtl="0" algn="ctr">
              <a:spcBef>
                <a:spcPts val="1200"/>
              </a:spcBef>
              <a:spcAft>
                <a:spcPts val="1200"/>
              </a:spcAft>
              <a:buNone/>
            </a:pPr>
            <a:r>
              <a:rPr lang="fr" sz="2500">
                <a:solidFill>
                  <a:srgbClr val="FF0000"/>
                </a:solidFill>
              </a:rPr>
              <a:t>Surtout </a:t>
            </a:r>
            <a:r>
              <a:rPr b="1" lang="fr" sz="2500">
                <a:solidFill>
                  <a:srgbClr val="FF0000"/>
                </a:solidFill>
              </a:rPr>
              <a:t>/</a:t>
            </a:r>
            <a:r>
              <a:rPr lang="fr" sz="2500">
                <a:solidFill>
                  <a:srgbClr val="FF0000"/>
                </a:solidFill>
              </a:rPr>
              <a:t> </a:t>
            </a:r>
            <a:r>
              <a:rPr b="1" lang="fr" sz="2500">
                <a:solidFill>
                  <a:srgbClr val="FF0000"/>
                </a:solidFill>
              </a:rPr>
              <a:t>253</a:t>
            </a:r>
            <a:r>
              <a:rPr lang="fr" sz="2500">
                <a:solidFill>
                  <a:srgbClr val="FF0000"/>
                </a:solidFill>
              </a:rPr>
              <a:t>.</a:t>
            </a:r>
            <a:endParaRPr sz="2500">
              <a:solidFill>
                <a:srgbClr val="FF0000"/>
              </a:solidFill>
            </a:endParaRPr>
          </a:p>
        </p:txBody>
      </p:sp>
      <p:pic>
        <p:nvPicPr>
          <p:cNvPr id="1440" name="Google Shape;1440;p181"/>
          <p:cNvPicPr preferRelativeResize="0"/>
          <p:nvPr/>
        </p:nvPicPr>
        <p:blipFill rotWithShape="1">
          <a:blip r:embed="rId3">
            <a:alphaModFix/>
          </a:blip>
          <a:srcRect b="33892" l="53807" r="16829" t="55085"/>
          <a:stretch/>
        </p:blipFill>
        <p:spPr>
          <a:xfrm>
            <a:off x="1682137" y="2046971"/>
            <a:ext cx="5173719" cy="1001400"/>
          </a:xfrm>
          <a:prstGeom prst="rect">
            <a:avLst/>
          </a:prstGeom>
          <a:noFill/>
          <a:ln>
            <a:noFill/>
          </a:ln>
        </p:spPr>
      </p:pic>
      <p:sp>
        <p:nvSpPr>
          <p:cNvPr id="1441" name="Google Shape;1441;p181"/>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- 3. Le dénouement</a:t>
            </a:r>
            <a:endParaRPr/>
          </a:p>
        </p:txBody>
      </p:sp>
      <p:sp>
        <p:nvSpPr>
          <p:cNvPr id="1442" name="Google Shape;1442;p181"/>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Nouveau mutation score</a:t>
            </a:r>
            <a:endParaRPr/>
          </a:p>
        </p:txBody>
      </p:sp>
    </p:spTree>
  </p:cSld>
  <p:clrMapOvr>
    <a:masterClrMapping/>
  </p:clrMapOvr>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6" name="Shape 1446"/>
        <p:cNvGrpSpPr/>
        <p:nvPr/>
      </p:nvGrpSpPr>
      <p:grpSpPr>
        <a:xfrm>
          <a:off x="0" y="0"/>
          <a:ext cx="0" cy="0"/>
          <a:chOff x="0" y="0"/>
          <a:chExt cx="0" cy="0"/>
        </a:xfrm>
      </p:grpSpPr>
      <p:sp>
        <p:nvSpPr>
          <p:cNvPr id="1447" name="Google Shape;1447;p182"/>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Le mutation testing c’est un processus itératif</a:t>
            </a:r>
            <a:endParaRPr/>
          </a:p>
        </p:txBody>
      </p:sp>
    </p:spTree>
  </p:cSld>
  <p:clrMapOvr>
    <a:masterClrMapping/>
  </p:clrMapOvr>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1" name="Shape 1451"/>
        <p:cNvGrpSpPr/>
        <p:nvPr/>
      </p:nvGrpSpPr>
      <p:grpSpPr>
        <a:xfrm>
          <a:off x="0" y="0"/>
          <a:ext cx="0" cy="0"/>
          <a:chOff x="0" y="0"/>
          <a:chExt cx="0" cy="0"/>
        </a:xfrm>
      </p:grpSpPr>
      <p:sp>
        <p:nvSpPr>
          <p:cNvPr id="1452" name="Google Shape;1452;p183"/>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On identifie les trous et on renforce les assertions les plus critiques d'abord…</a:t>
            </a:r>
            <a:endParaRPr/>
          </a:p>
        </p:txBody>
      </p:sp>
    </p:spTree>
  </p:cSld>
  <p:clrMapOvr>
    <a:masterClrMapping/>
  </p:clrMapOvr>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6" name="Shape 1456"/>
        <p:cNvGrpSpPr/>
        <p:nvPr/>
      </p:nvGrpSpPr>
      <p:grpSpPr>
        <a:xfrm>
          <a:off x="0" y="0"/>
          <a:ext cx="0" cy="0"/>
          <a:chOff x="0" y="0"/>
          <a:chExt cx="0" cy="0"/>
        </a:xfrm>
      </p:grpSpPr>
      <p:sp>
        <p:nvSpPr>
          <p:cNvPr id="1457" name="Google Shape;1457;p184"/>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Et le score monte petit à petit !</a:t>
            </a:r>
            <a:endParaRPr/>
          </a:p>
        </p:txBody>
      </p:sp>
    </p:spTree>
  </p:cSld>
  <p:clrMapOvr>
    <a:masterClrMapping/>
  </p:clrMapOvr>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1" name="Shape 1461"/>
        <p:cNvGrpSpPr/>
        <p:nvPr/>
      </p:nvGrpSpPr>
      <p:grpSpPr>
        <a:xfrm>
          <a:off x="0" y="0"/>
          <a:ext cx="0" cy="0"/>
          <a:chOff x="0" y="0"/>
          <a:chExt cx="0" cy="0"/>
        </a:xfrm>
      </p:grpSpPr>
      <p:sp>
        <p:nvSpPr>
          <p:cNvPr id="1462" name="Google Shape;1462;p18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463" name="Google Shape;1463;p185"/>
          <p:cNvSpPr txBox="1"/>
          <p:nvPr>
            <p:ph idx="2" type="body"/>
          </p:nvPr>
        </p:nvSpPr>
        <p:spPr>
          <a:xfrm>
            <a:off x="1913425" y="1209738"/>
            <a:ext cx="7150200" cy="330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u="sng"/>
          </a:p>
          <a:p>
            <a:pPr indent="0" lvl="0" marL="0" rtl="0" algn="l">
              <a:spcBef>
                <a:spcPts val="1200"/>
              </a:spcBef>
              <a:spcAft>
                <a:spcPts val="1200"/>
              </a:spcAft>
              <a:buNone/>
            </a:pPr>
            <a:r>
              <a:t/>
            </a:r>
            <a:endParaRPr/>
          </a:p>
        </p:txBody>
      </p:sp>
      <p:sp>
        <p:nvSpPr>
          <p:cNvPr id="1464" name="Google Shape;1464;p185"/>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takeaway -  III. Le mutation testing</a:t>
            </a:r>
            <a:endParaRPr/>
          </a:p>
        </p:txBody>
      </p:sp>
      <p:sp>
        <p:nvSpPr>
          <p:cNvPr id="1465" name="Google Shape;1465;p185"/>
          <p:cNvSpPr txBox="1"/>
          <p:nvPr>
            <p:ph idx="2" type="body"/>
          </p:nvPr>
        </p:nvSpPr>
        <p:spPr>
          <a:xfrm>
            <a:off x="1832275" y="1615380"/>
            <a:ext cx="7154700" cy="2900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i="1" lang="fr"/>
              <a:t>PITest</a:t>
            </a:r>
            <a:r>
              <a:rPr lang="fr"/>
              <a:t> nous donne une carte des </a:t>
            </a:r>
            <a:r>
              <a:rPr b="1" i="1" lang="fr"/>
              <a:t>zones non protégées</a:t>
            </a:r>
            <a:r>
              <a:rPr lang="fr"/>
              <a:t> dans notre code</a:t>
            </a:r>
            <a:endParaRPr/>
          </a:p>
          <a:p>
            <a:pPr indent="-342900" lvl="0" marL="457200" rtl="0" algn="l">
              <a:spcBef>
                <a:spcPts val="0"/>
              </a:spcBef>
              <a:spcAft>
                <a:spcPts val="0"/>
              </a:spcAft>
              <a:buSzPts val="1800"/>
              <a:buChar char="●"/>
            </a:pPr>
            <a:r>
              <a:rPr lang="fr"/>
              <a:t>Il nous incite à </a:t>
            </a:r>
            <a:r>
              <a:rPr b="1" i="1" lang="fr"/>
              <a:t>corriger</a:t>
            </a:r>
            <a:r>
              <a:rPr lang="fr"/>
              <a:t> </a:t>
            </a:r>
            <a:r>
              <a:rPr lang="fr"/>
              <a:t>nos</a:t>
            </a:r>
            <a:r>
              <a:rPr lang="fr"/>
              <a:t> </a:t>
            </a:r>
            <a:r>
              <a:rPr b="1" i="1" lang="fr"/>
              <a:t>tests</a:t>
            </a:r>
            <a:endParaRPr b="1" i="1"/>
          </a:p>
          <a:p>
            <a:pPr indent="-342900" lvl="0" marL="457200" rtl="0" algn="l">
              <a:spcBef>
                <a:spcPts val="0"/>
              </a:spcBef>
              <a:spcAft>
                <a:spcPts val="0"/>
              </a:spcAft>
              <a:buSzPts val="1800"/>
              <a:buChar char="●"/>
            </a:pPr>
            <a:r>
              <a:rPr b="1" i="1" lang="fr"/>
              <a:t>Corriger un test</a:t>
            </a:r>
            <a:r>
              <a:rPr lang="fr"/>
              <a:t> fragile, c'est parfois </a:t>
            </a:r>
            <a:r>
              <a:rPr b="1" i="1" lang="fr"/>
              <a:t>détecter un vrai bug </a:t>
            </a:r>
            <a:r>
              <a:rPr lang="fr"/>
              <a:t>existant</a:t>
            </a:r>
            <a:endParaRPr/>
          </a:p>
          <a:p>
            <a:pPr indent="-342900" lvl="0" marL="457200" rtl="0" algn="l">
              <a:spcBef>
                <a:spcPts val="0"/>
              </a:spcBef>
              <a:spcAft>
                <a:spcPts val="0"/>
              </a:spcAft>
              <a:buSzPts val="1800"/>
              <a:buChar char="●"/>
            </a:pPr>
            <a:r>
              <a:rPr lang="fr"/>
              <a:t>Le mutation score s'améliore </a:t>
            </a:r>
            <a:r>
              <a:rPr b="1" i="1" lang="fr"/>
              <a:t>progressivement</a:t>
            </a:r>
            <a:r>
              <a:rPr lang="fr"/>
              <a:t>, pas en une passe</a:t>
            </a:r>
            <a:endParaRPr/>
          </a:p>
          <a:p>
            <a:pPr indent="-342900" lvl="0" marL="457200" rtl="0" algn="l">
              <a:spcBef>
                <a:spcPts val="0"/>
              </a:spcBef>
              <a:spcAft>
                <a:spcPts val="0"/>
              </a:spcAft>
              <a:buSzPts val="1800"/>
              <a:buChar char="●"/>
            </a:pPr>
            <a:r>
              <a:rPr lang="fr"/>
              <a:t>Se concentrer sur les </a:t>
            </a:r>
            <a:r>
              <a:rPr b="1" i="1" lang="fr"/>
              <a:t>mutations critiques</a:t>
            </a:r>
            <a:r>
              <a:rPr lang="fr"/>
              <a:t> en premier lieu</a:t>
            </a:r>
            <a:endParaRPr/>
          </a:p>
        </p:txBody>
      </p:sp>
      <p:sp>
        <p:nvSpPr>
          <p:cNvPr id="1466" name="Google Shape;1466;p185"/>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3. Le dénouement</a:t>
            </a:r>
            <a:endParaRPr/>
          </a:p>
        </p:txBody>
      </p:sp>
    </p:spTree>
  </p:cSld>
  <p:clrMapOvr>
    <a:masterClrMapping/>
  </p:clrMapOvr>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0" name="Shape 1470"/>
        <p:cNvGrpSpPr/>
        <p:nvPr/>
      </p:nvGrpSpPr>
      <p:grpSpPr>
        <a:xfrm>
          <a:off x="0" y="0"/>
          <a:ext cx="0" cy="0"/>
          <a:chOff x="0" y="0"/>
          <a:chExt cx="0" cy="0"/>
        </a:xfrm>
      </p:grpSpPr>
      <p:sp>
        <p:nvSpPr>
          <p:cNvPr id="1471" name="Google Shape;1471;p186"/>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Comment savoir ce qui est critique ?</a:t>
            </a:r>
            <a:endParaRPr/>
          </a:p>
        </p:txBody>
      </p:sp>
    </p:spTree>
  </p:cSld>
  <p:clrMapOvr>
    <a:masterClrMapping/>
  </p:clrMapOvr>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5" name="Shape 1475"/>
        <p:cNvGrpSpPr/>
        <p:nvPr/>
      </p:nvGrpSpPr>
      <p:grpSpPr>
        <a:xfrm>
          <a:off x="0" y="0"/>
          <a:ext cx="0" cy="0"/>
          <a:chOff x="0" y="0"/>
          <a:chExt cx="0" cy="0"/>
        </a:xfrm>
      </p:grpSpPr>
      <p:sp>
        <p:nvSpPr>
          <p:cNvPr id="1476" name="Google Shape;1476;p187"/>
          <p:cNvSpPr txBox="1"/>
          <p:nvPr>
            <p:ph type="title"/>
          </p:nvPr>
        </p:nvSpPr>
        <p:spPr>
          <a:xfrm>
            <a:off x="1759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III. Le mutation testing</a:t>
            </a:r>
            <a:endParaRPr/>
          </a:p>
        </p:txBody>
      </p:sp>
      <p:sp>
        <p:nvSpPr>
          <p:cNvPr id="1477" name="Google Shape;1477;p187"/>
          <p:cNvSpPr txBox="1"/>
          <p:nvPr>
            <p:ph idx="1" type="subTitle"/>
          </p:nvPr>
        </p:nvSpPr>
        <p:spPr>
          <a:xfrm>
            <a:off x="1439375" y="1769900"/>
            <a:ext cx="4449300" cy="4542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fr"/>
              <a:t>4. Challenger nos résultats</a:t>
            </a:r>
            <a:endParaRPr/>
          </a:p>
        </p:txBody>
      </p:sp>
    </p:spTree>
  </p:cSld>
  <p:clrMapOvr>
    <a:masterClrMapping/>
  </p:clrMapOvr>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1" name="Shape 1481"/>
        <p:cNvGrpSpPr/>
        <p:nvPr/>
      </p:nvGrpSpPr>
      <p:grpSpPr>
        <a:xfrm>
          <a:off x="0" y="0"/>
          <a:ext cx="0" cy="0"/>
          <a:chOff x="0" y="0"/>
          <a:chExt cx="0" cy="0"/>
        </a:xfrm>
      </p:grpSpPr>
      <p:sp>
        <p:nvSpPr>
          <p:cNvPr id="1482" name="Google Shape;1482;p188"/>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On ne va pas tout corriger</a:t>
            </a:r>
            <a:endParaRPr/>
          </a:p>
        </p:txBody>
      </p:sp>
    </p:spTree>
  </p:cSld>
  <p:clrMapOvr>
    <a:masterClrMapping/>
  </p:clrMapOvr>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6" name="Shape 1486"/>
        <p:cNvGrpSpPr/>
        <p:nvPr/>
      </p:nvGrpSpPr>
      <p:grpSpPr>
        <a:xfrm>
          <a:off x="0" y="0"/>
          <a:ext cx="0" cy="0"/>
          <a:chOff x="0" y="0"/>
          <a:chExt cx="0" cy="0"/>
        </a:xfrm>
      </p:grpSpPr>
      <p:sp>
        <p:nvSpPr>
          <p:cNvPr id="1487" name="Google Shape;1487;p189"/>
          <p:cNvSpPr txBox="1"/>
          <p:nvPr>
            <p:ph idx="2" type="title"/>
          </p:nvPr>
        </p:nvSpPr>
        <p:spPr>
          <a:xfrm>
            <a:off x="2938050" y="1920300"/>
            <a:ext cx="43500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- 4. Challenger nos résultats </a:t>
            </a:r>
            <a:endParaRPr/>
          </a:p>
        </p:txBody>
      </p:sp>
      <p:sp>
        <p:nvSpPr>
          <p:cNvPr id="1488" name="Google Shape;1488;p189"/>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SzPts val="2400"/>
              <a:buAutoNum type="alphaLcPeriod"/>
            </a:pPr>
            <a:r>
              <a:rPr lang="fr"/>
              <a:t>Les faux positifs</a:t>
            </a:r>
            <a:endParaRPr/>
          </a:p>
        </p:txBody>
      </p:sp>
    </p:spTree>
  </p:cSld>
  <p:clrMapOvr>
    <a:masterClrMapping/>
  </p:clrMapOvr>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2" name="Shape 1492"/>
        <p:cNvGrpSpPr/>
        <p:nvPr/>
      </p:nvGrpSpPr>
      <p:grpSpPr>
        <a:xfrm>
          <a:off x="0" y="0"/>
          <a:ext cx="0" cy="0"/>
          <a:chOff x="0" y="0"/>
          <a:chExt cx="0" cy="0"/>
        </a:xfrm>
      </p:grpSpPr>
      <p:sp>
        <p:nvSpPr>
          <p:cNvPr id="1493" name="Google Shape;1493;p19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494" name="Google Shape;1494;p190"/>
          <p:cNvSpPr txBox="1"/>
          <p:nvPr>
            <p:ph idx="2" type="body"/>
          </p:nvPr>
        </p:nvSpPr>
        <p:spPr>
          <a:xfrm>
            <a:off x="471800" y="1495525"/>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Mutations équivalentes :</a:t>
            </a:r>
            <a:endParaRPr/>
          </a:p>
          <a:p>
            <a:pPr indent="-342900" lvl="0" marL="457200" rtl="0" algn="l">
              <a:spcBef>
                <a:spcPts val="1200"/>
              </a:spcBef>
              <a:spcAft>
                <a:spcPts val="0"/>
              </a:spcAft>
              <a:buSzPts val="1800"/>
              <a:buChar char="●"/>
            </a:pPr>
            <a:r>
              <a:rPr lang="fr"/>
              <a:t>Mutations qui modifient le code... </a:t>
            </a:r>
            <a:endParaRPr/>
          </a:p>
          <a:p>
            <a:pPr indent="-342900" lvl="0" marL="457200" rtl="0" algn="l">
              <a:spcBef>
                <a:spcPts val="0"/>
              </a:spcBef>
              <a:spcAft>
                <a:spcPts val="0"/>
              </a:spcAft>
              <a:buSzPts val="1800"/>
              <a:buChar char="●"/>
            </a:pPr>
            <a:r>
              <a:rPr lang="fr"/>
              <a:t>mais qui ne changent pas son comportement.</a:t>
            </a:r>
            <a:endParaRPr/>
          </a:p>
          <a:p>
            <a:pPr indent="0" lvl="0" marL="0" rtl="0" algn="l">
              <a:spcBef>
                <a:spcPts val="1200"/>
              </a:spcBef>
              <a:spcAft>
                <a:spcPts val="0"/>
              </a:spcAft>
              <a:buNone/>
            </a:pPr>
            <a:r>
              <a:rPr lang="fr"/>
              <a:t>Aucun test ne pourrait le détecter, parce qu'il n'y a rien à détecter.</a:t>
            </a:r>
            <a:endParaRPr/>
          </a:p>
          <a:p>
            <a:pPr indent="-342900" lvl="0" marL="457200" rtl="0" algn="l">
              <a:spcBef>
                <a:spcPts val="1200"/>
              </a:spcBef>
              <a:spcAft>
                <a:spcPts val="0"/>
              </a:spcAft>
              <a:buSzPts val="1800"/>
              <a:buChar char="●"/>
            </a:pPr>
            <a:r>
              <a:rPr lang="fr"/>
              <a:t>Le code muté a la m</a:t>
            </a:r>
            <a:r>
              <a:rPr lang="fr"/>
              <a:t>ême sortie</a:t>
            </a:r>
            <a:r>
              <a:rPr lang="fr"/>
              <a:t> que le code de base</a:t>
            </a:r>
            <a:endParaRPr/>
          </a:p>
          <a:p>
            <a:pPr indent="-342900" lvl="0" marL="457200" rtl="0" algn="l">
              <a:spcBef>
                <a:spcPts val="0"/>
              </a:spcBef>
              <a:spcAft>
                <a:spcPts val="0"/>
              </a:spcAft>
              <a:buSzPts val="1800"/>
              <a:buChar char="●"/>
            </a:pPr>
            <a:r>
              <a:rPr lang="fr"/>
              <a:t>Ils sont équivalents</a:t>
            </a:r>
            <a:endParaRPr/>
          </a:p>
          <a:p>
            <a:pPr indent="-342900" lvl="0" marL="457200" rtl="0" algn="l">
              <a:spcBef>
                <a:spcPts val="0"/>
              </a:spcBef>
              <a:spcAft>
                <a:spcPts val="0"/>
              </a:spcAft>
              <a:buSzPts val="1800"/>
              <a:buChar char="●"/>
            </a:pPr>
            <a:r>
              <a:rPr lang="fr"/>
              <a:t>Et donc aucun test ne peut fail</a:t>
            </a:r>
            <a:endParaRPr/>
          </a:p>
        </p:txBody>
      </p:sp>
      <p:sp>
        <p:nvSpPr>
          <p:cNvPr id="1495" name="Google Shape;1495;p190"/>
          <p:cNvSpPr txBox="1"/>
          <p:nvPr>
            <p:ph type="title"/>
          </p:nvPr>
        </p:nvSpPr>
        <p:spPr>
          <a:xfrm>
            <a:off x="394875" y="307200"/>
            <a:ext cx="4563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- 4. Challenger nos résultats</a:t>
            </a:r>
            <a:endParaRPr/>
          </a:p>
        </p:txBody>
      </p:sp>
      <p:sp>
        <p:nvSpPr>
          <p:cNvPr id="1496" name="Google Shape;1496;p190"/>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Les faux positifs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218" name="Google Shape;218;p29"/>
          <p:cNvSpPr txBox="1"/>
          <p:nvPr/>
        </p:nvSpPr>
        <p:spPr>
          <a:xfrm>
            <a:off x="3752557" y="940100"/>
            <a:ext cx="1638900" cy="5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6AA84F"/>
                </a:solidFill>
              </a:rPr>
              <a:t>Full TDD</a:t>
            </a:r>
            <a:endParaRPr sz="2200">
              <a:solidFill>
                <a:srgbClr val="6AA84F"/>
              </a:solidFill>
            </a:endParaRPr>
          </a:p>
        </p:txBody>
      </p:sp>
      <p:sp>
        <p:nvSpPr>
          <p:cNvPr id="219" name="Google Shape;219;p29"/>
          <p:cNvSpPr txBox="1"/>
          <p:nvPr/>
        </p:nvSpPr>
        <p:spPr>
          <a:xfrm>
            <a:off x="6737174" y="2748375"/>
            <a:ext cx="1987200" cy="5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6AA84F"/>
                </a:solidFill>
              </a:rPr>
              <a:t>98% de test coverage</a:t>
            </a:r>
            <a:endParaRPr sz="2200">
              <a:solidFill>
                <a:srgbClr val="6AA84F"/>
              </a:solidFill>
            </a:endParaRPr>
          </a:p>
        </p:txBody>
      </p:sp>
      <p:sp>
        <p:nvSpPr>
          <p:cNvPr id="220" name="Google Shape;220;p29"/>
          <p:cNvSpPr txBox="1"/>
          <p:nvPr/>
        </p:nvSpPr>
        <p:spPr>
          <a:xfrm>
            <a:off x="385823" y="2748375"/>
            <a:ext cx="2053800" cy="5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6AA84F"/>
                </a:solidFill>
              </a:rPr>
              <a:t>0 issue SonarQube</a:t>
            </a:r>
            <a:endParaRPr sz="2200">
              <a:solidFill>
                <a:srgbClr val="6AA84F"/>
              </a:solidFill>
            </a:endParaRPr>
          </a:p>
        </p:txBody>
      </p:sp>
      <p:sp>
        <p:nvSpPr>
          <p:cNvPr id="221" name="Google Shape;221;p29"/>
          <p:cNvSpPr txBox="1"/>
          <p:nvPr>
            <p:ph idx="1" type="subTitle"/>
          </p:nvPr>
        </p:nvSpPr>
        <p:spPr>
          <a:xfrm>
            <a:off x="409500" y="243701"/>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Une équipe de choc</a:t>
            </a:r>
            <a:endParaRPr/>
          </a:p>
        </p:txBody>
      </p:sp>
      <p:pic>
        <p:nvPicPr>
          <p:cNvPr id="222" name="Google Shape;222;p29" title="giphy (3).gif"/>
          <p:cNvPicPr preferRelativeResize="0"/>
          <p:nvPr/>
        </p:nvPicPr>
        <p:blipFill>
          <a:blip r:embed="rId3">
            <a:alphaModFix/>
          </a:blip>
          <a:stretch>
            <a:fillRect/>
          </a:stretch>
        </p:blipFill>
        <p:spPr>
          <a:xfrm>
            <a:off x="2825263" y="1727700"/>
            <a:ext cx="3526275" cy="2637475"/>
          </a:xfrm>
          <a:prstGeom prst="rect">
            <a:avLst/>
          </a:prstGeom>
          <a:noFill/>
          <a:ln>
            <a:noFill/>
          </a:ln>
        </p:spPr>
      </p:pic>
    </p:spTree>
  </p:cSld>
  <p:clrMapOvr>
    <a:masterClrMapping/>
  </p:clrMapOvr>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0" name="Shape 1500"/>
        <p:cNvGrpSpPr/>
        <p:nvPr/>
      </p:nvGrpSpPr>
      <p:grpSpPr>
        <a:xfrm>
          <a:off x="0" y="0"/>
          <a:ext cx="0" cy="0"/>
          <a:chOff x="0" y="0"/>
          <a:chExt cx="0" cy="0"/>
        </a:xfrm>
      </p:grpSpPr>
      <p:sp>
        <p:nvSpPr>
          <p:cNvPr id="1501" name="Google Shape;1501;p19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502" name="Google Shape;1502;p191"/>
          <p:cNvPicPr preferRelativeResize="0"/>
          <p:nvPr/>
        </p:nvPicPr>
        <p:blipFill rotWithShape="1">
          <a:blip r:embed="rId3">
            <a:alphaModFix/>
          </a:blip>
          <a:srcRect b="36498" l="11795" r="52828" t="30077"/>
          <a:stretch/>
        </p:blipFill>
        <p:spPr>
          <a:xfrm>
            <a:off x="359675" y="1629275"/>
            <a:ext cx="3528878" cy="1510819"/>
          </a:xfrm>
          <a:prstGeom prst="rect">
            <a:avLst/>
          </a:prstGeom>
          <a:noFill/>
          <a:ln>
            <a:noFill/>
          </a:ln>
        </p:spPr>
      </p:pic>
      <p:pic>
        <p:nvPicPr>
          <p:cNvPr id="1503" name="Google Shape;1503;p191"/>
          <p:cNvPicPr preferRelativeResize="0"/>
          <p:nvPr/>
        </p:nvPicPr>
        <p:blipFill rotWithShape="1">
          <a:blip r:embed="rId3">
            <a:alphaModFix/>
          </a:blip>
          <a:srcRect b="38376" l="53081" r="11193" t="30982"/>
          <a:stretch/>
        </p:blipFill>
        <p:spPr>
          <a:xfrm>
            <a:off x="5255424" y="1698960"/>
            <a:ext cx="3528878" cy="1371449"/>
          </a:xfrm>
          <a:prstGeom prst="rect">
            <a:avLst/>
          </a:prstGeom>
          <a:noFill/>
          <a:ln>
            <a:noFill/>
          </a:ln>
        </p:spPr>
      </p:pic>
      <p:pic>
        <p:nvPicPr>
          <p:cNvPr id="1504" name="Google Shape;1504;p191"/>
          <p:cNvPicPr preferRelativeResize="0"/>
          <p:nvPr/>
        </p:nvPicPr>
        <p:blipFill rotWithShape="1">
          <a:blip r:embed="rId3">
            <a:alphaModFix/>
          </a:blip>
          <a:srcRect b="41653" l="46709" r="46554" t="37062"/>
          <a:stretch/>
        </p:blipFill>
        <p:spPr>
          <a:xfrm>
            <a:off x="4206731" y="1833085"/>
            <a:ext cx="864420" cy="1237323"/>
          </a:xfrm>
          <a:prstGeom prst="rect">
            <a:avLst/>
          </a:prstGeom>
          <a:noFill/>
          <a:ln>
            <a:noFill/>
          </a:ln>
        </p:spPr>
      </p:pic>
      <p:sp>
        <p:nvSpPr>
          <p:cNvPr id="1505" name="Google Shape;1505;p191"/>
          <p:cNvSpPr txBox="1"/>
          <p:nvPr>
            <p:ph idx="2" type="body"/>
          </p:nvPr>
        </p:nvSpPr>
        <p:spPr>
          <a:xfrm>
            <a:off x="996888" y="3601888"/>
            <a:ext cx="71502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lang="fr" sz="1500"/>
              <a:t>Le code a changé, mais le comportement est </a:t>
            </a:r>
            <a:r>
              <a:rPr b="1" lang="fr" sz="1500"/>
              <a:t>identique</a:t>
            </a:r>
            <a:r>
              <a:rPr lang="fr" sz="1500"/>
              <a:t>.</a:t>
            </a:r>
            <a:endParaRPr sz="1500"/>
          </a:p>
        </p:txBody>
      </p:sp>
      <p:sp>
        <p:nvSpPr>
          <p:cNvPr id="1506" name="Google Shape;1506;p191"/>
          <p:cNvSpPr txBox="1"/>
          <p:nvPr>
            <p:ph type="title"/>
          </p:nvPr>
        </p:nvSpPr>
        <p:spPr>
          <a:xfrm>
            <a:off x="394875" y="307200"/>
            <a:ext cx="4563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- 4. Challenger nos résultats</a:t>
            </a:r>
            <a:endParaRPr/>
          </a:p>
        </p:txBody>
      </p:sp>
      <p:sp>
        <p:nvSpPr>
          <p:cNvPr id="1507" name="Google Shape;1507;p191"/>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Les faux positifs</a:t>
            </a:r>
            <a:endParaRPr/>
          </a:p>
        </p:txBody>
      </p:sp>
    </p:spTree>
  </p:cSld>
  <p:clrMapOvr>
    <a:masterClrMapping/>
  </p:clrMapOvr>
</p:sld>
</file>

<file path=ppt/slides/slide1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1" name="Shape 1511"/>
        <p:cNvGrpSpPr/>
        <p:nvPr/>
      </p:nvGrpSpPr>
      <p:grpSpPr>
        <a:xfrm>
          <a:off x="0" y="0"/>
          <a:ext cx="0" cy="0"/>
          <a:chOff x="0" y="0"/>
          <a:chExt cx="0" cy="0"/>
        </a:xfrm>
      </p:grpSpPr>
      <p:sp>
        <p:nvSpPr>
          <p:cNvPr id="1512" name="Google Shape;1512;p19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513" name="Google Shape;1513;p192"/>
          <p:cNvPicPr preferRelativeResize="0"/>
          <p:nvPr/>
        </p:nvPicPr>
        <p:blipFill rotWithShape="1">
          <a:blip r:embed="rId3">
            <a:alphaModFix/>
          </a:blip>
          <a:srcRect b="16565" l="52786" r="0" t="33300"/>
          <a:stretch/>
        </p:blipFill>
        <p:spPr>
          <a:xfrm>
            <a:off x="2044513" y="1187938"/>
            <a:ext cx="5054976" cy="2767624"/>
          </a:xfrm>
          <a:prstGeom prst="rect">
            <a:avLst/>
          </a:prstGeom>
          <a:noFill/>
          <a:ln>
            <a:noFill/>
          </a:ln>
        </p:spPr>
      </p:pic>
      <p:sp>
        <p:nvSpPr>
          <p:cNvPr id="1514" name="Google Shape;1514;p192"/>
          <p:cNvSpPr txBox="1"/>
          <p:nvPr>
            <p:ph idx="2" type="body"/>
          </p:nvPr>
        </p:nvSpPr>
        <p:spPr>
          <a:xfrm>
            <a:off x="996900" y="4181975"/>
            <a:ext cx="71502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lang="fr" sz="1500"/>
              <a:t>Alors qu’il n’a</a:t>
            </a:r>
            <a:r>
              <a:rPr b="1" lang="fr" sz="1500"/>
              <a:t> aucun impact. </a:t>
            </a:r>
            <a:r>
              <a:rPr lang="fr" sz="1500"/>
              <a:t>C’est un </a:t>
            </a:r>
            <a:r>
              <a:rPr b="1" lang="fr" sz="1500"/>
              <a:t>faux positif.</a:t>
            </a:r>
            <a:endParaRPr b="1" sz="1500"/>
          </a:p>
        </p:txBody>
      </p:sp>
      <p:sp>
        <p:nvSpPr>
          <p:cNvPr id="1515" name="Google Shape;1515;p192"/>
          <p:cNvSpPr txBox="1"/>
          <p:nvPr>
            <p:ph type="title"/>
          </p:nvPr>
        </p:nvSpPr>
        <p:spPr>
          <a:xfrm>
            <a:off x="394875" y="307200"/>
            <a:ext cx="4563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- 4. Challenger nos résultats</a:t>
            </a:r>
            <a:endParaRPr/>
          </a:p>
        </p:txBody>
      </p:sp>
      <p:sp>
        <p:nvSpPr>
          <p:cNvPr id="1516" name="Google Shape;1516;p192"/>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Les faux positifs</a:t>
            </a:r>
            <a:endParaRPr/>
          </a:p>
        </p:txBody>
      </p:sp>
    </p:spTree>
  </p:cSld>
  <p:clrMapOvr>
    <a:masterClrMapping/>
  </p:clrMapOvr>
</p:sld>
</file>

<file path=ppt/slides/slide1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0" name="Shape 1520"/>
        <p:cNvGrpSpPr/>
        <p:nvPr/>
      </p:nvGrpSpPr>
      <p:grpSpPr>
        <a:xfrm>
          <a:off x="0" y="0"/>
          <a:ext cx="0" cy="0"/>
          <a:chOff x="0" y="0"/>
          <a:chExt cx="0" cy="0"/>
        </a:xfrm>
      </p:grpSpPr>
      <p:sp>
        <p:nvSpPr>
          <p:cNvPr id="1521" name="Google Shape;1521;p193"/>
          <p:cNvSpPr txBox="1"/>
          <p:nvPr>
            <p:ph idx="2" type="title"/>
          </p:nvPr>
        </p:nvSpPr>
        <p:spPr>
          <a:xfrm>
            <a:off x="2938050" y="1920300"/>
            <a:ext cx="43500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- 4. Challenger nos résultats </a:t>
            </a:r>
            <a:endParaRPr/>
          </a:p>
        </p:txBody>
      </p:sp>
      <p:sp>
        <p:nvSpPr>
          <p:cNvPr id="1522" name="Google Shape;1522;p193"/>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b. Plus loin que le mutation score</a:t>
            </a:r>
            <a:endParaRPr/>
          </a:p>
        </p:txBody>
      </p:sp>
    </p:spTree>
  </p:cSld>
  <p:clrMapOvr>
    <a:masterClrMapping/>
  </p:clrMapOvr>
</p:sld>
</file>

<file path=ppt/slides/slide1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6" name="Shape 1526"/>
        <p:cNvGrpSpPr/>
        <p:nvPr/>
      </p:nvGrpSpPr>
      <p:grpSpPr>
        <a:xfrm>
          <a:off x="0" y="0"/>
          <a:ext cx="0" cy="0"/>
          <a:chOff x="0" y="0"/>
          <a:chExt cx="0" cy="0"/>
        </a:xfrm>
      </p:grpSpPr>
      <p:sp>
        <p:nvSpPr>
          <p:cNvPr id="1527" name="Google Shape;1527;p19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528" name="Google Shape;1528;p194"/>
          <p:cNvSpPr txBox="1"/>
          <p:nvPr>
            <p:ph idx="2" type="body"/>
          </p:nvPr>
        </p:nvSpPr>
        <p:spPr>
          <a:xfrm>
            <a:off x="471800" y="1495525"/>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fr"/>
              <a:t>PITest</a:t>
            </a:r>
            <a:r>
              <a:rPr lang="fr"/>
              <a:t> donne une autre métrique, la </a:t>
            </a:r>
            <a:r>
              <a:rPr b="1" lang="fr"/>
              <a:t>Test Strength</a:t>
            </a:r>
            <a:r>
              <a:rPr lang="fr"/>
              <a:t> (= force de nos tests).</a:t>
            </a:r>
            <a:endParaRPr/>
          </a:p>
          <a:p>
            <a:pPr indent="0" lvl="0" marL="0" rtl="0" algn="l">
              <a:spcBef>
                <a:spcPts val="1200"/>
              </a:spcBef>
              <a:spcAft>
                <a:spcPts val="0"/>
              </a:spcAft>
              <a:buNone/>
            </a:pPr>
            <a:r>
              <a:rPr lang="fr"/>
              <a:t>Mutation score : % de mutants tués sur </a:t>
            </a:r>
            <a:r>
              <a:rPr b="1" lang="fr"/>
              <a:t>tous les mutants.</a:t>
            </a:r>
            <a:endParaRPr b="1"/>
          </a:p>
          <a:p>
            <a:pPr indent="0" lvl="0" marL="0" rtl="0" algn="l">
              <a:spcBef>
                <a:spcPts val="1200"/>
              </a:spcBef>
              <a:spcAft>
                <a:spcPts val="0"/>
              </a:spcAft>
              <a:buNone/>
            </a:pPr>
            <a:r>
              <a:rPr lang="fr"/>
              <a:t>Test strength : % de mutants tués / les mutants </a:t>
            </a:r>
            <a:r>
              <a:rPr b="1" lang="fr"/>
              <a:t>couverts par des tests.</a:t>
            </a:r>
            <a:endParaRPr b="1"/>
          </a:p>
          <a:p>
            <a:pPr indent="0" lvl="0" marL="0" rtl="0" algn="l">
              <a:spcBef>
                <a:spcPts val="1200"/>
              </a:spcBef>
              <a:spcAft>
                <a:spcPts val="1200"/>
              </a:spcAft>
              <a:buNone/>
            </a:pPr>
            <a:r>
              <a:t/>
            </a:r>
            <a:endParaRPr/>
          </a:p>
        </p:txBody>
      </p:sp>
      <p:sp>
        <p:nvSpPr>
          <p:cNvPr id="1529" name="Google Shape;1529;p194"/>
          <p:cNvSpPr txBox="1"/>
          <p:nvPr>
            <p:ph type="title"/>
          </p:nvPr>
        </p:nvSpPr>
        <p:spPr>
          <a:xfrm>
            <a:off x="394875" y="307200"/>
            <a:ext cx="47202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- 4. Challenger nos résultats</a:t>
            </a:r>
            <a:endParaRPr/>
          </a:p>
        </p:txBody>
      </p:sp>
      <p:sp>
        <p:nvSpPr>
          <p:cNvPr id="1530" name="Google Shape;1530;p194"/>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Plus loin que le mutation score</a:t>
            </a:r>
            <a:endParaRPr/>
          </a:p>
        </p:txBody>
      </p:sp>
    </p:spTree>
  </p:cSld>
  <p:clrMapOvr>
    <a:masterClrMapping/>
  </p:clrMapOvr>
</p:sld>
</file>

<file path=ppt/slides/slide1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4" name="Shape 1534"/>
        <p:cNvGrpSpPr/>
        <p:nvPr/>
      </p:nvGrpSpPr>
      <p:grpSpPr>
        <a:xfrm>
          <a:off x="0" y="0"/>
          <a:ext cx="0" cy="0"/>
          <a:chOff x="0" y="0"/>
          <a:chExt cx="0" cy="0"/>
        </a:xfrm>
      </p:grpSpPr>
      <p:sp>
        <p:nvSpPr>
          <p:cNvPr id="1535" name="Google Shape;1535;p19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536" name="Google Shape;1536;p195"/>
          <p:cNvPicPr preferRelativeResize="0"/>
          <p:nvPr/>
        </p:nvPicPr>
        <p:blipFill rotWithShape="1">
          <a:blip r:embed="rId3">
            <a:alphaModFix/>
          </a:blip>
          <a:srcRect b="0" l="28333" r="27895" t="7604"/>
          <a:stretch/>
        </p:blipFill>
        <p:spPr>
          <a:xfrm>
            <a:off x="1969362" y="1417818"/>
            <a:ext cx="5205274" cy="2736331"/>
          </a:xfrm>
          <a:prstGeom prst="rect">
            <a:avLst/>
          </a:prstGeom>
          <a:noFill/>
          <a:ln>
            <a:noFill/>
          </a:ln>
        </p:spPr>
      </p:pic>
      <p:sp>
        <p:nvSpPr>
          <p:cNvPr id="1537" name="Google Shape;1537;p195"/>
          <p:cNvSpPr txBox="1"/>
          <p:nvPr>
            <p:ph type="title"/>
          </p:nvPr>
        </p:nvSpPr>
        <p:spPr>
          <a:xfrm>
            <a:off x="394875" y="307200"/>
            <a:ext cx="47202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- 4. Challenger nos résultats</a:t>
            </a:r>
            <a:endParaRPr/>
          </a:p>
        </p:txBody>
      </p:sp>
      <p:sp>
        <p:nvSpPr>
          <p:cNvPr id="1538" name="Google Shape;1538;p195"/>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Plus loin que le mutation score</a:t>
            </a:r>
            <a:endParaRPr/>
          </a:p>
        </p:txBody>
      </p:sp>
    </p:spTree>
  </p:cSld>
  <p:clrMapOvr>
    <a:masterClrMapping/>
  </p:clrMapOvr>
</p:sld>
</file>

<file path=ppt/slides/slide1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2" name="Shape 1542"/>
        <p:cNvGrpSpPr/>
        <p:nvPr/>
      </p:nvGrpSpPr>
      <p:grpSpPr>
        <a:xfrm>
          <a:off x="0" y="0"/>
          <a:ext cx="0" cy="0"/>
          <a:chOff x="0" y="0"/>
          <a:chExt cx="0" cy="0"/>
        </a:xfrm>
      </p:grpSpPr>
      <p:sp>
        <p:nvSpPr>
          <p:cNvPr id="1543" name="Google Shape;1543;p19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544" name="Google Shape;1544;p196"/>
          <p:cNvPicPr preferRelativeResize="0"/>
          <p:nvPr/>
        </p:nvPicPr>
        <p:blipFill rotWithShape="1">
          <a:blip r:embed="rId3">
            <a:alphaModFix/>
          </a:blip>
          <a:srcRect b="0" l="27795" r="27670" t="0"/>
          <a:stretch/>
        </p:blipFill>
        <p:spPr>
          <a:xfrm>
            <a:off x="2244437" y="1027275"/>
            <a:ext cx="4655124" cy="3562376"/>
          </a:xfrm>
          <a:prstGeom prst="rect">
            <a:avLst/>
          </a:prstGeom>
          <a:noFill/>
          <a:ln>
            <a:noFill/>
          </a:ln>
        </p:spPr>
      </p:pic>
      <p:sp>
        <p:nvSpPr>
          <p:cNvPr id="1545" name="Google Shape;1545;p196"/>
          <p:cNvSpPr txBox="1"/>
          <p:nvPr>
            <p:ph type="title"/>
          </p:nvPr>
        </p:nvSpPr>
        <p:spPr>
          <a:xfrm>
            <a:off x="394875" y="307200"/>
            <a:ext cx="47202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- 4. Challenger nos résultats</a:t>
            </a:r>
            <a:endParaRPr/>
          </a:p>
        </p:txBody>
      </p:sp>
      <p:sp>
        <p:nvSpPr>
          <p:cNvPr id="1546" name="Google Shape;1546;p196"/>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Plus loin que le mutation score</a:t>
            </a:r>
            <a:endParaRPr/>
          </a:p>
        </p:txBody>
      </p:sp>
    </p:spTree>
  </p:cSld>
  <p:clrMapOvr>
    <a:masterClrMapping/>
  </p:clrMapOvr>
</p:sld>
</file>

<file path=ppt/slides/slide1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0" name="Shape 1550"/>
        <p:cNvGrpSpPr/>
        <p:nvPr/>
      </p:nvGrpSpPr>
      <p:grpSpPr>
        <a:xfrm>
          <a:off x="0" y="0"/>
          <a:ext cx="0" cy="0"/>
          <a:chOff x="0" y="0"/>
          <a:chExt cx="0" cy="0"/>
        </a:xfrm>
      </p:grpSpPr>
      <p:sp>
        <p:nvSpPr>
          <p:cNvPr id="1551" name="Google Shape;1551;p19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552" name="Google Shape;1552;p197"/>
          <p:cNvPicPr preferRelativeResize="0"/>
          <p:nvPr/>
        </p:nvPicPr>
        <p:blipFill rotWithShape="1">
          <a:blip r:embed="rId3">
            <a:alphaModFix/>
          </a:blip>
          <a:srcRect b="0" l="25239" r="25323" t="0"/>
          <a:stretch/>
        </p:blipFill>
        <p:spPr>
          <a:xfrm>
            <a:off x="1900350" y="1003538"/>
            <a:ext cx="5343299" cy="3683451"/>
          </a:xfrm>
          <a:prstGeom prst="rect">
            <a:avLst/>
          </a:prstGeom>
          <a:noFill/>
          <a:ln>
            <a:noFill/>
          </a:ln>
        </p:spPr>
      </p:pic>
      <p:sp>
        <p:nvSpPr>
          <p:cNvPr id="1553" name="Google Shape;1553;p197"/>
          <p:cNvSpPr txBox="1"/>
          <p:nvPr>
            <p:ph type="title"/>
          </p:nvPr>
        </p:nvSpPr>
        <p:spPr>
          <a:xfrm>
            <a:off x="394875" y="307200"/>
            <a:ext cx="47202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- 4. Challenger nos résultats</a:t>
            </a:r>
            <a:endParaRPr/>
          </a:p>
        </p:txBody>
      </p:sp>
      <p:sp>
        <p:nvSpPr>
          <p:cNvPr id="1554" name="Google Shape;1554;p197"/>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Plus loin que le mutation score</a:t>
            </a:r>
            <a:endParaRPr/>
          </a:p>
        </p:txBody>
      </p:sp>
    </p:spTree>
  </p:cSld>
  <p:clrMapOvr>
    <a:masterClrMapping/>
  </p:clrMapOvr>
</p:sld>
</file>

<file path=ppt/slides/slide1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8" name="Shape 1558"/>
        <p:cNvGrpSpPr/>
        <p:nvPr/>
      </p:nvGrpSpPr>
      <p:grpSpPr>
        <a:xfrm>
          <a:off x="0" y="0"/>
          <a:ext cx="0" cy="0"/>
          <a:chOff x="0" y="0"/>
          <a:chExt cx="0" cy="0"/>
        </a:xfrm>
      </p:grpSpPr>
      <p:sp>
        <p:nvSpPr>
          <p:cNvPr id="1559" name="Google Shape;1559;p19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560" name="Google Shape;1560;p198"/>
          <p:cNvPicPr preferRelativeResize="0"/>
          <p:nvPr/>
        </p:nvPicPr>
        <p:blipFill rotWithShape="1">
          <a:blip r:embed="rId3">
            <a:alphaModFix/>
          </a:blip>
          <a:srcRect b="0" l="27795" r="27670" t="0"/>
          <a:stretch/>
        </p:blipFill>
        <p:spPr>
          <a:xfrm>
            <a:off x="206688" y="1064525"/>
            <a:ext cx="4137539" cy="3166271"/>
          </a:xfrm>
          <a:prstGeom prst="rect">
            <a:avLst/>
          </a:prstGeom>
          <a:noFill/>
          <a:ln>
            <a:noFill/>
          </a:ln>
        </p:spPr>
      </p:pic>
      <p:pic>
        <p:nvPicPr>
          <p:cNvPr id="1561" name="Google Shape;1561;p198"/>
          <p:cNvPicPr preferRelativeResize="0"/>
          <p:nvPr/>
        </p:nvPicPr>
        <p:blipFill rotWithShape="1">
          <a:blip r:embed="rId4">
            <a:alphaModFix/>
          </a:blip>
          <a:srcRect b="0" l="25239" r="25323" t="0"/>
          <a:stretch/>
        </p:blipFill>
        <p:spPr>
          <a:xfrm>
            <a:off x="4344216" y="1064529"/>
            <a:ext cx="4593096" cy="3166271"/>
          </a:xfrm>
          <a:prstGeom prst="rect">
            <a:avLst/>
          </a:prstGeom>
          <a:noFill/>
          <a:ln>
            <a:noFill/>
          </a:ln>
        </p:spPr>
      </p:pic>
      <p:sp>
        <p:nvSpPr>
          <p:cNvPr id="1562" name="Google Shape;1562;p198"/>
          <p:cNvSpPr txBox="1"/>
          <p:nvPr>
            <p:ph idx="2" type="body"/>
          </p:nvPr>
        </p:nvSpPr>
        <p:spPr>
          <a:xfrm>
            <a:off x="955350" y="4230800"/>
            <a:ext cx="71502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fr" sz="1500"/>
              <a:t>Très proches</a:t>
            </a:r>
            <a:r>
              <a:rPr lang="fr" sz="1500"/>
              <a:t>, car </a:t>
            </a:r>
            <a:r>
              <a:rPr b="1" lang="fr" sz="1500"/>
              <a:t>coverage très élevé</a:t>
            </a:r>
            <a:r>
              <a:rPr lang="fr" sz="1500"/>
              <a:t> (98%)</a:t>
            </a:r>
            <a:endParaRPr sz="1500"/>
          </a:p>
        </p:txBody>
      </p:sp>
      <p:sp>
        <p:nvSpPr>
          <p:cNvPr id="1563" name="Google Shape;1563;p198"/>
          <p:cNvSpPr txBox="1"/>
          <p:nvPr>
            <p:ph type="title"/>
          </p:nvPr>
        </p:nvSpPr>
        <p:spPr>
          <a:xfrm>
            <a:off x="394875" y="307200"/>
            <a:ext cx="47202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- 4. Challenger nos résultats</a:t>
            </a:r>
            <a:endParaRPr/>
          </a:p>
        </p:txBody>
      </p:sp>
      <p:sp>
        <p:nvSpPr>
          <p:cNvPr id="1564" name="Google Shape;1564;p198"/>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Plus loin que le mutation score</a:t>
            </a:r>
            <a:endParaRPr/>
          </a:p>
        </p:txBody>
      </p:sp>
    </p:spTree>
  </p:cSld>
  <p:clrMapOvr>
    <a:masterClrMapping/>
  </p:clrMapOvr>
</p:sld>
</file>

<file path=ppt/slides/slide1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8" name="Shape 1568"/>
        <p:cNvGrpSpPr/>
        <p:nvPr/>
      </p:nvGrpSpPr>
      <p:grpSpPr>
        <a:xfrm>
          <a:off x="0" y="0"/>
          <a:ext cx="0" cy="0"/>
          <a:chOff x="0" y="0"/>
          <a:chExt cx="0" cy="0"/>
        </a:xfrm>
      </p:grpSpPr>
      <p:sp>
        <p:nvSpPr>
          <p:cNvPr id="1569" name="Google Shape;1569;p19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570" name="Google Shape;1570;p199"/>
          <p:cNvSpPr txBox="1"/>
          <p:nvPr>
            <p:ph idx="2" type="body"/>
          </p:nvPr>
        </p:nvSpPr>
        <p:spPr>
          <a:xfrm>
            <a:off x="996900" y="1131350"/>
            <a:ext cx="71502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lang="fr" sz="1500"/>
              <a:t>Dans le cas d’un</a:t>
            </a:r>
            <a:r>
              <a:rPr b="1" lang="fr" sz="1500"/>
              <a:t> faible coverage</a:t>
            </a:r>
            <a:r>
              <a:rPr lang="fr" sz="1500"/>
              <a:t> mais de </a:t>
            </a:r>
            <a:r>
              <a:rPr b="1" lang="fr" sz="1500"/>
              <a:t>tests efficaces</a:t>
            </a:r>
            <a:r>
              <a:rPr b="1" lang="fr" sz="1500"/>
              <a:t>.</a:t>
            </a:r>
            <a:endParaRPr sz="1500"/>
          </a:p>
        </p:txBody>
      </p:sp>
      <p:pic>
        <p:nvPicPr>
          <p:cNvPr id="1571" name="Google Shape;1571;p199"/>
          <p:cNvPicPr preferRelativeResize="0"/>
          <p:nvPr/>
        </p:nvPicPr>
        <p:blipFill rotWithShape="1">
          <a:blip r:embed="rId3">
            <a:alphaModFix/>
          </a:blip>
          <a:srcRect b="25245" l="18110" r="11725" t="0"/>
          <a:stretch/>
        </p:blipFill>
        <p:spPr>
          <a:xfrm>
            <a:off x="920550" y="1694775"/>
            <a:ext cx="7302902" cy="2666937"/>
          </a:xfrm>
          <a:prstGeom prst="rect">
            <a:avLst/>
          </a:prstGeom>
          <a:noFill/>
          <a:ln>
            <a:noFill/>
          </a:ln>
        </p:spPr>
      </p:pic>
      <p:sp>
        <p:nvSpPr>
          <p:cNvPr id="1572" name="Google Shape;1572;p199"/>
          <p:cNvSpPr txBox="1"/>
          <p:nvPr>
            <p:ph type="title"/>
          </p:nvPr>
        </p:nvSpPr>
        <p:spPr>
          <a:xfrm>
            <a:off x="394875" y="307200"/>
            <a:ext cx="47202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- 4. Challenger nos résultats</a:t>
            </a:r>
            <a:endParaRPr/>
          </a:p>
        </p:txBody>
      </p:sp>
      <p:sp>
        <p:nvSpPr>
          <p:cNvPr id="1573" name="Google Shape;1573;p199"/>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Plus loin que le mutation score</a:t>
            </a:r>
            <a:endParaRPr/>
          </a:p>
        </p:txBody>
      </p:sp>
    </p:spTree>
  </p:cSld>
  <p:clrMapOvr>
    <a:masterClrMapping/>
  </p:clrMapOvr>
</p:sld>
</file>

<file path=ppt/slides/slide1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7" name="Shape 1577"/>
        <p:cNvGrpSpPr/>
        <p:nvPr/>
      </p:nvGrpSpPr>
      <p:grpSpPr>
        <a:xfrm>
          <a:off x="0" y="0"/>
          <a:ext cx="0" cy="0"/>
          <a:chOff x="0" y="0"/>
          <a:chExt cx="0" cy="0"/>
        </a:xfrm>
      </p:grpSpPr>
      <p:sp>
        <p:nvSpPr>
          <p:cNvPr id="1578" name="Google Shape;1578;p20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579" name="Google Shape;1579;p200"/>
          <p:cNvSpPr txBox="1"/>
          <p:nvPr>
            <p:ph idx="2" type="body"/>
          </p:nvPr>
        </p:nvSpPr>
        <p:spPr>
          <a:xfrm>
            <a:off x="471800" y="1495525"/>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 Test Strength permet de différencier 2 problèmes distincts :</a:t>
            </a:r>
            <a:endParaRPr/>
          </a:p>
          <a:p>
            <a:pPr indent="-342900" lvl="0" marL="457200" rtl="0" algn="l">
              <a:spcBef>
                <a:spcPts val="1200"/>
              </a:spcBef>
              <a:spcAft>
                <a:spcPts val="0"/>
              </a:spcAft>
              <a:buSzPts val="1800"/>
              <a:buChar char="●"/>
            </a:pPr>
            <a:r>
              <a:rPr lang="fr"/>
              <a:t>Faiblesse d’assertions</a:t>
            </a:r>
            <a:endParaRPr/>
          </a:p>
          <a:p>
            <a:pPr indent="-342900" lvl="0" marL="457200" rtl="0" algn="l">
              <a:spcBef>
                <a:spcPts val="0"/>
              </a:spcBef>
              <a:spcAft>
                <a:spcPts val="0"/>
              </a:spcAft>
              <a:buSzPts val="1800"/>
              <a:buChar char="●"/>
            </a:pPr>
            <a:r>
              <a:rPr lang="fr"/>
              <a:t>Manque de coverage</a:t>
            </a:r>
            <a:endParaRPr/>
          </a:p>
        </p:txBody>
      </p:sp>
      <p:sp>
        <p:nvSpPr>
          <p:cNvPr id="1580" name="Google Shape;1580;p200"/>
          <p:cNvSpPr txBox="1"/>
          <p:nvPr>
            <p:ph type="title"/>
          </p:nvPr>
        </p:nvSpPr>
        <p:spPr>
          <a:xfrm>
            <a:off x="394875" y="307200"/>
            <a:ext cx="47202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- 4. Challenger nos résultats</a:t>
            </a:r>
            <a:endParaRPr/>
          </a:p>
        </p:txBody>
      </p:sp>
      <p:sp>
        <p:nvSpPr>
          <p:cNvPr id="1581" name="Google Shape;1581;p200"/>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Plus loin que le mutation score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0"/>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Petite refacto livrée en prod un vendredi</a:t>
            </a:r>
            <a:endParaRPr/>
          </a:p>
        </p:txBody>
      </p:sp>
    </p:spTree>
  </p:cSld>
  <p:clrMapOvr>
    <a:masterClrMapping/>
  </p:clrMapOvr>
</p:sld>
</file>

<file path=ppt/slides/slide1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5" name="Shape 1585"/>
        <p:cNvGrpSpPr/>
        <p:nvPr/>
      </p:nvGrpSpPr>
      <p:grpSpPr>
        <a:xfrm>
          <a:off x="0" y="0"/>
          <a:ext cx="0" cy="0"/>
          <a:chOff x="0" y="0"/>
          <a:chExt cx="0" cy="0"/>
        </a:xfrm>
      </p:grpSpPr>
      <p:sp>
        <p:nvSpPr>
          <p:cNvPr id="1586" name="Google Shape;1586;p201"/>
          <p:cNvSpPr txBox="1"/>
          <p:nvPr>
            <p:ph idx="2" type="title"/>
          </p:nvPr>
        </p:nvSpPr>
        <p:spPr>
          <a:xfrm>
            <a:off x="2938050" y="1920300"/>
            <a:ext cx="43500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- 4. Challenger nos résultats </a:t>
            </a:r>
            <a:endParaRPr/>
          </a:p>
        </p:txBody>
      </p:sp>
      <p:sp>
        <p:nvSpPr>
          <p:cNvPr id="1587" name="Google Shape;1587;p201"/>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c. Interpréter nos résultats</a:t>
            </a:r>
            <a:endParaRPr/>
          </a:p>
        </p:txBody>
      </p:sp>
    </p:spTree>
  </p:cSld>
  <p:clrMapOvr>
    <a:masterClrMapping/>
  </p:clrMapOvr>
</p:sld>
</file>

<file path=ppt/slides/slide1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1" name="Shape 1591"/>
        <p:cNvGrpSpPr/>
        <p:nvPr/>
      </p:nvGrpSpPr>
      <p:grpSpPr>
        <a:xfrm>
          <a:off x="0" y="0"/>
          <a:ext cx="0" cy="0"/>
          <a:chOff x="0" y="0"/>
          <a:chExt cx="0" cy="0"/>
        </a:xfrm>
      </p:grpSpPr>
      <p:sp>
        <p:nvSpPr>
          <p:cNvPr id="1592" name="Google Shape;1592;p20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593" name="Google Shape;1593;p202"/>
          <p:cNvSpPr txBox="1"/>
          <p:nvPr>
            <p:ph idx="2" type="body"/>
          </p:nvPr>
        </p:nvSpPr>
        <p:spPr>
          <a:xfrm>
            <a:off x="4691375" y="1280184"/>
            <a:ext cx="4203000" cy="14334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1200"/>
              </a:spcAft>
              <a:buNone/>
            </a:pPr>
            <a:r>
              <a:rPr lang="fr" sz="1700">
                <a:latin typeface="Arial"/>
                <a:ea typeface="Arial"/>
                <a:cs typeface="Arial"/>
                <a:sym typeface="Arial"/>
              </a:rPr>
              <a:t>Test Strength : </a:t>
            </a:r>
            <a:r>
              <a:rPr b="1" lang="fr" sz="1700">
                <a:solidFill>
                  <a:srgbClr val="6AA84F"/>
                </a:solidFill>
                <a:latin typeface="Arial"/>
                <a:ea typeface="Arial"/>
                <a:cs typeface="Arial"/>
                <a:sym typeface="Arial"/>
              </a:rPr>
              <a:t>Élevée</a:t>
            </a:r>
            <a:r>
              <a:rPr lang="fr" sz="1700">
                <a:latin typeface="Arial"/>
                <a:ea typeface="Arial"/>
                <a:cs typeface="Arial"/>
                <a:sym typeface="Arial"/>
              </a:rPr>
              <a:t>.</a:t>
            </a:r>
            <a:endParaRPr sz="1700">
              <a:latin typeface="Arial"/>
              <a:ea typeface="Arial"/>
              <a:cs typeface="Arial"/>
              <a:sym typeface="Arial"/>
            </a:endParaRPr>
          </a:p>
        </p:txBody>
      </p:sp>
      <p:sp>
        <p:nvSpPr>
          <p:cNvPr id="1594" name="Google Shape;1594;p202"/>
          <p:cNvSpPr txBox="1"/>
          <p:nvPr>
            <p:ph idx="2" type="body"/>
          </p:nvPr>
        </p:nvSpPr>
        <p:spPr>
          <a:xfrm>
            <a:off x="394875" y="1280184"/>
            <a:ext cx="4057500" cy="14334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1200"/>
              </a:spcAft>
              <a:buNone/>
            </a:pPr>
            <a:r>
              <a:rPr lang="fr" sz="1700">
                <a:latin typeface="Arial"/>
                <a:ea typeface="Arial"/>
                <a:cs typeface="Arial"/>
                <a:sym typeface="Arial"/>
              </a:rPr>
              <a:t>Mutation Score : </a:t>
            </a:r>
            <a:r>
              <a:rPr b="1" lang="fr" sz="1700">
                <a:solidFill>
                  <a:srgbClr val="CC0000"/>
                </a:solidFill>
                <a:latin typeface="Arial"/>
                <a:ea typeface="Arial"/>
                <a:cs typeface="Arial"/>
                <a:sym typeface="Arial"/>
              </a:rPr>
              <a:t>Faible</a:t>
            </a:r>
            <a:r>
              <a:rPr lang="fr" sz="1700">
                <a:latin typeface="Arial"/>
                <a:ea typeface="Arial"/>
                <a:cs typeface="Arial"/>
                <a:sym typeface="Arial"/>
              </a:rPr>
              <a:t>.</a:t>
            </a:r>
            <a:endParaRPr sz="1700">
              <a:latin typeface="Arial"/>
              <a:ea typeface="Arial"/>
              <a:cs typeface="Arial"/>
              <a:sym typeface="Arial"/>
            </a:endParaRPr>
          </a:p>
        </p:txBody>
      </p:sp>
      <p:cxnSp>
        <p:nvCxnSpPr>
          <p:cNvPr id="1595" name="Google Shape;1595;p202"/>
          <p:cNvCxnSpPr/>
          <p:nvPr/>
        </p:nvCxnSpPr>
        <p:spPr>
          <a:xfrm flipH="1">
            <a:off x="4640575" y="1586459"/>
            <a:ext cx="8100" cy="1584900"/>
          </a:xfrm>
          <a:prstGeom prst="straightConnector1">
            <a:avLst/>
          </a:prstGeom>
          <a:noFill/>
          <a:ln cap="flat" cmpd="sng" w="19050">
            <a:solidFill>
              <a:srgbClr val="241D60"/>
            </a:solidFill>
            <a:prstDash val="solid"/>
            <a:round/>
            <a:headEnd len="med" w="med" type="none"/>
            <a:tailEnd len="med" w="med" type="none"/>
          </a:ln>
        </p:spPr>
      </p:cxnSp>
      <p:pic>
        <p:nvPicPr>
          <p:cNvPr id="1596" name="Google Shape;1596;p202"/>
          <p:cNvPicPr preferRelativeResize="0"/>
          <p:nvPr/>
        </p:nvPicPr>
        <p:blipFill>
          <a:blip r:embed="rId3">
            <a:alphaModFix/>
          </a:blip>
          <a:stretch>
            <a:fillRect/>
          </a:stretch>
        </p:blipFill>
        <p:spPr>
          <a:xfrm>
            <a:off x="394874" y="1737962"/>
            <a:ext cx="3959470" cy="1433400"/>
          </a:xfrm>
          <a:prstGeom prst="rect">
            <a:avLst/>
          </a:prstGeom>
          <a:noFill/>
          <a:ln>
            <a:noFill/>
          </a:ln>
        </p:spPr>
      </p:pic>
      <p:pic>
        <p:nvPicPr>
          <p:cNvPr id="1597" name="Google Shape;1597;p202"/>
          <p:cNvPicPr preferRelativeResize="0"/>
          <p:nvPr/>
        </p:nvPicPr>
        <p:blipFill>
          <a:blip r:embed="rId4">
            <a:alphaModFix/>
          </a:blip>
          <a:stretch>
            <a:fillRect/>
          </a:stretch>
        </p:blipFill>
        <p:spPr>
          <a:xfrm>
            <a:off x="4836875" y="1732337"/>
            <a:ext cx="2847958" cy="1584900"/>
          </a:xfrm>
          <a:prstGeom prst="rect">
            <a:avLst/>
          </a:prstGeom>
          <a:noFill/>
          <a:ln>
            <a:noFill/>
          </a:ln>
        </p:spPr>
      </p:pic>
      <p:sp>
        <p:nvSpPr>
          <p:cNvPr id="1598" name="Google Shape;1598;p202"/>
          <p:cNvSpPr txBox="1"/>
          <p:nvPr>
            <p:ph idx="2" type="body"/>
          </p:nvPr>
        </p:nvSpPr>
        <p:spPr>
          <a:xfrm>
            <a:off x="1069525" y="3504563"/>
            <a:ext cx="7150200" cy="84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fr" sz="1500"/>
              <a:t>Diagnostic :</a:t>
            </a:r>
            <a:r>
              <a:rPr lang="fr" sz="1500"/>
              <a:t> Problème de coverage</a:t>
            </a:r>
            <a:endParaRPr sz="1500"/>
          </a:p>
          <a:p>
            <a:pPr indent="0" lvl="0" marL="0" rtl="0" algn="ctr">
              <a:spcBef>
                <a:spcPts val="1200"/>
              </a:spcBef>
              <a:spcAft>
                <a:spcPts val="1200"/>
              </a:spcAft>
              <a:buNone/>
            </a:pPr>
            <a:r>
              <a:rPr b="1" lang="fr" sz="1500"/>
              <a:t>Solution :</a:t>
            </a:r>
            <a:r>
              <a:rPr lang="fr" sz="1500"/>
              <a:t> Ajouter des tests (de qualité)</a:t>
            </a:r>
            <a:endParaRPr sz="1500"/>
          </a:p>
        </p:txBody>
      </p:sp>
      <p:sp>
        <p:nvSpPr>
          <p:cNvPr id="1599" name="Google Shape;1599;p202"/>
          <p:cNvSpPr txBox="1"/>
          <p:nvPr>
            <p:ph type="title"/>
          </p:nvPr>
        </p:nvSpPr>
        <p:spPr>
          <a:xfrm>
            <a:off x="394875" y="307200"/>
            <a:ext cx="48915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- 4. Challenger nos résultats</a:t>
            </a:r>
            <a:endParaRPr/>
          </a:p>
        </p:txBody>
      </p:sp>
      <p:sp>
        <p:nvSpPr>
          <p:cNvPr id="1600" name="Google Shape;1600;p202"/>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Interpréter nos résultats</a:t>
            </a:r>
            <a:endParaRPr/>
          </a:p>
        </p:txBody>
      </p:sp>
    </p:spTree>
  </p:cSld>
  <p:clrMapOvr>
    <a:masterClrMapping/>
  </p:clrMapOvr>
</p:sld>
</file>

<file path=ppt/slides/slide1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4" name="Shape 1604"/>
        <p:cNvGrpSpPr/>
        <p:nvPr/>
      </p:nvGrpSpPr>
      <p:grpSpPr>
        <a:xfrm>
          <a:off x="0" y="0"/>
          <a:ext cx="0" cy="0"/>
          <a:chOff x="0" y="0"/>
          <a:chExt cx="0" cy="0"/>
        </a:xfrm>
      </p:grpSpPr>
      <p:sp>
        <p:nvSpPr>
          <p:cNvPr id="1605" name="Google Shape;1605;p20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606" name="Google Shape;1606;p203"/>
          <p:cNvSpPr txBox="1"/>
          <p:nvPr>
            <p:ph idx="2" type="body"/>
          </p:nvPr>
        </p:nvSpPr>
        <p:spPr>
          <a:xfrm>
            <a:off x="4691375" y="1280184"/>
            <a:ext cx="4203000" cy="14334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1200"/>
              </a:spcAft>
              <a:buNone/>
            </a:pPr>
            <a:r>
              <a:rPr lang="fr" sz="1700">
                <a:latin typeface="Arial"/>
                <a:ea typeface="Arial"/>
                <a:cs typeface="Arial"/>
                <a:sym typeface="Arial"/>
              </a:rPr>
              <a:t>Test Strength : </a:t>
            </a:r>
            <a:r>
              <a:rPr b="1" lang="fr" sz="1700">
                <a:solidFill>
                  <a:srgbClr val="CC0000"/>
                </a:solidFill>
                <a:latin typeface="Arial"/>
                <a:ea typeface="Arial"/>
                <a:cs typeface="Arial"/>
                <a:sym typeface="Arial"/>
              </a:rPr>
              <a:t>Faible</a:t>
            </a:r>
            <a:r>
              <a:rPr lang="fr" sz="1700">
                <a:latin typeface="Arial"/>
                <a:ea typeface="Arial"/>
                <a:cs typeface="Arial"/>
                <a:sym typeface="Arial"/>
              </a:rPr>
              <a:t>.</a:t>
            </a:r>
            <a:endParaRPr sz="1700">
              <a:latin typeface="Arial"/>
              <a:ea typeface="Arial"/>
              <a:cs typeface="Arial"/>
              <a:sym typeface="Arial"/>
            </a:endParaRPr>
          </a:p>
        </p:txBody>
      </p:sp>
      <p:sp>
        <p:nvSpPr>
          <p:cNvPr id="1607" name="Google Shape;1607;p203"/>
          <p:cNvSpPr txBox="1"/>
          <p:nvPr>
            <p:ph idx="2" type="body"/>
          </p:nvPr>
        </p:nvSpPr>
        <p:spPr>
          <a:xfrm>
            <a:off x="394875" y="1280184"/>
            <a:ext cx="4057500" cy="14334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1200"/>
              </a:spcAft>
              <a:buNone/>
            </a:pPr>
            <a:r>
              <a:rPr lang="fr" sz="1700">
                <a:latin typeface="Arial"/>
                <a:ea typeface="Arial"/>
                <a:cs typeface="Arial"/>
                <a:sym typeface="Arial"/>
              </a:rPr>
              <a:t>Mutation Score : </a:t>
            </a:r>
            <a:r>
              <a:rPr b="1" lang="fr" sz="1700">
                <a:solidFill>
                  <a:srgbClr val="CC0000"/>
                </a:solidFill>
                <a:latin typeface="Arial"/>
                <a:ea typeface="Arial"/>
                <a:cs typeface="Arial"/>
                <a:sym typeface="Arial"/>
              </a:rPr>
              <a:t>Faible</a:t>
            </a:r>
            <a:r>
              <a:rPr lang="fr" sz="1700">
                <a:latin typeface="Arial"/>
                <a:ea typeface="Arial"/>
                <a:cs typeface="Arial"/>
                <a:sym typeface="Arial"/>
              </a:rPr>
              <a:t>.</a:t>
            </a:r>
            <a:endParaRPr sz="1700">
              <a:latin typeface="Arial"/>
              <a:ea typeface="Arial"/>
              <a:cs typeface="Arial"/>
              <a:sym typeface="Arial"/>
            </a:endParaRPr>
          </a:p>
        </p:txBody>
      </p:sp>
      <p:cxnSp>
        <p:nvCxnSpPr>
          <p:cNvPr id="1608" name="Google Shape;1608;p203"/>
          <p:cNvCxnSpPr/>
          <p:nvPr/>
        </p:nvCxnSpPr>
        <p:spPr>
          <a:xfrm flipH="1">
            <a:off x="4640575" y="1586459"/>
            <a:ext cx="8100" cy="1584900"/>
          </a:xfrm>
          <a:prstGeom prst="straightConnector1">
            <a:avLst/>
          </a:prstGeom>
          <a:noFill/>
          <a:ln cap="flat" cmpd="sng" w="19050">
            <a:solidFill>
              <a:srgbClr val="241D60"/>
            </a:solidFill>
            <a:prstDash val="solid"/>
            <a:round/>
            <a:headEnd len="med" w="med" type="none"/>
            <a:tailEnd len="med" w="med" type="none"/>
          </a:ln>
        </p:spPr>
      </p:cxnSp>
      <p:sp>
        <p:nvSpPr>
          <p:cNvPr id="1609" name="Google Shape;1609;p203"/>
          <p:cNvSpPr txBox="1"/>
          <p:nvPr>
            <p:ph idx="2" type="body"/>
          </p:nvPr>
        </p:nvSpPr>
        <p:spPr>
          <a:xfrm>
            <a:off x="1069525" y="3504563"/>
            <a:ext cx="7150200" cy="84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fr" sz="1500"/>
              <a:t>Diagnostic :</a:t>
            </a:r>
            <a:r>
              <a:rPr lang="fr" sz="1500"/>
              <a:t> Problème de pertinence des tests </a:t>
            </a:r>
            <a:endParaRPr sz="1500"/>
          </a:p>
          <a:p>
            <a:pPr indent="0" lvl="0" marL="0" rtl="0" algn="ctr">
              <a:spcBef>
                <a:spcPts val="1200"/>
              </a:spcBef>
              <a:spcAft>
                <a:spcPts val="1200"/>
              </a:spcAft>
              <a:buNone/>
            </a:pPr>
            <a:r>
              <a:rPr b="1" lang="fr" sz="1500"/>
              <a:t>Solution :</a:t>
            </a:r>
            <a:r>
              <a:rPr lang="fr" sz="1500"/>
              <a:t> Renforcer les assertions / améliorer les tests</a:t>
            </a:r>
            <a:endParaRPr sz="1500"/>
          </a:p>
        </p:txBody>
      </p:sp>
      <p:pic>
        <p:nvPicPr>
          <p:cNvPr id="1610" name="Google Shape;1610;p203"/>
          <p:cNvPicPr preferRelativeResize="0"/>
          <p:nvPr/>
        </p:nvPicPr>
        <p:blipFill>
          <a:blip r:embed="rId3">
            <a:alphaModFix/>
          </a:blip>
          <a:stretch>
            <a:fillRect/>
          </a:stretch>
        </p:blipFill>
        <p:spPr>
          <a:xfrm>
            <a:off x="485800" y="1810900"/>
            <a:ext cx="3778176" cy="1360440"/>
          </a:xfrm>
          <a:prstGeom prst="rect">
            <a:avLst/>
          </a:prstGeom>
          <a:noFill/>
          <a:ln>
            <a:noFill/>
          </a:ln>
        </p:spPr>
      </p:pic>
      <p:pic>
        <p:nvPicPr>
          <p:cNvPr id="1611" name="Google Shape;1611;p203"/>
          <p:cNvPicPr preferRelativeResize="0"/>
          <p:nvPr/>
        </p:nvPicPr>
        <p:blipFill>
          <a:blip r:embed="rId4">
            <a:alphaModFix/>
          </a:blip>
          <a:stretch>
            <a:fillRect/>
          </a:stretch>
        </p:blipFill>
        <p:spPr>
          <a:xfrm>
            <a:off x="4836875" y="1810900"/>
            <a:ext cx="3516564" cy="1693676"/>
          </a:xfrm>
          <a:prstGeom prst="rect">
            <a:avLst/>
          </a:prstGeom>
          <a:noFill/>
          <a:ln>
            <a:noFill/>
          </a:ln>
        </p:spPr>
      </p:pic>
      <p:sp>
        <p:nvSpPr>
          <p:cNvPr id="1612" name="Google Shape;1612;p203"/>
          <p:cNvSpPr txBox="1"/>
          <p:nvPr>
            <p:ph type="title"/>
          </p:nvPr>
        </p:nvSpPr>
        <p:spPr>
          <a:xfrm>
            <a:off x="394875" y="307200"/>
            <a:ext cx="48915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- 4. Challenger nos résultats</a:t>
            </a:r>
            <a:endParaRPr/>
          </a:p>
        </p:txBody>
      </p:sp>
      <p:sp>
        <p:nvSpPr>
          <p:cNvPr id="1613" name="Google Shape;1613;p203"/>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Interpréter nos résultats</a:t>
            </a:r>
            <a:endParaRPr/>
          </a:p>
        </p:txBody>
      </p:sp>
    </p:spTree>
  </p:cSld>
  <p:clrMapOvr>
    <a:masterClrMapping/>
  </p:clrMapOvr>
</p:sld>
</file>

<file path=ppt/slides/slide1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7" name="Shape 1617"/>
        <p:cNvGrpSpPr/>
        <p:nvPr/>
      </p:nvGrpSpPr>
      <p:grpSpPr>
        <a:xfrm>
          <a:off x="0" y="0"/>
          <a:ext cx="0" cy="0"/>
          <a:chOff x="0" y="0"/>
          <a:chExt cx="0" cy="0"/>
        </a:xfrm>
      </p:grpSpPr>
      <p:sp>
        <p:nvSpPr>
          <p:cNvPr id="1618" name="Google Shape;1618;p20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619" name="Google Shape;1619;p204"/>
          <p:cNvSpPr txBox="1"/>
          <p:nvPr>
            <p:ph idx="2" type="body"/>
          </p:nvPr>
        </p:nvSpPr>
        <p:spPr>
          <a:xfrm>
            <a:off x="4691375" y="1280184"/>
            <a:ext cx="4203000" cy="14334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1200"/>
              </a:spcAft>
              <a:buNone/>
            </a:pPr>
            <a:r>
              <a:rPr lang="fr" sz="1700">
                <a:latin typeface="Arial"/>
                <a:ea typeface="Arial"/>
                <a:cs typeface="Arial"/>
                <a:sym typeface="Arial"/>
              </a:rPr>
              <a:t>Test Strength : </a:t>
            </a:r>
            <a:r>
              <a:rPr b="1" lang="fr" sz="1700">
                <a:solidFill>
                  <a:srgbClr val="6AA84F"/>
                </a:solidFill>
                <a:latin typeface="Arial"/>
                <a:ea typeface="Arial"/>
                <a:cs typeface="Arial"/>
                <a:sym typeface="Arial"/>
              </a:rPr>
              <a:t>Élevée</a:t>
            </a:r>
            <a:r>
              <a:rPr lang="fr" sz="1700">
                <a:latin typeface="Arial"/>
                <a:ea typeface="Arial"/>
                <a:cs typeface="Arial"/>
                <a:sym typeface="Arial"/>
              </a:rPr>
              <a:t>.</a:t>
            </a:r>
            <a:endParaRPr sz="1700">
              <a:latin typeface="Arial"/>
              <a:ea typeface="Arial"/>
              <a:cs typeface="Arial"/>
              <a:sym typeface="Arial"/>
            </a:endParaRPr>
          </a:p>
        </p:txBody>
      </p:sp>
      <p:sp>
        <p:nvSpPr>
          <p:cNvPr id="1620" name="Google Shape;1620;p204"/>
          <p:cNvSpPr txBox="1"/>
          <p:nvPr>
            <p:ph idx="2" type="body"/>
          </p:nvPr>
        </p:nvSpPr>
        <p:spPr>
          <a:xfrm>
            <a:off x="394875" y="1280184"/>
            <a:ext cx="4057500" cy="14334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1200"/>
              </a:spcAft>
              <a:buNone/>
            </a:pPr>
            <a:r>
              <a:rPr lang="fr" sz="1700">
                <a:latin typeface="Arial"/>
                <a:ea typeface="Arial"/>
                <a:cs typeface="Arial"/>
                <a:sym typeface="Arial"/>
              </a:rPr>
              <a:t>Mutation Score : </a:t>
            </a:r>
            <a:r>
              <a:rPr b="1" lang="fr" sz="1700">
                <a:solidFill>
                  <a:srgbClr val="6AA84F"/>
                </a:solidFill>
                <a:latin typeface="Arial"/>
                <a:ea typeface="Arial"/>
                <a:cs typeface="Arial"/>
                <a:sym typeface="Arial"/>
              </a:rPr>
              <a:t>Élevé</a:t>
            </a:r>
            <a:r>
              <a:rPr lang="fr" sz="1700">
                <a:latin typeface="Arial"/>
                <a:ea typeface="Arial"/>
                <a:cs typeface="Arial"/>
                <a:sym typeface="Arial"/>
              </a:rPr>
              <a:t>.</a:t>
            </a:r>
            <a:endParaRPr sz="1700">
              <a:latin typeface="Arial"/>
              <a:ea typeface="Arial"/>
              <a:cs typeface="Arial"/>
              <a:sym typeface="Arial"/>
            </a:endParaRPr>
          </a:p>
        </p:txBody>
      </p:sp>
      <p:cxnSp>
        <p:nvCxnSpPr>
          <p:cNvPr id="1621" name="Google Shape;1621;p204"/>
          <p:cNvCxnSpPr/>
          <p:nvPr/>
        </p:nvCxnSpPr>
        <p:spPr>
          <a:xfrm flipH="1">
            <a:off x="4640575" y="1586459"/>
            <a:ext cx="8100" cy="1584900"/>
          </a:xfrm>
          <a:prstGeom prst="straightConnector1">
            <a:avLst/>
          </a:prstGeom>
          <a:noFill/>
          <a:ln cap="flat" cmpd="sng" w="19050">
            <a:solidFill>
              <a:srgbClr val="241D60"/>
            </a:solidFill>
            <a:prstDash val="solid"/>
            <a:round/>
            <a:headEnd len="med" w="med" type="none"/>
            <a:tailEnd len="med" w="med" type="none"/>
          </a:ln>
        </p:spPr>
      </p:cxnSp>
      <p:sp>
        <p:nvSpPr>
          <p:cNvPr id="1622" name="Google Shape;1622;p204"/>
          <p:cNvSpPr txBox="1"/>
          <p:nvPr>
            <p:ph idx="2" type="body"/>
          </p:nvPr>
        </p:nvSpPr>
        <p:spPr>
          <a:xfrm>
            <a:off x="1069525" y="3504563"/>
            <a:ext cx="7150200" cy="84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fr" sz="1500"/>
              <a:t>Diagnostic :</a:t>
            </a:r>
            <a:r>
              <a:rPr lang="fr" sz="1500"/>
              <a:t> Aucun problème 🥳</a:t>
            </a:r>
            <a:endParaRPr sz="1500"/>
          </a:p>
          <a:p>
            <a:pPr indent="0" lvl="0" marL="0" rtl="0" algn="ctr">
              <a:spcBef>
                <a:spcPts val="1200"/>
              </a:spcBef>
              <a:spcAft>
                <a:spcPts val="1200"/>
              </a:spcAft>
              <a:buNone/>
            </a:pPr>
            <a:r>
              <a:rPr b="1" lang="fr" sz="1500"/>
              <a:t>Challenge :</a:t>
            </a:r>
            <a:r>
              <a:rPr lang="fr" sz="1500"/>
              <a:t> Continuer et maintenir</a:t>
            </a:r>
            <a:endParaRPr sz="1500"/>
          </a:p>
        </p:txBody>
      </p:sp>
      <p:pic>
        <p:nvPicPr>
          <p:cNvPr id="1623" name="Google Shape;1623;p204"/>
          <p:cNvPicPr preferRelativeResize="0"/>
          <p:nvPr/>
        </p:nvPicPr>
        <p:blipFill>
          <a:blip r:embed="rId3">
            <a:alphaModFix/>
          </a:blip>
          <a:stretch>
            <a:fillRect/>
          </a:stretch>
        </p:blipFill>
        <p:spPr>
          <a:xfrm>
            <a:off x="485800" y="1807201"/>
            <a:ext cx="3801656" cy="1360450"/>
          </a:xfrm>
          <a:prstGeom prst="rect">
            <a:avLst/>
          </a:prstGeom>
          <a:noFill/>
          <a:ln>
            <a:noFill/>
          </a:ln>
        </p:spPr>
      </p:pic>
      <p:pic>
        <p:nvPicPr>
          <p:cNvPr id="1624" name="Google Shape;1624;p204"/>
          <p:cNvPicPr preferRelativeResize="0"/>
          <p:nvPr/>
        </p:nvPicPr>
        <p:blipFill>
          <a:blip r:embed="rId4">
            <a:alphaModFix/>
          </a:blip>
          <a:stretch>
            <a:fillRect/>
          </a:stretch>
        </p:blipFill>
        <p:spPr>
          <a:xfrm>
            <a:off x="4836875" y="1807195"/>
            <a:ext cx="3636592" cy="1724200"/>
          </a:xfrm>
          <a:prstGeom prst="rect">
            <a:avLst/>
          </a:prstGeom>
          <a:noFill/>
          <a:ln>
            <a:noFill/>
          </a:ln>
        </p:spPr>
      </p:pic>
      <p:sp>
        <p:nvSpPr>
          <p:cNvPr id="1625" name="Google Shape;1625;p204"/>
          <p:cNvSpPr txBox="1"/>
          <p:nvPr>
            <p:ph type="title"/>
          </p:nvPr>
        </p:nvSpPr>
        <p:spPr>
          <a:xfrm>
            <a:off x="394875" y="307200"/>
            <a:ext cx="48915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- 4. Challenger nos résultats</a:t>
            </a:r>
            <a:endParaRPr/>
          </a:p>
        </p:txBody>
      </p:sp>
      <p:sp>
        <p:nvSpPr>
          <p:cNvPr id="1626" name="Google Shape;1626;p204"/>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Interpréter nos résultats</a:t>
            </a:r>
            <a:endParaRPr/>
          </a:p>
        </p:txBody>
      </p:sp>
    </p:spTree>
  </p:cSld>
  <p:clrMapOvr>
    <a:masterClrMapping/>
  </p:clrMapOvr>
</p:sld>
</file>

<file path=ppt/slides/slide1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0" name="Shape 1630"/>
        <p:cNvGrpSpPr/>
        <p:nvPr/>
      </p:nvGrpSpPr>
      <p:grpSpPr>
        <a:xfrm>
          <a:off x="0" y="0"/>
          <a:ext cx="0" cy="0"/>
          <a:chOff x="0" y="0"/>
          <a:chExt cx="0" cy="0"/>
        </a:xfrm>
      </p:grpSpPr>
      <p:sp>
        <p:nvSpPr>
          <p:cNvPr id="1631" name="Google Shape;1631;p20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632" name="Google Shape;1632;p205"/>
          <p:cNvPicPr preferRelativeResize="0"/>
          <p:nvPr/>
        </p:nvPicPr>
        <p:blipFill rotWithShape="1">
          <a:blip r:embed="rId3">
            <a:alphaModFix/>
          </a:blip>
          <a:srcRect b="12094" l="3950" r="64902" t="10333"/>
          <a:stretch/>
        </p:blipFill>
        <p:spPr>
          <a:xfrm>
            <a:off x="520075" y="991075"/>
            <a:ext cx="3667804" cy="1850863"/>
          </a:xfrm>
          <a:prstGeom prst="rect">
            <a:avLst/>
          </a:prstGeom>
          <a:noFill/>
          <a:ln>
            <a:noFill/>
          </a:ln>
        </p:spPr>
      </p:pic>
      <p:pic>
        <p:nvPicPr>
          <p:cNvPr id="1633" name="Google Shape;1633;p205"/>
          <p:cNvPicPr preferRelativeResize="0"/>
          <p:nvPr/>
        </p:nvPicPr>
        <p:blipFill rotWithShape="1">
          <a:blip r:embed="rId3">
            <a:alphaModFix/>
          </a:blip>
          <a:srcRect b="12094" l="34846" r="34502" t="10333"/>
          <a:stretch/>
        </p:blipFill>
        <p:spPr>
          <a:xfrm>
            <a:off x="5014520" y="991075"/>
            <a:ext cx="3609400" cy="1850850"/>
          </a:xfrm>
          <a:prstGeom prst="rect">
            <a:avLst/>
          </a:prstGeom>
          <a:noFill/>
          <a:ln>
            <a:noFill/>
          </a:ln>
        </p:spPr>
      </p:pic>
      <p:pic>
        <p:nvPicPr>
          <p:cNvPr id="1634" name="Google Shape;1634;p205"/>
          <p:cNvPicPr preferRelativeResize="0"/>
          <p:nvPr/>
        </p:nvPicPr>
        <p:blipFill rotWithShape="1">
          <a:blip r:embed="rId3">
            <a:alphaModFix/>
          </a:blip>
          <a:srcRect b="12094" l="65592" r="3755" t="10333"/>
          <a:stretch/>
        </p:blipFill>
        <p:spPr>
          <a:xfrm>
            <a:off x="2762584" y="2841912"/>
            <a:ext cx="3609411" cy="1850863"/>
          </a:xfrm>
          <a:prstGeom prst="rect">
            <a:avLst/>
          </a:prstGeom>
          <a:noFill/>
          <a:ln>
            <a:noFill/>
          </a:ln>
        </p:spPr>
      </p:pic>
      <p:pic>
        <p:nvPicPr>
          <p:cNvPr id="1635" name="Google Shape;1635;p205"/>
          <p:cNvPicPr preferRelativeResize="0"/>
          <p:nvPr/>
        </p:nvPicPr>
        <p:blipFill rotWithShape="1">
          <a:blip r:embed="rId4">
            <a:alphaModFix/>
          </a:blip>
          <a:srcRect b="12227" l="0" r="0" t="0"/>
          <a:stretch/>
        </p:blipFill>
        <p:spPr>
          <a:xfrm>
            <a:off x="0" y="3731500"/>
            <a:ext cx="1608625" cy="1412000"/>
          </a:xfrm>
          <a:prstGeom prst="rect">
            <a:avLst/>
          </a:prstGeom>
          <a:noFill/>
          <a:ln>
            <a:noFill/>
          </a:ln>
        </p:spPr>
      </p:pic>
      <p:sp>
        <p:nvSpPr>
          <p:cNvPr id="1636" name="Google Shape;1636;p205"/>
          <p:cNvSpPr txBox="1"/>
          <p:nvPr>
            <p:ph type="title"/>
          </p:nvPr>
        </p:nvSpPr>
        <p:spPr>
          <a:xfrm>
            <a:off x="394875" y="307200"/>
            <a:ext cx="48915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- 4. Challenger nos résultats</a:t>
            </a:r>
            <a:endParaRPr/>
          </a:p>
        </p:txBody>
      </p:sp>
      <p:sp>
        <p:nvSpPr>
          <p:cNvPr id="1637" name="Google Shape;1637;p205"/>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Interpréter nos résultats</a:t>
            </a:r>
            <a:endParaRPr/>
          </a:p>
        </p:txBody>
      </p:sp>
    </p:spTree>
  </p:cSld>
  <p:clrMapOvr>
    <a:masterClrMapping/>
  </p:clrMapOvr>
</p:sld>
</file>

<file path=ppt/slides/slide1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1" name="Shape 1641"/>
        <p:cNvGrpSpPr/>
        <p:nvPr/>
      </p:nvGrpSpPr>
      <p:grpSpPr>
        <a:xfrm>
          <a:off x="0" y="0"/>
          <a:ext cx="0" cy="0"/>
          <a:chOff x="0" y="0"/>
          <a:chExt cx="0" cy="0"/>
        </a:xfrm>
      </p:grpSpPr>
      <p:sp>
        <p:nvSpPr>
          <p:cNvPr id="1642" name="Google Shape;1642;p206"/>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takeaway - III. Le mutation testing</a:t>
            </a:r>
            <a:endParaRPr/>
          </a:p>
        </p:txBody>
      </p:sp>
      <p:sp>
        <p:nvSpPr>
          <p:cNvPr id="1643" name="Google Shape;1643;p20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644" name="Google Shape;1644;p206"/>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4. Challenger nos résultats</a:t>
            </a:r>
            <a:endParaRPr/>
          </a:p>
        </p:txBody>
      </p:sp>
      <p:sp>
        <p:nvSpPr>
          <p:cNvPr id="1645" name="Google Shape;1645;p206"/>
          <p:cNvSpPr txBox="1"/>
          <p:nvPr>
            <p:ph idx="2" type="body"/>
          </p:nvPr>
        </p:nvSpPr>
        <p:spPr>
          <a:xfrm>
            <a:off x="1924025" y="1390375"/>
            <a:ext cx="7150200" cy="2844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Dans l’abondance de données générées par PITest, </a:t>
            </a:r>
            <a:r>
              <a:rPr b="1" i="1" lang="fr"/>
              <a:t>il ne faut pas tout prendre en compte</a:t>
            </a:r>
            <a:endParaRPr b="1" i="1"/>
          </a:p>
          <a:p>
            <a:pPr indent="-342900" lvl="0" marL="457200" rtl="0" algn="l">
              <a:spcBef>
                <a:spcPts val="0"/>
              </a:spcBef>
              <a:spcAft>
                <a:spcPts val="0"/>
              </a:spcAft>
              <a:buSzPts val="1800"/>
              <a:buChar char="●"/>
            </a:pPr>
            <a:r>
              <a:rPr lang="fr"/>
              <a:t>Il existe des </a:t>
            </a:r>
            <a:r>
              <a:rPr b="1" i="1" lang="fr"/>
              <a:t>faux positifs</a:t>
            </a:r>
            <a:endParaRPr/>
          </a:p>
          <a:p>
            <a:pPr indent="-342900" lvl="0" marL="457200" rtl="0" algn="l">
              <a:spcBef>
                <a:spcPts val="0"/>
              </a:spcBef>
              <a:spcAft>
                <a:spcPts val="0"/>
              </a:spcAft>
              <a:buSzPts val="1800"/>
              <a:buChar char="●"/>
            </a:pPr>
            <a:r>
              <a:rPr lang="fr"/>
              <a:t>Et aussi des mutations </a:t>
            </a:r>
            <a:r>
              <a:rPr b="1" i="1" lang="fr"/>
              <a:t>très peu critiques (bruit)</a:t>
            </a:r>
            <a:endParaRPr/>
          </a:p>
          <a:p>
            <a:pPr indent="-342900" lvl="0" marL="457200" rtl="0" algn="l">
              <a:spcBef>
                <a:spcPts val="0"/>
              </a:spcBef>
              <a:spcAft>
                <a:spcPts val="0"/>
              </a:spcAft>
              <a:buSzPts val="1800"/>
              <a:buChar char="●"/>
            </a:pPr>
            <a:r>
              <a:rPr lang="fr"/>
              <a:t>Donc il faut </a:t>
            </a:r>
            <a:r>
              <a:rPr b="1" i="1" lang="fr"/>
              <a:t>challenger</a:t>
            </a:r>
            <a:r>
              <a:rPr lang="fr"/>
              <a:t> les résultats</a:t>
            </a:r>
            <a:endParaRPr/>
          </a:p>
          <a:p>
            <a:pPr indent="-342900" lvl="0" marL="457200" rtl="0" algn="l">
              <a:spcBef>
                <a:spcPts val="0"/>
              </a:spcBef>
              <a:spcAft>
                <a:spcPts val="0"/>
              </a:spcAft>
              <a:buSzPts val="1800"/>
              <a:buChar char="●"/>
            </a:pPr>
            <a:r>
              <a:rPr lang="fr"/>
              <a:t>Le </a:t>
            </a:r>
            <a:r>
              <a:rPr b="1" i="1" lang="fr"/>
              <a:t>Test Strength</a:t>
            </a:r>
            <a:r>
              <a:rPr lang="fr"/>
              <a:t> est un bon </a:t>
            </a:r>
            <a:r>
              <a:rPr b="1" i="1" lang="fr"/>
              <a:t>complément</a:t>
            </a:r>
            <a:r>
              <a:rPr lang="fr"/>
              <a:t> au Mutation score</a:t>
            </a:r>
            <a:endParaRPr/>
          </a:p>
          <a:p>
            <a:pPr indent="-342900" lvl="0" marL="457200" rtl="0" algn="l">
              <a:spcBef>
                <a:spcPts val="0"/>
              </a:spcBef>
              <a:spcAft>
                <a:spcPts val="0"/>
              </a:spcAft>
              <a:buSzPts val="1800"/>
              <a:buChar char="●"/>
            </a:pPr>
            <a:r>
              <a:rPr lang="fr"/>
              <a:t>Mais il n’existe </a:t>
            </a:r>
            <a:r>
              <a:rPr b="1" i="1" lang="fr"/>
              <a:t>aucune solution</a:t>
            </a:r>
            <a:r>
              <a:rPr lang="fr"/>
              <a:t> vraiment </a:t>
            </a:r>
            <a:r>
              <a:rPr b="1" i="1" lang="fr"/>
              <a:t>efficace</a:t>
            </a:r>
            <a:r>
              <a:rPr lang="fr"/>
              <a:t> pour </a:t>
            </a:r>
            <a:r>
              <a:rPr b="1" i="1" lang="fr"/>
              <a:t>réduire</a:t>
            </a:r>
            <a:r>
              <a:rPr lang="fr"/>
              <a:t> les </a:t>
            </a:r>
            <a:r>
              <a:rPr b="1" i="1" lang="fr"/>
              <a:t>faux</a:t>
            </a:r>
            <a:r>
              <a:rPr lang="fr"/>
              <a:t> </a:t>
            </a:r>
            <a:r>
              <a:rPr b="1" i="1" lang="fr"/>
              <a:t>positifs</a:t>
            </a:r>
            <a:r>
              <a:rPr lang="fr"/>
              <a:t> ou autres sources de </a:t>
            </a:r>
            <a:r>
              <a:rPr b="1" i="1" lang="fr"/>
              <a:t>bruit</a:t>
            </a:r>
            <a:endParaRPr/>
          </a:p>
          <a:p>
            <a:pPr indent="0" lvl="0" marL="0" rtl="0" algn="l">
              <a:spcBef>
                <a:spcPts val="1200"/>
              </a:spcBef>
              <a:spcAft>
                <a:spcPts val="1200"/>
              </a:spcAft>
              <a:buNone/>
            </a:pPr>
            <a:r>
              <a:t/>
            </a:r>
            <a:endParaRPr/>
          </a:p>
        </p:txBody>
      </p:sp>
    </p:spTree>
  </p:cSld>
  <p:clrMapOvr>
    <a:masterClrMapping/>
  </p:clrMapOvr>
</p:sld>
</file>

<file path=ppt/slides/slide1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9" name="Shape 1649"/>
        <p:cNvGrpSpPr/>
        <p:nvPr/>
      </p:nvGrpSpPr>
      <p:grpSpPr>
        <a:xfrm>
          <a:off x="0" y="0"/>
          <a:ext cx="0" cy="0"/>
          <a:chOff x="0" y="0"/>
          <a:chExt cx="0" cy="0"/>
        </a:xfrm>
      </p:grpSpPr>
      <p:sp>
        <p:nvSpPr>
          <p:cNvPr id="1650" name="Google Shape;1650;p207"/>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C’est pour ça que le mutation testing est peu industrialisé aujourd’hui</a:t>
            </a:r>
            <a:endParaRPr/>
          </a:p>
        </p:txBody>
      </p:sp>
    </p:spTree>
  </p:cSld>
  <p:clrMapOvr>
    <a:masterClrMapping/>
  </p:clrMapOvr>
</p:sld>
</file>

<file path=ppt/slides/slide1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4" name="Shape 1654"/>
        <p:cNvGrpSpPr/>
        <p:nvPr/>
      </p:nvGrpSpPr>
      <p:grpSpPr>
        <a:xfrm>
          <a:off x="0" y="0"/>
          <a:ext cx="0" cy="0"/>
          <a:chOff x="0" y="0"/>
          <a:chExt cx="0" cy="0"/>
        </a:xfrm>
      </p:grpSpPr>
      <p:sp>
        <p:nvSpPr>
          <p:cNvPr id="1655" name="Google Shape;1655;p208"/>
          <p:cNvSpPr txBox="1"/>
          <p:nvPr>
            <p:ph type="title"/>
          </p:nvPr>
        </p:nvSpPr>
        <p:spPr>
          <a:xfrm>
            <a:off x="1759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IV. Industrialisation du mutation testing</a:t>
            </a:r>
            <a:endParaRPr/>
          </a:p>
        </p:txBody>
      </p:sp>
    </p:spTree>
  </p:cSld>
  <p:clrMapOvr>
    <a:masterClrMapping/>
  </p:clrMapOvr>
</p:sld>
</file>

<file path=ppt/slides/slide1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9" name="Shape 1659"/>
        <p:cNvGrpSpPr/>
        <p:nvPr/>
      </p:nvGrpSpPr>
      <p:grpSpPr>
        <a:xfrm>
          <a:off x="0" y="0"/>
          <a:ext cx="0" cy="0"/>
          <a:chOff x="0" y="0"/>
          <a:chExt cx="0" cy="0"/>
        </a:xfrm>
      </p:grpSpPr>
      <p:sp>
        <p:nvSpPr>
          <p:cNvPr id="1660" name="Google Shape;1660;p209"/>
          <p:cNvSpPr txBox="1"/>
          <p:nvPr>
            <p:ph idx="1" type="subTitle"/>
          </p:nvPr>
        </p:nvSpPr>
        <p:spPr>
          <a:xfrm>
            <a:off x="1439375" y="1769900"/>
            <a:ext cx="4449300" cy="454200"/>
          </a:xfrm>
          <a:prstGeom prst="rect">
            <a:avLst/>
          </a:prstGeom>
        </p:spPr>
        <p:txBody>
          <a:bodyPr anchorCtr="0" anchor="ctr" bIns="91425" lIns="91425" spcFirstLastPara="1" rIns="91425" wrap="square" tIns="91425">
            <a:noAutofit/>
          </a:bodyPr>
          <a:lstStyle/>
          <a:p>
            <a:pPr indent="-342900" lvl="0" marL="457200" rtl="0" algn="l">
              <a:spcBef>
                <a:spcPts val="0"/>
              </a:spcBef>
              <a:spcAft>
                <a:spcPts val="0"/>
              </a:spcAft>
              <a:buSzPts val="1800"/>
              <a:buAutoNum type="arabicPeriod"/>
            </a:pPr>
            <a:r>
              <a:rPr lang="fr"/>
              <a:t>Un second souffle gr</a:t>
            </a:r>
            <a:r>
              <a:rPr lang="fr"/>
              <a:t>âce à</a:t>
            </a:r>
            <a:r>
              <a:rPr lang="fr"/>
              <a:t> l’IA ?</a:t>
            </a:r>
            <a:endParaRPr/>
          </a:p>
        </p:txBody>
      </p:sp>
      <p:sp>
        <p:nvSpPr>
          <p:cNvPr id="1661" name="Google Shape;1661;p209"/>
          <p:cNvSpPr txBox="1"/>
          <p:nvPr>
            <p:ph type="title"/>
          </p:nvPr>
        </p:nvSpPr>
        <p:spPr>
          <a:xfrm>
            <a:off x="1759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IV. Industrialisation du mutation testing</a:t>
            </a:r>
            <a:endParaRPr/>
          </a:p>
        </p:txBody>
      </p:sp>
    </p:spTree>
  </p:cSld>
  <p:clrMapOvr>
    <a:masterClrMapping/>
  </p:clrMapOvr>
</p:sld>
</file>

<file path=ppt/slides/slide1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5" name="Shape 1665"/>
        <p:cNvGrpSpPr/>
        <p:nvPr/>
      </p:nvGrpSpPr>
      <p:grpSpPr>
        <a:xfrm>
          <a:off x="0" y="0"/>
          <a:ext cx="0" cy="0"/>
          <a:chOff x="0" y="0"/>
          <a:chExt cx="0" cy="0"/>
        </a:xfrm>
      </p:grpSpPr>
      <p:sp>
        <p:nvSpPr>
          <p:cNvPr id="1666" name="Google Shape;1666;p210"/>
          <p:cNvSpPr txBox="1"/>
          <p:nvPr>
            <p:ph idx="2" type="title"/>
          </p:nvPr>
        </p:nvSpPr>
        <p:spPr>
          <a:xfrm>
            <a:off x="2938050" y="1920300"/>
            <a:ext cx="6206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- 1. Un second souffle gr</a:t>
            </a:r>
            <a:r>
              <a:rPr lang="fr"/>
              <a:t>âce à l’IA ?</a:t>
            </a:r>
            <a:endParaRPr/>
          </a:p>
        </p:txBody>
      </p:sp>
      <p:sp>
        <p:nvSpPr>
          <p:cNvPr id="1667" name="Google Shape;1667;p210"/>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SzPts val="2400"/>
              <a:buAutoNum type="alphaLcPeriod"/>
            </a:pPr>
            <a:r>
              <a:rPr lang="fr"/>
              <a:t>L’IA change la donne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70" name="Google Shape;70;p13"/>
          <p:cNvPicPr preferRelativeResize="0"/>
          <p:nvPr/>
        </p:nvPicPr>
        <p:blipFill>
          <a:blip r:embed="rId3">
            <a:alphaModFix/>
          </a:blip>
          <a:stretch>
            <a:fillRect/>
          </a:stretch>
        </p:blipFill>
        <p:spPr>
          <a:xfrm>
            <a:off x="2040465" y="160775"/>
            <a:ext cx="5063075" cy="4982725"/>
          </a:xfrm>
          <a:prstGeom prst="rect">
            <a:avLst/>
          </a:prstGeom>
          <a:noFill/>
          <a:ln>
            <a:noFill/>
          </a:ln>
        </p:spPr>
      </p:pic>
      <p:sp>
        <p:nvSpPr>
          <p:cNvPr id="71" name="Google Shape;71;p13"/>
          <p:cNvSpPr/>
          <p:nvPr/>
        </p:nvSpPr>
        <p:spPr>
          <a:xfrm>
            <a:off x="248325" y="244525"/>
            <a:ext cx="147600" cy="467400"/>
          </a:xfrm>
          <a:prstGeom prst="roundRect">
            <a:avLst>
              <a:gd fmla="val 16667" name="adj"/>
            </a:avLst>
          </a:prstGeom>
          <a:solidFill>
            <a:srgbClr val="FEFDFC"/>
          </a:solidFill>
          <a:ln cap="flat" cmpd="sng" w="9525">
            <a:solidFill>
              <a:srgbClr val="FEFDF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6666"/>
        </a:solidFill>
      </p:bgPr>
    </p:bg>
    <p:spTree>
      <p:nvGrpSpPr>
        <p:cNvPr id="231" name="Shape 231"/>
        <p:cNvGrpSpPr/>
        <p:nvPr/>
      </p:nvGrpSpPr>
      <p:grpSpPr>
        <a:xfrm>
          <a:off x="0" y="0"/>
          <a:ext cx="0" cy="0"/>
          <a:chOff x="0" y="0"/>
          <a:chExt cx="0" cy="0"/>
        </a:xfrm>
      </p:grpSpPr>
      <p:sp>
        <p:nvSpPr>
          <p:cNvPr id="232" name="Google Shape;232;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233" name="Google Shape;233;p31" title="511597__robpnicholson__dirty-siren.wav">
            <a:hlinkClick r:id="rId3"/>
          </p:cNvPr>
          <p:cNvPicPr preferRelativeResize="0"/>
          <p:nvPr/>
        </p:nvPicPr>
        <p:blipFill>
          <a:blip r:embed="rId4">
            <a:alphaModFix/>
          </a:blip>
          <a:stretch>
            <a:fillRect/>
          </a:stretch>
        </p:blipFill>
        <p:spPr>
          <a:xfrm>
            <a:off x="152400" y="2339400"/>
            <a:ext cx="457200" cy="457200"/>
          </a:xfrm>
          <a:prstGeom prst="rect">
            <a:avLst/>
          </a:prstGeom>
          <a:noFill/>
          <a:ln>
            <a:noFill/>
          </a:ln>
        </p:spPr>
      </p:pic>
      <p:pic>
        <p:nvPicPr>
          <p:cNvPr id="234" name="Google Shape;234;p31"/>
          <p:cNvPicPr preferRelativeResize="0"/>
          <p:nvPr/>
        </p:nvPicPr>
        <p:blipFill rotWithShape="1">
          <a:blip r:embed="rId5">
            <a:alphaModFix/>
          </a:blip>
          <a:srcRect b="21210" l="0" r="0" t="0"/>
          <a:stretch/>
        </p:blipFill>
        <p:spPr>
          <a:xfrm>
            <a:off x="320288" y="1051088"/>
            <a:ext cx="8503426" cy="3033826"/>
          </a:xfrm>
          <a:prstGeom prst="rect">
            <a:avLst/>
          </a:prstGeom>
          <a:noFill/>
          <a:ln>
            <a:noFill/>
          </a:ln>
        </p:spPr>
      </p:pic>
      <p:sp>
        <p:nvSpPr>
          <p:cNvPr id="235" name="Google Shape;235;p31"/>
          <p:cNvSpPr txBox="1"/>
          <p:nvPr>
            <p:ph idx="1" type="subTitle"/>
          </p:nvPr>
        </p:nvSpPr>
        <p:spPr>
          <a:xfrm>
            <a:off x="409500" y="243701"/>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 ALERTE</a:t>
            </a:r>
            <a:endParaRPr/>
          </a:p>
        </p:txBody>
      </p:sp>
    </p:spTree>
  </p:cSld>
  <p:clrMapOvr>
    <a:masterClrMapping/>
  </p:clrMapOvr>
</p:sld>
</file>

<file path=ppt/slides/slide2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1" name="Shape 1671"/>
        <p:cNvGrpSpPr/>
        <p:nvPr/>
      </p:nvGrpSpPr>
      <p:grpSpPr>
        <a:xfrm>
          <a:off x="0" y="0"/>
          <a:ext cx="0" cy="0"/>
          <a:chOff x="0" y="0"/>
          <a:chExt cx="0" cy="0"/>
        </a:xfrm>
      </p:grpSpPr>
      <p:sp>
        <p:nvSpPr>
          <p:cNvPr id="1672" name="Google Shape;1672;p2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673" name="Google Shape;1673;p211"/>
          <p:cNvPicPr preferRelativeResize="0"/>
          <p:nvPr/>
        </p:nvPicPr>
        <p:blipFill rotWithShape="1">
          <a:blip r:embed="rId3">
            <a:alphaModFix/>
          </a:blip>
          <a:srcRect b="0" l="35335" r="34446" t="0"/>
          <a:stretch/>
        </p:blipFill>
        <p:spPr>
          <a:xfrm>
            <a:off x="2423450" y="961527"/>
            <a:ext cx="4297098" cy="1756650"/>
          </a:xfrm>
          <a:prstGeom prst="rect">
            <a:avLst/>
          </a:prstGeom>
          <a:noFill/>
          <a:ln>
            <a:noFill/>
          </a:ln>
        </p:spPr>
      </p:pic>
      <p:sp>
        <p:nvSpPr>
          <p:cNvPr id="1674" name="Google Shape;1674;p211"/>
          <p:cNvSpPr txBox="1"/>
          <p:nvPr>
            <p:ph idx="2" type="body"/>
          </p:nvPr>
        </p:nvSpPr>
        <p:spPr>
          <a:xfrm>
            <a:off x="612750" y="2566800"/>
            <a:ext cx="7918500" cy="2048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Lire rapport avec le </a:t>
            </a:r>
            <a:r>
              <a:rPr b="1" lang="fr"/>
              <a:t>contexte de la codebase</a:t>
            </a:r>
            <a:endParaRPr b="1"/>
          </a:p>
          <a:p>
            <a:pPr indent="-342900" lvl="0" marL="457200" rtl="0" algn="l">
              <a:spcBef>
                <a:spcPts val="0"/>
              </a:spcBef>
              <a:spcAft>
                <a:spcPts val="0"/>
              </a:spcAft>
              <a:buSzPts val="1800"/>
              <a:buChar char="●"/>
            </a:pPr>
            <a:r>
              <a:rPr lang="fr"/>
              <a:t>Ils font le </a:t>
            </a:r>
            <a:r>
              <a:rPr b="1" lang="fr"/>
              <a:t>tri</a:t>
            </a:r>
            <a:r>
              <a:rPr lang="fr"/>
              <a:t> pour nous :</a:t>
            </a:r>
            <a:endParaRPr/>
          </a:p>
          <a:p>
            <a:pPr indent="-317500" lvl="1" marL="914400" rtl="0" algn="l">
              <a:spcBef>
                <a:spcPts val="0"/>
              </a:spcBef>
              <a:spcAft>
                <a:spcPts val="0"/>
              </a:spcAft>
              <a:buSzPts val="1400"/>
              <a:buChar char="○"/>
            </a:pPr>
            <a:r>
              <a:rPr lang="fr"/>
              <a:t>Enlever les </a:t>
            </a:r>
            <a:r>
              <a:rPr b="1" lang="fr"/>
              <a:t>faux positifs</a:t>
            </a:r>
            <a:endParaRPr b="1"/>
          </a:p>
          <a:p>
            <a:pPr indent="-317500" lvl="1" marL="914400" rtl="0" algn="l">
              <a:spcBef>
                <a:spcPts val="0"/>
              </a:spcBef>
              <a:spcAft>
                <a:spcPts val="0"/>
              </a:spcAft>
              <a:buSzPts val="1400"/>
              <a:buChar char="○"/>
            </a:pPr>
            <a:r>
              <a:rPr lang="fr"/>
              <a:t>Identifier les</a:t>
            </a:r>
            <a:r>
              <a:rPr b="1" lang="fr"/>
              <a:t> mutations les plus critiques</a:t>
            </a:r>
            <a:endParaRPr b="1"/>
          </a:p>
          <a:p>
            <a:pPr indent="-342900" lvl="0" marL="457200" rtl="0" algn="l">
              <a:spcBef>
                <a:spcPts val="0"/>
              </a:spcBef>
              <a:spcAft>
                <a:spcPts val="0"/>
              </a:spcAft>
              <a:buSzPts val="1800"/>
              <a:buChar char="●"/>
            </a:pPr>
            <a:r>
              <a:rPr lang="fr"/>
              <a:t>Analysent les tests</a:t>
            </a:r>
            <a:endParaRPr/>
          </a:p>
          <a:p>
            <a:pPr indent="-317500" lvl="1" marL="914400" rtl="0" algn="l">
              <a:spcBef>
                <a:spcPts val="0"/>
              </a:spcBef>
              <a:spcAft>
                <a:spcPts val="0"/>
              </a:spcAft>
              <a:buSzPts val="1400"/>
              <a:buChar char="○"/>
            </a:pPr>
            <a:r>
              <a:rPr b="1" lang="fr"/>
              <a:t>feedback</a:t>
            </a:r>
            <a:r>
              <a:rPr lang="fr"/>
              <a:t> sur les modifications à apporter</a:t>
            </a:r>
            <a:endParaRPr/>
          </a:p>
          <a:p>
            <a:pPr indent="-342900" lvl="0" marL="457200" rtl="0" algn="l">
              <a:spcBef>
                <a:spcPts val="0"/>
              </a:spcBef>
              <a:spcAft>
                <a:spcPts val="0"/>
              </a:spcAft>
              <a:buSzPts val="1800"/>
              <a:buChar char="●"/>
            </a:pPr>
            <a:r>
              <a:rPr lang="fr"/>
              <a:t>Fluidifier le </a:t>
            </a:r>
            <a:r>
              <a:rPr b="1" lang="fr"/>
              <a:t>goulot d’étranglement</a:t>
            </a:r>
            <a:r>
              <a:rPr lang="fr"/>
              <a:t> de l’</a:t>
            </a:r>
            <a:r>
              <a:rPr b="1" lang="fr"/>
              <a:t>analyse du rapport </a:t>
            </a:r>
            <a:endParaRPr b="1"/>
          </a:p>
        </p:txBody>
      </p:sp>
      <p:sp>
        <p:nvSpPr>
          <p:cNvPr id="1675" name="Google Shape;1675;p211"/>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a. L’IA change la donne</a:t>
            </a:r>
            <a:endParaRPr/>
          </a:p>
        </p:txBody>
      </p:sp>
      <p:sp>
        <p:nvSpPr>
          <p:cNvPr id="1676" name="Google Shape;1676;p211"/>
          <p:cNvSpPr txBox="1"/>
          <p:nvPr>
            <p:ph type="title"/>
          </p:nvPr>
        </p:nvSpPr>
        <p:spPr>
          <a:xfrm>
            <a:off x="394875" y="307200"/>
            <a:ext cx="69600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- 1. Un second souffle grâce à l’IA ?</a:t>
            </a:r>
            <a:endParaRPr/>
          </a:p>
        </p:txBody>
      </p:sp>
    </p:spTree>
  </p:cSld>
  <p:clrMapOvr>
    <a:masterClrMapping/>
  </p:clrMapOvr>
</p:sld>
</file>

<file path=ppt/slides/slide2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0" name="Shape 1680"/>
        <p:cNvGrpSpPr/>
        <p:nvPr/>
      </p:nvGrpSpPr>
      <p:grpSpPr>
        <a:xfrm>
          <a:off x="0" y="0"/>
          <a:ext cx="0" cy="0"/>
          <a:chOff x="0" y="0"/>
          <a:chExt cx="0" cy="0"/>
        </a:xfrm>
      </p:grpSpPr>
      <p:sp>
        <p:nvSpPr>
          <p:cNvPr id="1681" name="Google Shape;1681;p212"/>
          <p:cNvSpPr txBox="1"/>
          <p:nvPr>
            <p:ph idx="2" type="title"/>
          </p:nvPr>
        </p:nvSpPr>
        <p:spPr>
          <a:xfrm>
            <a:off x="2938050" y="1920300"/>
            <a:ext cx="6206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- 1. Un second souffle grâce à l’IA ?</a:t>
            </a:r>
            <a:endParaRPr/>
          </a:p>
        </p:txBody>
      </p:sp>
      <p:sp>
        <p:nvSpPr>
          <p:cNvPr id="1682" name="Google Shape;1682;p212"/>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b. Exemples d’utilisation</a:t>
            </a:r>
            <a:endParaRPr/>
          </a:p>
        </p:txBody>
      </p:sp>
    </p:spTree>
  </p:cSld>
  <p:clrMapOvr>
    <a:masterClrMapping/>
  </p:clrMapOvr>
</p:sld>
</file>

<file path=ppt/slides/slide2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6" name="Shape 1686"/>
        <p:cNvGrpSpPr/>
        <p:nvPr/>
      </p:nvGrpSpPr>
      <p:grpSpPr>
        <a:xfrm>
          <a:off x="0" y="0"/>
          <a:ext cx="0" cy="0"/>
          <a:chOff x="0" y="0"/>
          <a:chExt cx="0" cy="0"/>
        </a:xfrm>
      </p:grpSpPr>
      <p:sp>
        <p:nvSpPr>
          <p:cNvPr id="1687" name="Google Shape;1687;p213"/>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Un prompt très détaillé, dans un fichier</a:t>
            </a:r>
            <a:endParaRPr/>
          </a:p>
        </p:txBody>
      </p:sp>
    </p:spTree>
  </p:cSld>
  <p:clrMapOvr>
    <a:masterClrMapping/>
  </p:clrMapOvr>
</p:sld>
</file>

<file path=ppt/slides/slide2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1" name="Shape 1691"/>
        <p:cNvGrpSpPr/>
        <p:nvPr/>
      </p:nvGrpSpPr>
      <p:grpSpPr>
        <a:xfrm>
          <a:off x="0" y="0"/>
          <a:ext cx="0" cy="0"/>
          <a:chOff x="0" y="0"/>
          <a:chExt cx="0" cy="0"/>
        </a:xfrm>
      </p:grpSpPr>
      <p:sp>
        <p:nvSpPr>
          <p:cNvPr id="1692" name="Google Shape;1692;p2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693" name="Google Shape;1693;p214"/>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Exemples d’utilisation</a:t>
            </a:r>
            <a:endParaRPr/>
          </a:p>
        </p:txBody>
      </p:sp>
      <p:sp>
        <p:nvSpPr>
          <p:cNvPr id="1694" name="Google Shape;1694;p214"/>
          <p:cNvSpPr txBox="1"/>
          <p:nvPr>
            <p:ph idx="2" type="body"/>
          </p:nvPr>
        </p:nvSpPr>
        <p:spPr>
          <a:xfrm>
            <a:off x="612750" y="1006275"/>
            <a:ext cx="7918500" cy="2048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Un </a:t>
            </a:r>
            <a:r>
              <a:rPr b="1" lang="fr"/>
              <a:t>maxi-prompt</a:t>
            </a:r>
            <a:r>
              <a:rPr lang="fr"/>
              <a:t> dans un fichier : </a:t>
            </a:r>
            <a:endParaRPr/>
          </a:p>
        </p:txBody>
      </p:sp>
      <p:sp>
        <p:nvSpPr>
          <p:cNvPr id="1695" name="Google Shape;1695;p214"/>
          <p:cNvSpPr txBox="1"/>
          <p:nvPr>
            <p:ph type="title"/>
          </p:nvPr>
        </p:nvSpPr>
        <p:spPr>
          <a:xfrm>
            <a:off x="394875" y="307200"/>
            <a:ext cx="7413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- 1. Un second souffle grâce à l’IA ?</a:t>
            </a:r>
            <a:endParaRPr/>
          </a:p>
        </p:txBody>
      </p:sp>
      <p:pic>
        <p:nvPicPr>
          <p:cNvPr id="1696" name="Google Shape;1696;p214"/>
          <p:cNvPicPr preferRelativeResize="0"/>
          <p:nvPr/>
        </p:nvPicPr>
        <p:blipFill rotWithShape="1">
          <a:blip r:embed="rId3">
            <a:alphaModFix/>
          </a:blip>
          <a:srcRect b="3665" l="1097" r="960" t="3312"/>
          <a:stretch/>
        </p:blipFill>
        <p:spPr>
          <a:xfrm>
            <a:off x="451250" y="1677813"/>
            <a:ext cx="8344599" cy="2539674"/>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0" name="Shape 1700"/>
        <p:cNvGrpSpPr/>
        <p:nvPr/>
      </p:nvGrpSpPr>
      <p:grpSpPr>
        <a:xfrm>
          <a:off x="0" y="0"/>
          <a:ext cx="0" cy="0"/>
          <a:chOff x="0" y="0"/>
          <a:chExt cx="0" cy="0"/>
        </a:xfrm>
      </p:grpSpPr>
      <p:sp>
        <p:nvSpPr>
          <p:cNvPr id="1701" name="Google Shape;1701;p2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702" name="Google Shape;1702;p215"/>
          <p:cNvSpPr txBox="1"/>
          <p:nvPr>
            <p:ph idx="2" type="body"/>
          </p:nvPr>
        </p:nvSpPr>
        <p:spPr>
          <a:xfrm>
            <a:off x="612750" y="1006275"/>
            <a:ext cx="7918500" cy="2048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Un </a:t>
            </a:r>
            <a:r>
              <a:rPr b="1" lang="fr"/>
              <a:t>maxi-prompt</a:t>
            </a:r>
            <a:r>
              <a:rPr lang="fr"/>
              <a:t> </a:t>
            </a:r>
            <a:r>
              <a:rPr lang="fr"/>
              <a:t>dans un fichier </a:t>
            </a:r>
            <a:r>
              <a:rPr lang="fr"/>
              <a:t>: Résultats</a:t>
            </a:r>
            <a:endParaRPr/>
          </a:p>
        </p:txBody>
      </p:sp>
      <p:pic>
        <p:nvPicPr>
          <p:cNvPr id="1703" name="Google Shape;1703;p215"/>
          <p:cNvPicPr preferRelativeResize="0"/>
          <p:nvPr/>
        </p:nvPicPr>
        <p:blipFill>
          <a:blip r:embed="rId3">
            <a:alphaModFix/>
          </a:blip>
          <a:stretch>
            <a:fillRect/>
          </a:stretch>
        </p:blipFill>
        <p:spPr>
          <a:xfrm>
            <a:off x="1709850" y="1504431"/>
            <a:ext cx="5724298" cy="3319293"/>
          </a:xfrm>
          <a:prstGeom prst="rect">
            <a:avLst/>
          </a:prstGeom>
          <a:noFill/>
          <a:ln>
            <a:noFill/>
          </a:ln>
          <a:effectLst>
            <a:outerShdw blurRad="57150" rotWithShape="0" algn="bl" dir="5400000" dist="19050">
              <a:srgbClr val="000000">
                <a:alpha val="50000"/>
              </a:srgbClr>
            </a:outerShdw>
          </a:effectLst>
        </p:spPr>
      </p:pic>
      <p:sp>
        <p:nvSpPr>
          <p:cNvPr id="1704" name="Google Shape;1704;p215"/>
          <p:cNvSpPr/>
          <p:nvPr/>
        </p:nvSpPr>
        <p:spPr>
          <a:xfrm>
            <a:off x="2842810" y="2878262"/>
            <a:ext cx="1334100" cy="151800"/>
          </a:xfrm>
          <a:prstGeom prst="roundRect">
            <a:avLst>
              <a:gd fmla="val 16667" name="adj"/>
            </a:avLst>
          </a:prstGeom>
          <a:noFill/>
          <a:ln cap="flat" cmpd="sng" w="17500">
            <a:solidFill>
              <a:srgbClr val="F1C232"/>
            </a:solidFill>
            <a:prstDash val="solid"/>
            <a:round/>
            <a:headEnd len="sm" w="sm" type="none"/>
            <a:tailEnd len="sm" w="sm" type="none"/>
          </a:ln>
        </p:spPr>
        <p:txBody>
          <a:bodyPr anchorCtr="0" anchor="ctr" bIns="83975" lIns="83975" spcFirstLastPara="1" rIns="83975" wrap="square" tIns="83975">
            <a:noAutofit/>
          </a:bodyPr>
          <a:lstStyle/>
          <a:p>
            <a:pPr indent="0" lvl="0" marL="0" rtl="0" algn="ctr">
              <a:spcBef>
                <a:spcPts val="0"/>
              </a:spcBef>
              <a:spcAft>
                <a:spcPts val="0"/>
              </a:spcAft>
              <a:buNone/>
            </a:pPr>
            <a:r>
              <a:t/>
            </a:r>
            <a:endParaRPr sz="1286">
              <a:latin typeface="Nunito"/>
              <a:ea typeface="Nunito"/>
              <a:cs typeface="Nunito"/>
              <a:sym typeface="Nunito"/>
            </a:endParaRPr>
          </a:p>
        </p:txBody>
      </p:sp>
      <p:sp>
        <p:nvSpPr>
          <p:cNvPr id="1705" name="Google Shape;1705;p215"/>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Exemples d’utilisation</a:t>
            </a:r>
            <a:endParaRPr/>
          </a:p>
        </p:txBody>
      </p:sp>
      <p:sp>
        <p:nvSpPr>
          <p:cNvPr id="1706" name="Google Shape;1706;p215"/>
          <p:cNvSpPr txBox="1"/>
          <p:nvPr>
            <p:ph type="title"/>
          </p:nvPr>
        </p:nvSpPr>
        <p:spPr>
          <a:xfrm>
            <a:off x="394875" y="307200"/>
            <a:ext cx="7413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- 1. Un second souffle grâce à l’IA ?</a:t>
            </a:r>
            <a:endParaRPr/>
          </a:p>
        </p:txBody>
      </p:sp>
    </p:spTree>
  </p:cSld>
  <p:clrMapOvr>
    <a:masterClrMapping/>
  </p:clrMapOvr>
</p:sld>
</file>

<file path=ppt/slides/slide2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0" name="Shape 1710"/>
        <p:cNvGrpSpPr/>
        <p:nvPr/>
      </p:nvGrpSpPr>
      <p:grpSpPr>
        <a:xfrm>
          <a:off x="0" y="0"/>
          <a:ext cx="0" cy="0"/>
          <a:chOff x="0" y="0"/>
          <a:chExt cx="0" cy="0"/>
        </a:xfrm>
      </p:grpSpPr>
      <p:sp>
        <p:nvSpPr>
          <p:cNvPr id="1711" name="Google Shape;1711;p2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712" name="Google Shape;1712;p216"/>
          <p:cNvSpPr txBox="1"/>
          <p:nvPr>
            <p:ph idx="2" type="body"/>
          </p:nvPr>
        </p:nvSpPr>
        <p:spPr>
          <a:xfrm>
            <a:off x="612750" y="1006275"/>
            <a:ext cx="7918500" cy="2048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Un </a:t>
            </a:r>
            <a:r>
              <a:rPr b="1" lang="fr"/>
              <a:t>maxi-prompt</a:t>
            </a:r>
            <a:r>
              <a:rPr lang="fr"/>
              <a:t> </a:t>
            </a:r>
            <a:r>
              <a:rPr lang="fr"/>
              <a:t>dans un fichier </a:t>
            </a:r>
            <a:r>
              <a:rPr lang="fr"/>
              <a:t>: Résultats</a:t>
            </a:r>
            <a:endParaRPr/>
          </a:p>
        </p:txBody>
      </p:sp>
      <p:pic>
        <p:nvPicPr>
          <p:cNvPr id="1713" name="Google Shape;1713;p216"/>
          <p:cNvPicPr preferRelativeResize="0"/>
          <p:nvPr/>
        </p:nvPicPr>
        <p:blipFill>
          <a:blip r:embed="rId3">
            <a:alphaModFix/>
          </a:blip>
          <a:stretch>
            <a:fillRect/>
          </a:stretch>
        </p:blipFill>
        <p:spPr>
          <a:xfrm>
            <a:off x="1709844" y="1503324"/>
            <a:ext cx="5724302" cy="3299666"/>
          </a:xfrm>
          <a:prstGeom prst="rect">
            <a:avLst/>
          </a:prstGeom>
          <a:noFill/>
          <a:ln>
            <a:noFill/>
          </a:ln>
          <a:effectLst>
            <a:outerShdw blurRad="57150" rotWithShape="0" algn="bl" dir="5400000" dist="19050">
              <a:srgbClr val="000000">
                <a:alpha val="50000"/>
              </a:srgbClr>
            </a:outerShdw>
          </a:effectLst>
        </p:spPr>
      </p:pic>
      <p:sp>
        <p:nvSpPr>
          <p:cNvPr id="1714" name="Google Shape;1714;p216"/>
          <p:cNvSpPr/>
          <p:nvPr/>
        </p:nvSpPr>
        <p:spPr>
          <a:xfrm>
            <a:off x="1896275" y="2324825"/>
            <a:ext cx="1223700" cy="151800"/>
          </a:xfrm>
          <a:prstGeom prst="roundRect">
            <a:avLst>
              <a:gd fmla="val 16667" name="adj"/>
            </a:avLst>
          </a:prstGeom>
          <a:noFill/>
          <a:ln cap="flat" cmpd="sng" w="17500">
            <a:solidFill>
              <a:srgbClr val="F1C232"/>
            </a:solidFill>
            <a:prstDash val="solid"/>
            <a:round/>
            <a:headEnd len="sm" w="sm" type="none"/>
            <a:tailEnd len="sm" w="sm" type="none"/>
          </a:ln>
        </p:spPr>
        <p:txBody>
          <a:bodyPr anchorCtr="0" anchor="ctr" bIns="83975" lIns="83975" spcFirstLastPara="1" rIns="83975" wrap="square" tIns="83975">
            <a:noAutofit/>
          </a:bodyPr>
          <a:lstStyle/>
          <a:p>
            <a:pPr indent="0" lvl="0" marL="0" rtl="0" algn="ctr">
              <a:spcBef>
                <a:spcPts val="0"/>
              </a:spcBef>
              <a:spcAft>
                <a:spcPts val="0"/>
              </a:spcAft>
              <a:buNone/>
            </a:pPr>
            <a:r>
              <a:t/>
            </a:r>
            <a:endParaRPr sz="1286">
              <a:latin typeface="Nunito"/>
              <a:ea typeface="Nunito"/>
              <a:cs typeface="Nunito"/>
              <a:sym typeface="Nunito"/>
            </a:endParaRPr>
          </a:p>
        </p:txBody>
      </p:sp>
      <p:sp>
        <p:nvSpPr>
          <p:cNvPr id="1715" name="Google Shape;1715;p216"/>
          <p:cNvSpPr/>
          <p:nvPr/>
        </p:nvSpPr>
        <p:spPr>
          <a:xfrm>
            <a:off x="3432250" y="3534900"/>
            <a:ext cx="1077600" cy="151800"/>
          </a:xfrm>
          <a:prstGeom prst="roundRect">
            <a:avLst>
              <a:gd fmla="val 16667" name="adj"/>
            </a:avLst>
          </a:prstGeom>
          <a:noFill/>
          <a:ln cap="flat" cmpd="sng" w="17500">
            <a:solidFill>
              <a:srgbClr val="F1C232"/>
            </a:solidFill>
            <a:prstDash val="solid"/>
            <a:round/>
            <a:headEnd len="sm" w="sm" type="none"/>
            <a:tailEnd len="sm" w="sm" type="none"/>
          </a:ln>
        </p:spPr>
        <p:txBody>
          <a:bodyPr anchorCtr="0" anchor="ctr" bIns="83975" lIns="83975" spcFirstLastPara="1" rIns="83975" wrap="square" tIns="83975">
            <a:noAutofit/>
          </a:bodyPr>
          <a:lstStyle/>
          <a:p>
            <a:pPr indent="0" lvl="0" marL="0" rtl="0" algn="ctr">
              <a:spcBef>
                <a:spcPts val="0"/>
              </a:spcBef>
              <a:spcAft>
                <a:spcPts val="0"/>
              </a:spcAft>
              <a:buNone/>
            </a:pPr>
            <a:r>
              <a:t/>
            </a:r>
            <a:endParaRPr sz="1286">
              <a:latin typeface="Nunito"/>
              <a:ea typeface="Nunito"/>
              <a:cs typeface="Nunito"/>
              <a:sym typeface="Nunito"/>
            </a:endParaRPr>
          </a:p>
        </p:txBody>
      </p:sp>
      <p:sp>
        <p:nvSpPr>
          <p:cNvPr id="1716" name="Google Shape;1716;p216"/>
          <p:cNvSpPr/>
          <p:nvPr/>
        </p:nvSpPr>
        <p:spPr>
          <a:xfrm>
            <a:off x="4637000" y="2059113"/>
            <a:ext cx="1969200" cy="151800"/>
          </a:xfrm>
          <a:prstGeom prst="roundRect">
            <a:avLst>
              <a:gd fmla="val 16667" name="adj"/>
            </a:avLst>
          </a:prstGeom>
          <a:noFill/>
          <a:ln cap="flat" cmpd="sng" w="17500">
            <a:solidFill>
              <a:srgbClr val="F1C232"/>
            </a:solidFill>
            <a:prstDash val="solid"/>
            <a:round/>
            <a:headEnd len="sm" w="sm" type="none"/>
            <a:tailEnd len="sm" w="sm" type="none"/>
          </a:ln>
        </p:spPr>
        <p:txBody>
          <a:bodyPr anchorCtr="0" anchor="ctr" bIns="83975" lIns="83975" spcFirstLastPara="1" rIns="83975" wrap="square" tIns="83975">
            <a:noAutofit/>
          </a:bodyPr>
          <a:lstStyle/>
          <a:p>
            <a:pPr indent="0" lvl="0" marL="0" rtl="0" algn="ctr">
              <a:spcBef>
                <a:spcPts val="0"/>
              </a:spcBef>
              <a:spcAft>
                <a:spcPts val="0"/>
              </a:spcAft>
              <a:buNone/>
            </a:pPr>
            <a:r>
              <a:t/>
            </a:r>
            <a:endParaRPr sz="1286">
              <a:latin typeface="Nunito"/>
              <a:ea typeface="Nunito"/>
              <a:cs typeface="Nunito"/>
              <a:sym typeface="Nunito"/>
            </a:endParaRPr>
          </a:p>
        </p:txBody>
      </p:sp>
      <p:sp>
        <p:nvSpPr>
          <p:cNvPr id="1717" name="Google Shape;1717;p216"/>
          <p:cNvSpPr/>
          <p:nvPr/>
        </p:nvSpPr>
        <p:spPr>
          <a:xfrm>
            <a:off x="6382225" y="2199550"/>
            <a:ext cx="1051800" cy="151800"/>
          </a:xfrm>
          <a:prstGeom prst="roundRect">
            <a:avLst>
              <a:gd fmla="val 16667" name="adj"/>
            </a:avLst>
          </a:prstGeom>
          <a:noFill/>
          <a:ln cap="flat" cmpd="sng" w="17500">
            <a:solidFill>
              <a:srgbClr val="F1C232"/>
            </a:solidFill>
            <a:prstDash val="solid"/>
            <a:round/>
            <a:headEnd len="sm" w="sm" type="none"/>
            <a:tailEnd len="sm" w="sm" type="none"/>
          </a:ln>
        </p:spPr>
        <p:txBody>
          <a:bodyPr anchorCtr="0" anchor="ctr" bIns="83975" lIns="83975" spcFirstLastPara="1" rIns="83975" wrap="square" tIns="83975">
            <a:noAutofit/>
          </a:bodyPr>
          <a:lstStyle/>
          <a:p>
            <a:pPr indent="0" lvl="0" marL="0" rtl="0" algn="ctr">
              <a:spcBef>
                <a:spcPts val="0"/>
              </a:spcBef>
              <a:spcAft>
                <a:spcPts val="0"/>
              </a:spcAft>
              <a:buNone/>
            </a:pPr>
            <a:r>
              <a:t/>
            </a:r>
            <a:endParaRPr sz="1286">
              <a:latin typeface="Nunito"/>
              <a:ea typeface="Nunito"/>
              <a:cs typeface="Nunito"/>
              <a:sym typeface="Nunito"/>
            </a:endParaRPr>
          </a:p>
        </p:txBody>
      </p:sp>
      <p:sp>
        <p:nvSpPr>
          <p:cNvPr id="1718" name="Google Shape;1718;p216"/>
          <p:cNvSpPr/>
          <p:nvPr/>
        </p:nvSpPr>
        <p:spPr>
          <a:xfrm>
            <a:off x="3534225" y="3919600"/>
            <a:ext cx="477000" cy="431700"/>
          </a:xfrm>
          <a:prstGeom prst="roundRect">
            <a:avLst>
              <a:gd fmla="val 16667" name="adj"/>
            </a:avLst>
          </a:prstGeom>
          <a:noFill/>
          <a:ln cap="flat" cmpd="sng" w="17500">
            <a:solidFill>
              <a:srgbClr val="F1C232"/>
            </a:solidFill>
            <a:prstDash val="solid"/>
            <a:round/>
            <a:headEnd len="sm" w="sm" type="none"/>
            <a:tailEnd len="sm" w="sm" type="none"/>
          </a:ln>
        </p:spPr>
        <p:txBody>
          <a:bodyPr anchorCtr="0" anchor="ctr" bIns="83975" lIns="83975" spcFirstLastPara="1" rIns="83975" wrap="square" tIns="83975">
            <a:noAutofit/>
          </a:bodyPr>
          <a:lstStyle/>
          <a:p>
            <a:pPr indent="0" lvl="0" marL="0" rtl="0" algn="ctr">
              <a:spcBef>
                <a:spcPts val="0"/>
              </a:spcBef>
              <a:spcAft>
                <a:spcPts val="0"/>
              </a:spcAft>
              <a:buNone/>
            </a:pPr>
            <a:r>
              <a:t/>
            </a:r>
            <a:endParaRPr sz="1286">
              <a:latin typeface="Nunito"/>
              <a:ea typeface="Nunito"/>
              <a:cs typeface="Nunito"/>
              <a:sym typeface="Nunito"/>
            </a:endParaRPr>
          </a:p>
        </p:txBody>
      </p:sp>
      <p:sp>
        <p:nvSpPr>
          <p:cNvPr id="1719" name="Google Shape;1719;p216"/>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Exemples d’utilisation</a:t>
            </a:r>
            <a:endParaRPr/>
          </a:p>
        </p:txBody>
      </p:sp>
      <p:sp>
        <p:nvSpPr>
          <p:cNvPr id="1720" name="Google Shape;1720;p216"/>
          <p:cNvSpPr txBox="1"/>
          <p:nvPr>
            <p:ph type="title"/>
          </p:nvPr>
        </p:nvSpPr>
        <p:spPr>
          <a:xfrm>
            <a:off x="394875" y="307200"/>
            <a:ext cx="7413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- 1. Un second souffle grâce à l’IA ?</a:t>
            </a:r>
            <a:endParaRPr/>
          </a:p>
        </p:txBody>
      </p:sp>
    </p:spTree>
  </p:cSld>
  <p:clrMapOvr>
    <a:masterClrMapping/>
  </p:clrMapOvr>
</p:sld>
</file>

<file path=ppt/slides/slide2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4" name="Shape 1724"/>
        <p:cNvGrpSpPr/>
        <p:nvPr/>
      </p:nvGrpSpPr>
      <p:grpSpPr>
        <a:xfrm>
          <a:off x="0" y="0"/>
          <a:ext cx="0" cy="0"/>
          <a:chOff x="0" y="0"/>
          <a:chExt cx="0" cy="0"/>
        </a:xfrm>
      </p:grpSpPr>
      <p:sp>
        <p:nvSpPr>
          <p:cNvPr id="1725" name="Google Shape;1725;p2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726" name="Google Shape;1726;p217"/>
          <p:cNvSpPr txBox="1"/>
          <p:nvPr>
            <p:ph idx="2" type="body"/>
          </p:nvPr>
        </p:nvSpPr>
        <p:spPr>
          <a:xfrm>
            <a:off x="612750" y="1006275"/>
            <a:ext cx="7918500" cy="2048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Un </a:t>
            </a:r>
            <a:r>
              <a:rPr b="1" lang="fr"/>
              <a:t>maxi-prompt</a:t>
            </a:r>
            <a:r>
              <a:rPr lang="fr"/>
              <a:t> dans un fichier : Résultats</a:t>
            </a:r>
            <a:endParaRPr/>
          </a:p>
        </p:txBody>
      </p:sp>
      <p:pic>
        <p:nvPicPr>
          <p:cNvPr id="1727" name="Google Shape;1727;p217"/>
          <p:cNvPicPr preferRelativeResize="0"/>
          <p:nvPr/>
        </p:nvPicPr>
        <p:blipFill>
          <a:blip r:embed="rId3">
            <a:alphaModFix/>
          </a:blip>
          <a:stretch>
            <a:fillRect/>
          </a:stretch>
        </p:blipFill>
        <p:spPr>
          <a:xfrm>
            <a:off x="1712886" y="1644757"/>
            <a:ext cx="5724299" cy="2925494"/>
          </a:xfrm>
          <a:prstGeom prst="rect">
            <a:avLst/>
          </a:prstGeom>
          <a:noFill/>
          <a:ln>
            <a:noFill/>
          </a:ln>
          <a:effectLst>
            <a:outerShdw blurRad="57150" rotWithShape="0" algn="bl" dir="5400000" dist="19050">
              <a:srgbClr val="000000">
                <a:alpha val="50000"/>
              </a:srgbClr>
            </a:outerShdw>
          </a:effectLst>
        </p:spPr>
      </p:pic>
      <p:sp>
        <p:nvSpPr>
          <p:cNvPr id="1728" name="Google Shape;1728;p217"/>
          <p:cNvSpPr/>
          <p:nvPr/>
        </p:nvSpPr>
        <p:spPr>
          <a:xfrm>
            <a:off x="2128550" y="2489213"/>
            <a:ext cx="1298700" cy="151800"/>
          </a:xfrm>
          <a:prstGeom prst="roundRect">
            <a:avLst>
              <a:gd fmla="val 16667" name="adj"/>
            </a:avLst>
          </a:prstGeom>
          <a:noFill/>
          <a:ln cap="flat" cmpd="sng" w="17500">
            <a:solidFill>
              <a:srgbClr val="F1C232"/>
            </a:solidFill>
            <a:prstDash val="solid"/>
            <a:round/>
            <a:headEnd len="sm" w="sm" type="none"/>
            <a:tailEnd len="sm" w="sm" type="none"/>
          </a:ln>
        </p:spPr>
        <p:txBody>
          <a:bodyPr anchorCtr="0" anchor="ctr" bIns="83975" lIns="83975" spcFirstLastPara="1" rIns="83975" wrap="square" tIns="83975">
            <a:noAutofit/>
          </a:bodyPr>
          <a:lstStyle/>
          <a:p>
            <a:pPr indent="0" lvl="0" marL="0" rtl="0" algn="ctr">
              <a:spcBef>
                <a:spcPts val="0"/>
              </a:spcBef>
              <a:spcAft>
                <a:spcPts val="0"/>
              </a:spcAft>
              <a:buNone/>
            </a:pPr>
            <a:r>
              <a:t/>
            </a:r>
            <a:endParaRPr sz="1286">
              <a:latin typeface="Nunito"/>
              <a:ea typeface="Nunito"/>
              <a:cs typeface="Nunito"/>
              <a:sym typeface="Nunito"/>
            </a:endParaRPr>
          </a:p>
        </p:txBody>
      </p:sp>
      <p:sp>
        <p:nvSpPr>
          <p:cNvPr id="1729" name="Google Shape;1729;p217"/>
          <p:cNvSpPr/>
          <p:nvPr/>
        </p:nvSpPr>
        <p:spPr>
          <a:xfrm>
            <a:off x="2745525" y="3415876"/>
            <a:ext cx="3037500" cy="151800"/>
          </a:xfrm>
          <a:prstGeom prst="roundRect">
            <a:avLst>
              <a:gd fmla="val 16667" name="adj"/>
            </a:avLst>
          </a:prstGeom>
          <a:noFill/>
          <a:ln cap="flat" cmpd="sng" w="17500">
            <a:solidFill>
              <a:srgbClr val="F1C232"/>
            </a:solidFill>
            <a:prstDash val="solid"/>
            <a:round/>
            <a:headEnd len="sm" w="sm" type="none"/>
            <a:tailEnd len="sm" w="sm" type="none"/>
          </a:ln>
        </p:spPr>
        <p:txBody>
          <a:bodyPr anchorCtr="0" anchor="ctr" bIns="83975" lIns="83975" spcFirstLastPara="1" rIns="83975" wrap="square" tIns="83975">
            <a:noAutofit/>
          </a:bodyPr>
          <a:lstStyle/>
          <a:p>
            <a:pPr indent="0" lvl="0" marL="0" rtl="0" algn="ctr">
              <a:spcBef>
                <a:spcPts val="0"/>
              </a:spcBef>
              <a:spcAft>
                <a:spcPts val="0"/>
              </a:spcAft>
              <a:buNone/>
            </a:pPr>
            <a:r>
              <a:t/>
            </a:r>
            <a:endParaRPr sz="1286">
              <a:latin typeface="Nunito"/>
              <a:ea typeface="Nunito"/>
              <a:cs typeface="Nunito"/>
              <a:sym typeface="Nunito"/>
            </a:endParaRPr>
          </a:p>
        </p:txBody>
      </p:sp>
      <p:sp>
        <p:nvSpPr>
          <p:cNvPr id="1730" name="Google Shape;1730;p217"/>
          <p:cNvSpPr/>
          <p:nvPr/>
        </p:nvSpPr>
        <p:spPr>
          <a:xfrm>
            <a:off x="2128550" y="3684875"/>
            <a:ext cx="1223700" cy="151800"/>
          </a:xfrm>
          <a:prstGeom prst="roundRect">
            <a:avLst>
              <a:gd fmla="val 16667" name="adj"/>
            </a:avLst>
          </a:prstGeom>
          <a:noFill/>
          <a:ln cap="flat" cmpd="sng" w="17500">
            <a:solidFill>
              <a:srgbClr val="F1C232"/>
            </a:solidFill>
            <a:prstDash val="solid"/>
            <a:round/>
            <a:headEnd len="sm" w="sm" type="none"/>
            <a:tailEnd len="sm" w="sm" type="none"/>
          </a:ln>
        </p:spPr>
        <p:txBody>
          <a:bodyPr anchorCtr="0" anchor="ctr" bIns="83975" lIns="83975" spcFirstLastPara="1" rIns="83975" wrap="square" tIns="83975">
            <a:noAutofit/>
          </a:bodyPr>
          <a:lstStyle/>
          <a:p>
            <a:pPr indent="0" lvl="0" marL="0" rtl="0" algn="ctr">
              <a:spcBef>
                <a:spcPts val="0"/>
              </a:spcBef>
              <a:spcAft>
                <a:spcPts val="0"/>
              </a:spcAft>
              <a:buNone/>
            </a:pPr>
            <a:r>
              <a:t/>
            </a:r>
            <a:endParaRPr sz="1286">
              <a:latin typeface="Nunito"/>
              <a:ea typeface="Nunito"/>
              <a:cs typeface="Nunito"/>
              <a:sym typeface="Nunito"/>
            </a:endParaRPr>
          </a:p>
        </p:txBody>
      </p:sp>
      <p:sp>
        <p:nvSpPr>
          <p:cNvPr id="1731" name="Google Shape;1731;p217"/>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Exemples d’utilisation</a:t>
            </a:r>
            <a:endParaRPr/>
          </a:p>
        </p:txBody>
      </p:sp>
      <p:sp>
        <p:nvSpPr>
          <p:cNvPr id="1732" name="Google Shape;1732;p217"/>
          <p:cNvSpPr txBox="1"/>
          <p:nvPr>
            <p:ph type="title"/>
          </p:nvPr>
        </p:nvSpPr>
        <p:spPr>
          <a:xfrm>
            <a:off x="394875" y="307200"/>
            <a:ext cx="7413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- 1. Un second souffle grâce à l’IA ?</a:t>
            </a:r>
            <a:endParaRPr/>
          </a:p>
        </p:txBody>
      </p:sp>
    </p:spTree>
  </p:cSld>
  <p:clrMapOvr>
    <a:masterClrMapping/>
  </p:clrMapOvr>
</p:sld>
</file>

<file path=ppt/slides/slide2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6" name="Shape 1736"/>
        <p:cNvGrpSpPr/>
        <p:nvPr/>
      </p:nvGrpSpPr>
      <p:grpSpPr>
        <a:xfrm>
          <a:off x="0" y="0"/>
          <a:ext cx="0" cy="0"/>
          <a:chOff x="0" y="0"/>
          <a:chExt cx="0" cy="0"/>
        </a:xfrm>
      </p:grpSpPr>
      <p:sp>
        <p:nvSpPr>
          <p:cNvPr id="1737" name="Google Shape;1737;p2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738" name="Google Shape;1738;p218"/>
          <p:cNvSpPr txBox="1"/>
          <p:nvPr>
            <p:ph idx="2" type="body"/>
          </p:nvPr>
        </p:nvSpPr>
        <p:spPr>
          <a:xfrm>
            <a:off x="612750" y="1006275"/>
            <a:ext cx="7918500" cy="2048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Un </a:t>
            </a:r>
            <a:r>
              <a:rPr b="1" lang="fr"/>
              <a:t>maxi-prompt</a:t>
            </a:r>
            <a:r>
              <a:rPr lang="fr"/>
              <a:t> </a:t>
            </a:r>
            <a:r>
              <a:rPr lang="fr"/>
              <a:t>dans un fichier </a:t>
            </a:r>
            <a:r>
              <a:rPr lang="fr"/>
              <a:t>: Résultats</a:t>
            </a:r>
            <a:endParaRPr/>
          </a:p>
        </p:txBody>
      </p:sp>
      <p:pic>
        <p:nvPicPr>
          <p:cNvPr id="1739" name="Google Shape;1739;p218"/>
          <p:cNvPicPr preferRelativeResize="0"/>
          <p:nvPr/>
        </p:nvPicPr>
        <p:blipFill>
          <a:blip r:embed="rId3">
            <a:alphaModFix/>
          </a:blip>
          <a:stretch>
            <a:fillRect/>
          </a:stretch>
        </p:blipFill>
        <p:spPr>
          <a:xfrm>
            <a:off x="1709850" y="1565073"/>
            <a:ext cx="5724298" cy="3098150"/>
          </a:xfrm>
          <a:prstGeom prst="rect">
            <a:avLst/>
          </a:prstGeom>
          <a:noFill/>
          <a:ln>
            <a:noFill/>
          </a:ln>
          <a:effectLst>
            <a:outerShdw blurRad="57150" rotWithShape="0" algn="bl" dir="5400000" dist="19050">
              <a:srgbClr val="000000">
                <a:alpha val="50000"/>
              </a:srgbClr>
            </a:outerShdw>
          </a:effectLst>
        </p:spPr>
      </p:pic>
      <p:sp>
        <p:nvSpPr>
          <p:cNvPr id="1740" name="Google Shape;1740;p218"/>
          <p:cNvSpPr/>
          <p:nvPr/>
        </p:nvSpPr>
        <p:spPr>
          <a:xfrm>
            <a:off x="2091625" y="1995163"/>
            <a:ext cx="1999200" cy="151800"/>
          </a:xfrm>
          <a:prstGeom prst="roundRect">
            <a:avLst>
              <a:gd fmla="val 16667" name="adj"/>
            </a:avLst>
          </a:prstGeom>
          <a:noFill/>
          <a:ln cap="flat" cmpd="sng" w="17500">
            <a:solidFill>
              <a:srgbClr val="F1C232"/>
            </a:solidFill>
            <a:prstDash val="solid"/>
            <a:round/>
            <a:headEnd len="sm" w="sm" type="none"/>
            <a:tailEnd len="sm" w="sm" type="none"/>
          </a:ln>
        </p:spPr>
        <p:txBody>
          <a:bodyPr anchorCtr="0" anchor="ctr" bIns="83975" lIns="83975" spcFirstLastPara="1" rIns="83975" wrap="square" tIns="83975">
            <a:noAutofit/>
          </a:bodyPr>
          <a:lstStyle/>
          <a:p>
            <a:pPr indent="0" lvl="0" marL="0" rtl="0" algn="ctr">
              <a:spcBef>
                <a:spcPts val="0"/>
              </a:spcBef>
              <a:spcAft>
                <a:spcPts val="0"/>
              </a:spcAft>
              <a:buNone/>
            </a:pPr>
            <a:r>
              <a:t/>
            </a:r>
            <a:endParaRPr sz="1286">
              <a:latin typeface="Nunito"/>
              <a:ea typeface="Nunito"/>
              <a:cs typeface="Nunito"/>
              <a:sym typeface="Nunito"/>
            </a:endParaRPr>
          </a:p>
        </p:txBody>
      </p:sp>
      <p:sp>
        <p:nvSpPr>
          <p:cNvPr id="1741" name="Google Shape;1741;p218"/>
          <p:cNvSpPr/>
          <p:nvPr/>
        </p:nvSpPr>
        <p:spPr>
          <a:xfrm>
            <a:off x="3345725" y="2146963"/>
            <a:ext cx="1355700" cy="151800"/>
          </a:xfrm>
          <a:prstGeom prst="roundRect">
            <a:avLst>
              <a:gd fmla="val 16667" name="adj"/>
            </a:avLst>
          </a:prstGeom>
          <a:noFill/>
          <a:ln cap="flat" cmpd="sng" w="17500">
            <a:solidFill>
              <a:srgbClr val="F1C232"/>
            </a:solidFill>
            <a:prstDash val="solid"/>
            <a:round/>
            <a:headEnd len="sm" w="sm" type="none"/>
            <a:tailEnd len="sm" w="sm" type="none"/>
          </a:ln>
        </p:spPr>
        <p:txBody>
          <a:bodyPr anchorCtr="0" anchor="ctr" bIns="83975" lIns="83975" spcFirstLastPara="1" rIns="83975" wrap="square" tIns="83975">
            <a:noAutofit/>
          </a:bodyPr>
          <a:lstStyle/>
          <a:p>
            <a:pPr indent="0" lvl="0" marL="0" rtl="0" algn="ctr">
              <a:spcBef>
                <a:spcPts val="0"/>
              </a:spcBef>
              <a:spcAft>
                <a:spcPts val="0"/>
              </a:spcAft>
              <a:buNone/>
            </a:pPr>
            <a:r>
              <a:t/>
            </a:r>
            <a:endParaRPr sz="1286">
              <a:latin typeface="Nunito"/>
              <a:ea typeface="Nunito"/>
              <a:cs typeface="Nunito"/>
              <a:sym typeface="Nunito"/>
            </a:endParaRPr>
          </a:p>
        </p:txBody>
      </p:sp>
      <p:sp>
        <p:nvSpPr>
          <p:cNvPr id="1742" name="Google Shape;1742;p218"/>
          <p:cNvSpPr/>
          <p:nvPr/>
        </p:nvSpPr>
        <p:spPr>
          <a:xfrm>
            <a:off x="1765950" y="2253525"/>
            <a:ext cx="685500" cy="151800"/>
          </a:xfrm>
          <a:prstGeom prst="roundRect">
            <a:avLst>
              <a:gd fmla="val 16667" name="adj"/>
            </a:avLst>
          </a:prstGeom>
          <a:noFill/>
          <a:ln cap="flat" cmpd="sng" w="17500">
            <a:solidFill>
              <a:srgbClr val="F1C232"/>
            </a:solidFill>
            <a:prstDash val="solid"/>
            <a:round/>
            <a:headEnd len="sm" w="sm" type="none"/>
            <a:tailEnd len="sm" w="sm" type="none"/>
          </a:ln>
        </p:spPr>
        <p:txBody>
          <a:bodyPr anchorCtr="0" anchor="ctr" bIns="83975" lIns="83975" spcFirstLastPara="1" rIns="83975" wrap="square" tIns="83975">
            <a:noAutofit/>
          </a:bodyPr>
          <a:lstStyle/>
          <a:p>
            <a:pPr indent="0" lvl="0" marL="0" rtl="0" algn="ctr">
              <a:spcBef>
                <a:spcPts val="0"/>
              </a:spcBef>
              <a:spcAft>
                <a:spcPts val="0"/>
              </a:spcAft>
              <a:buNone/>
            </a:pPr>
            <a:r>
              <a:t/>
            </a:r>
            <a:endParaRPr sz="1286">
              <a:latin typeface="Nunito"/>
              <a:ea typeface="Nunito"/>
              <a:cs typeface="Nunito"/>
              <a:sym typeface="Nunito"/>
            </a:endParaRPr>
          </a:p>
        </p:txBody>
      </p:sp>
      <p:sp>
        <p:nvSpPr>
          <p:cNvPr id="1743" name="Google Shape;1743;p218"/>
          <p:cNvSpPr/>
          <p:nvPr/>
        </p:nvSpPr>
        <p:spPr>
          <a:xfrm>
            <a:off x="1765950" y="4250950"/>
            <a:ext cx="433200" cy="151800"/>
          </a:xfrm>
          <a:prstGeom prst="roundRect">
            <a:avLst>
              <a:gd fmla="val 16667" name="adj"/>
            </a:avLst>
          </a:prstGeom>
          <a:noFill/>
          <a:ln cap="flat" cmpd="sng" w="17500">
            <a:solidFill>
              <a:srgbClr val="F1C232"/>
            </a:solidFill>
            <a:prstDash val="solid"/>
            <a:round/>
            <a:headEnd len="sm" w="sm" type="none"/>
            <a:tailEnd len="sm" w="sm" type="none"/>
          </a:ln>
        </p:spPr>
        <p:txBody>
          <a:bodyPr anchorCtr="0" anchor="ctr" bIns="83975" lIns="83975" spcFirstLastPara="1" rIns="83975" wrap="square" tIns="83975">
            <a:noAutofit/>
          </a:bodyPr>
          <a:lstStyle/>
          <a:p>
            <a:pPr indent="0" lvl="0" marL="0" rtl="0" algn="ctr">
              <a:spcBef>
                <a:spcPts val="0"/>
              </a:spcBef>
              <a:spcAft>
                <a:spcPts val="0"/>
              </a:spcAft>
              <a:buNone/>
            </a:pPr>
            <a:r>
              <a:t/>
            </a:r>
            <a:endParaRPr sz="1286">
              <a:latin typeface="Nunito"/>
              <a:ea typeface="Nunito"/>
              <a:cs typeface="Nunito"/>
              <a:sym typeface="Nunito"/>
            </a:endParaRPr>
          </a:p>
        </p:txBody>
      </p:sp>
      <p:sp>
        <p:nvSpPr>
          <p:cNvPr id="1744" name="Google Shape;1744;p218"/>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Exemples d’utilisation</a:t>
            </a:r>
            <a:endParaRPr/>
          </a:p>
        </p:txBody>
      </p:sp>
      <p:sp>
        <p:nvSpPr>
          <p:cNvPr id="1745" name="Google Shape;1745;p218"/>
          <p:cNvSpPr txBox="1"/>
          <p:nvPr>
            <p:ph type="title"/>
          </p:nvPr>
        </p:nvSpPr>
        <p:spPr>
          <a:xfrm>
            <a:off x="394875" y="307200"/>
            <a:ext cx="7413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- 1. Un second souffle grâce à l’IA ?</a:t>
            </a:r>
            <a:endParaRPr/>
          </a:p>
        </p:txBody>
      </p:sp>
    </p:spTree>
  </p:cSld>
  <p:clrMapOvr>
    <a:masterClrMapping/>
  </p:clrMapOvr>
</p:sld>
</file>

<file path=ppt/slides/slide2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9" name="Shape 1749"/>
        <p:cNvGrpSpPr/>
        <p:nvPr/>
      </p:nvGrpSpPr>
      <p:grpSpPr>
        <a:xfrm>
          <a:off x="0" y="0"/>
          <a:ext cx="0" cy="0"/>
          <a:chOff x="0" y="0"/>
          <a:chExt cx="0" cy="0"/>
        </a:xfrm>
      </p:grpSpPr>
      <p:sp>
        <p:nvSpPr>
          <p:cNvPr id="1750" name="Google Shape;1750;p219"/>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On peut aussi écrire un </a:t>
            </a:r>
            <a:endParaRPr/>
          </a:p>
          <a:p>
            <a:pPr indent="0" lvl="0" marL="0" rtl="0" algn="ctr">
              <a:spcBef>
                <a:spcPts val="0"/>
              </a:spcBef>
              <a:spcAft>
                <a:spcPts val="0"/>
              </a:spcAft>
              <a:buNone/>
            </a:pPr>
            <a:r>
              <a:rPr lang="fr"/>
              <a:t>skill !</a:t>
            </a:r>
            <a:endParaRPr/>
          </a:p>
        </p:txBody>
      </p:sp>
    </p:spTree>
  </p:cSld>
  <p:clrMapOvr>
    <a:masterClrMapping/>
  </p:clrMapOvr>
</p:sld>
</file>

<file path=ppt/slides/slide2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4" name="Shape 1754"/>
        <p:cNvGrpSpPr/>
        <p:nvPr/>
      </p:nvGrpSpPr>
      <p:grpSpPr>
        <a:xfrm>
          <a:off x="0" y="0"/>
          <a:ext cx="0" cy="0"/>
          <a:chOff x="0" y="0"/>
          <a:chExt cx="0" cy="0"/>
        </a:xfrm>
      </p:grpSpPr>
      <p:sp>
        <p:nvSpPr>
          <p:cNvPr id="1755" name="Google Shape;1755;p2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756" name="Google Shape;1756;p220"/>
          <p:cNvSpPr txBox="1"/>
          <p:nvPr>
            <p:ph idx="2" type="body"/>
          </p:nvPr>
        </p:nvSpPr>
        <p:spPr>
          <a:xfrm>
            <a:off x="612738" y="1006225"/>
            <a:ext cx="7918500" cy="3657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Un </a:t>
            </a:r>
            <a:r>
              <a:rPr b="1" lang="fr"/>
              <a:t>Skill</a:t>
            </a:r>
            <a:r>
              <a:rPr lang="fr"/>
              <a:t> : </a:t>
            </a:r>
            <a:r>
              <a:rPr b="1" lang="fr"/>
              <a:t>module</a:t>
            </a:r>
            <a:r>
              <a:rPr lang="fr"/>
              <a:t> ajouté à une IA pour lui apprendre à accomplir une </a:t>
            </a:r>
            <a:r>
              <a:rPr b="1" lang="fr"/>
              <a:t>tâche très précise</a:t>
            </a:r>
            <a:r>
              <a:rPr lang="fr"/>
              <a:t> (ex : code review selon les guidelines de l’équipe)</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rPr lang="fr"/>
              <a:t>Peut être créé par n’importe quel dev : fichier </a:t>
            </a:r>
            <a:r>
              <a:rPr b="1" lang="fr"/>
              <a:t>markdown</a:t>
            </a:r>
            <a:endParaRPr b="1"/>
          </a:p>
          <a:p>
            <a:pPr indent="-342900" lvl="0" marL="457200" rtl="0" algn="l">
              <a:spcBef>
                <a:spcPts val="0"/>
              </a:spcBef>
              <a:spcAft>
                <a:spcPts val="0"/>
              </a:spcAft>
              <a:buSzPts val="1800"/>
              <a:buChar char="●"/>
            </a:pPr>
            <a:r>
              <a:rPr lang="fr"/>
              <a:t>Est </a:t>
            </a:r>
            <a:r>
              <a:rPr b="1" lang="fr"/>
              <a:t>activé automatiquement</a:t>
            </a:r>
            <a:r>
              <a:rPr lang="fr"/>
              <a:t> : “Fais la code review de ma branche actuelle sur develop”</a:t>
            </a:r>
            <a:endParaRPr/>
          </a:p>
          <a:p>
            <a:pPr indent="-342900" lvl="0" marL="457200" rtl="0" algn="l">
              <a:spcBef>
                <a:spcPts val="0"/>
              </a:spcBef>
              <a:spcAft>
                <a:spcPts val="0"/>
              </a:spcAft>
              <a:buSzPts val="1800"/>
              <a:buChar char="●"/>
            </a:pPr>
            <a:r>
              <a:rPr lang="fr"/>
              <a:t>Peut aussi etre </a:t>
            </a:r>
            <a:r>
              <a:rPr b="1" lang="fr"/>
              <a:t>invoquée</a:t>
            </a:r>
            <a:r>
              <a:rPr lang="fr"/>
              <a:t> : “Utilise le skill code-review-guidelines pour ma branche actuelle”</a:t>
            </a:r>
            <a:endParaRPr/>
          </a:p>
        </p:txBody>
      </p:sp>
      <p:sp>
        <p:nvSpPr>
          <p:cNvPr id="1757" name="Google Shape;1757;p220"/>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Exemples d’utilisation</a:t>
            </a:r>
            <a:endParaRPr/>
          </a:p>
        </p:txBody>
      </p:sp>
      <p:sp>
        <p:nvSpPr>
          <p:cNvPr id="1758" name="Google Shape;1758;p220"/>
          <p:cNvSpPr txBox="1"/>
          <p:nvPr>
            <p:ph type="title"/>
          </p:nvPr>
        </p:nvSpPr>
        <p:spPr>
          <a:xfrm>
            <a:off x="394875" y="307200"/>
            <a:ext cx="7413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- 1. Un second souffle grâce à l’IA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241" name="Google Shape;241;p32" title="giphy (1).gif"/>
          <p:cNvPicPr preferRelativeResize="0"/>
          <p:nvPr/>
        </p:nvPicPr>
        <p:blipFill>
          <a:blip r:embed="rId3">
            <a:alphaModFix/>
          </a:blip>
          <a:stretch>
            <a:fillRect/>
          </a:stretch>
        </p:blipFill>
        <p:spPr>
          <a:xfrm>
            <a:off x="2841900" y="1727700"/>
            <a:ext cx="3516671" cy="2564250"/>
          </a:xfrm>
          <a:prstGeom prst="rect">
            <a:avLst/>
          </a:prstGeom>
          <a:noFill/>
          <a:ln>
            <a:noFill/>
          </a:ln>
        </p:spPr>
      </p:pic>
      <p:sp>
        <p:nvSpPr>
          <p:cNvPr id="242" name="Google Shape;242;p32"/>
          <p:cNvSpPr txBox="1"/>
          <p:nvPr/>
        </p:nvSpPr>
        <p:spPr>
          <a:xfrm>
            <a:off x="3752557" y="940100"/>
            <a:ext cx="1638900" cy="5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6AA84F"/>
                </a:solidFill>
              </a:rPr>
              <a:t>Full TDD</a:t>
            </a:r>
            <a:endParaRPr sz="2200">
              <a:solidFill>
                <a:srgbClr val="6AA84F"/>
              </a:solidFill>
            </a:endParaRPr>
          </a:p>
        </p:txBody>
      </p:sp>
      <p:sp>
        <p:nvSpPr>
          <p:cNvPr id="243" name="Google Shape;243;p32"/>
          <p:cNvSpPr txBox="1"/>
          <p:nvPr/>
        </p:nvSpPr>
        <p:spPr>
          <a:xfrm>
            <a:off x="6737174" y="2748375"/>
            <a:ext cx="1987200" cy="5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6AA84F"/>
                </a:solidFill>
              </a:rPr>
              <a:t>98% de test coverage</a:t>
            </a:r>
            <a:endParaRPr sz="2200">
              <a:solidFill>
                <a:srgbClr val="6AA84F"/>
              </a:solidFill>
            </a:endParaRPr>
          </a:p>
        </p:txBody>
      </p:sp>
      <p:sp>
        <p:nvSpPr>
          <p:cNvPr id="244" name="Google Shape;244;p32"/>
          <p:cNvSpPr txBox="1"/>
          <p:nvPr/>
        </p:nvSpPr>
        <p:spPr>
          <a:xfrm>
            <a:off x="385823" y="2748375"/>
            <a:ext cx="2053800" cy="5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200">
                <a:solidFill>
                  <a:srgbClr val="6AA84F"/>
                </a:solidFill>
              </a:rPr>
              <a:t>0 issue SonarQube</a:t>
            </a:r>
            <a:endParaRPr sz="2200">
              <a:solidFill>
                <a:srgbClr val="6AA84F"/>
              </a:solidFill>
            </a:endParaRPr>
          </a:p>
        </p:txBody>
      </p:sp>
      <p:sp>
        <p:nvSpPr>
          <p:cNvPr id="245" name="Google Shape;245;p32"/>
          <p:cNvSpPr txBox="1"/>
          <p:nvPr>
            <p:ph idx="1" type="subTitle"/>
          </p:nvPr>
        </p:nvSpPr>
        <p:spPr>
          <a:xfrm>
            <a:off x="409500" y="243701"/>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Une équipe de choc</a:t>
            </a:r>
            <a:endParaRPr/>
          </a:p>
        </p:txBody>
      </p:sp>
    </p:spTree>
  </p:cSld>
  <p:clrMapOvr>
    <a:masterClrMapping/>
  </p:clrMapOvr>
</p:sld>
</file>

<file path=ppt/slides/slide2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2" name="Shape 1762"/>
        <p:cNvGrpSpPr/>
        <p:nvPr/>
      </p:nvGrpSpPr>
      <p:grpSpPr>
        <a:xfrm>
          <a:off x="0" y="0"/>
          <a:ext cx="0" cy="0"/>
          <a:chOff x="0" y="0"/>
          <a:chExt cx="0" cy="0"/>
        </a:xfrm>
      </p:grpSpPr>
      <p:sp>
        <p:nvSpPr>
          <p:cNvPr id="1763" name="Google Shape;1763;p2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764" name="Google Shape;1764;p221"/>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Exemples d’utilisation</a:t>
            </a:r>
            <a:endParaRPr/>
          </a:p>
        </p:txBody>
      </p:sp>
      <p:sp>
        <p:nvSpPr>
          <p:cNvPr id="1765" name="Google Shape;1765;p221"/>
          <p:cNvSpPr txBox="1"/>
          <p:nvPr>
            <p:ph type="title"/>
          </p:nvPr>
        </p:nvSpPr>
        <p:spPr>
          <a:xfrm>
            <a:off x="394875" y="307200"/>
            <a:ext cx="7413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- 1. Un second souffle grâce à l’IA ?</a:t>
            </a:r>
            <a:endParaRPr/>
          </a:p>
        </p:txBody>
      </p:sp>
      <p:pic>
        <p:nvPicPr>
          <p:cNvPr id="1766" name="Google Shape;1766;p221"/>
          <p:cNvPicPr preferRelativeResize="0"/>
          <p:nvPr/>
        </p:nvPicPr>
        <p:blipFill>
          <a:blip r:embed="rId3">
            <a:alphaModFix/>
          </a:blip>
          <a:stretch>
            <a:fillRect/>
          </a:stretch>
        </p:blipFill>
        <p:spPr>
          <a:xfrm>
            <a:off x="2981249" y="1320024"/>
            <a:ext cx="3181512" cy="3128671"/>
          </a:xfrm>
          <a:prstGeom prst="rect">
            <a:avLst/>
          </a:prstGeom>
          <a:noFill/>
          <a:ln>
            <a:noFill/>
          </a:ln>
        </p:spPr>
      </p:pic>
      <p:pic>
        <p:nvPicPr>
          <p:cNvPr id="1767" name="Google Shape;1767;p221"/>
          <p:cNvPicPr preferRelativeResize="0"/>
          <p:nvPr/>
        </p:nvPicPr>
        <p:blipFill>
          <a:blip r:embed="rId4">
            <a:alphaModFix/>
          </a:blip>
          <a:stretch>
            <a:fillRect/>
          </a:stretch>
        </p:blipFill>
        <p:spPr>
          <a:xfrm>
            <a:off x="3160287" y="3791728"/>
            <a:ext cx="2040054" cy="656965"/>
          </a:xfrm>
          <a:prstGeom prst="rect">
            <a:avLst/>
          </a:prstGeom>
          <a:noFill/>
          <a:ln>
            <a:noFill/>
          </a:ln>
        </p:spPr>
      </p:pic>
      <p:sp>
        <p:nvSpPr>
          <p:cNvPr id="1768" name="Google Shape;1768;p221"/>
          <p:cNvSpPr txBox="1"/>
          <p:nvPr>
            <p:ph idx="2" type="body"/>
          </p:nvPr>
        </p:nvSpPr>
        <p:spPr>
          <a:xfrm>
            <a:off x="3160287" y="3910015"/>
            <a:ext cx="2040000" cy="725100"/>
          </a:xfrm>
          <a:prstGeom prst="rect">
            <a:avLst/>
          </a:prstGeom>
        </p:spPr>
        <p:txBody>
          <a:bodyPr anchorCtr="0" anchor="t" bIns="107650" lIns="107650" spcFirstLastPara="1" rIns="107650" wrap="square" tIns="107650">
            <a:noAutofit/>
          </a:bodyPr>
          <a:lstStyle/>
          <a:p>
            <a:pPr indent="0" lvl="0" marL="0" rtl="0" algn="l">
              <a:spcBef>
                <a:spcPts val="0"/>
              </a:spcBef>
              <a:spcAft>
                <a:spcPts val="0"/>
              </a:spcAft>
              <a:buNone/>
            </a:pPr>
            <a:r>
              <a:rPr b="1" i="1" lang="fr" sz="2120"/>
              <a:t>Ressources </a:t>
            </a:r>
            <a:r>
              <a:rPr b="1" i="1" lang="fr" sz="2120">
                <a:solidFill>
                  <a:srgbClr val="EE0B6F"/>
                </a:solidFill>
              </a:rPr>
              <a:t>ICI</a:t>
            </a:r>
            <a:endParaRPr b="1" i="1" sz="2120">
              <a:solidFill>
                <a:srgbClr val="EE0B6F"/>
              </a:solidFill>
            </a:endParaRPr>
          </a:p>
          <a:p>
            <a:pPr indent="0" lvl="0" marL="0" rtl="0" algn="l">
              <a:spcBef>
                <a:spcPts val="1413"/>
              </a:spcBef>
              <a:spcAft>
                <a:spcPts val="0"/>
              </a:spcAft>
              <a:buNone/>
            </a:pPr>
            <a:r>
              <a:t/>
            </a:r>
            <a:endParaRPr b="1" i="1" sz="2120"/>
          </a:p>
          <a:p>
            <a:pPr indent="0" lvl="0" marL="0" rtl="0" algn="l">
              <a:spcBef>
                <a:spcPts val="1413"/>
              </a:spcBef>
              <a:spcAft>
                <a:spcPts val="1413"/>
              </a:spcAft>
              <a:buNone/>
            </a:pPr>
            <a:r>
              <a:t/>
            </a:r>
            <a:endParaRPr b="1" i="1" sz="2120"/>
          </a:p>
        </p:txBody>
      </p:sp>
      <p:sp>
        <p:nvSpPr>
          <p:cNvPr id="1769" name="Google Shape;1769;p221"/>
          <p:cNvSpPr txBox="1"/>
          <p:nvPr>
            <p:ph idx="2" type="body"/>
          </p:nvPr>
        </p:nvSpPr>
        <p:spPr>
          <a:xfrm>
            <a:off x="588725" y="1415563"/>
            <a:ext cx="1999800" cy="520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Maxi-prompt</a:t>
            </a:r>
            <a:endParaRPr/>
          </a:p>
        </p:txBody>
      </p:sp>
      <p:sp>
        <p:nvSpPr>
          <p:cNvPr id="1770" name="Google Shape;1770;p221"/>
          <p:cNvSpPr txBox="1"/>
          <p:nvPr>
            <p:ph idx="2" type="body"/>
          </p:nvPr>
        </p:nvSpPr>
        <p:spPr>
          <a:xfrm>
            <a:off x="6536150" y="2199025"/>
            <a:ext cx="1999800" cy="520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Skill Claude</a:t>
            </a:r>
            <a:endParaRPr/>
          </a:p>
        </p:txBody>
      </p:sp>
      <p:sp>
        <p:nvSpPr>
          <p:cNvPr id="1771" name="Google Shape;1771;p221"/>
          <p:cNvSpPr txBox="1"/>
          <p:nvPr>
            <p:ph idx="2" type="body"/>
          </p:nvPr>
        </p:nvSpPr>
        <p:spPr>
          <a:xfrm>
            <a:off x="653225" y="3174825"/>
            <a:ext cx="1935300" cy="520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Rules pour éditeurs IA</a:t>
            </a:r>
            <a:endParaRPr/>
          </a:p>
        </p:txBody>
      </p:sp>
      <p:pic>
        <p:nvPicPr>
          <p:cNvPr id="1772" name="Google Shape;1772;p221"/>
          <p:cNvPicPr preferRelativeResize="0"/>
          <p:nvPr/>
        </p:nvPicPr>
        <p:blipFill>
          <a:blip r:embed="rId5">
            <a:alphaModFix/>
          </a:blip>
          <a:stretch>
            <a:fillRect/>
          </a:stretch>
        </p:blipFill>
        <p:spPr>
          <a:xfrm>
            <a:off x="3197550" y="1531500"/>
            <a:ext cx="1935299" cy="1935299"/>
          </a:xfrm>
          <a:prstGeom prst="rect">
            <a:avLst/>
          </a:prstGeom>
          <a:noFill/>
          <a:ln>
            <a:noFill/>
          </a:ln>
        </p:spPr>
      </p:pic>
    </p:spTree>
  </p:cSld>
  <p:clrMapOvr>
    <a:masterClrMapping/>
  </p:clrMapOvr>
</p:sld>
</file>

<file path=ppt/slides/slide2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6" name="Shape 1776"/>
        <p:cNvGrpSpPr/>
        <p:nvPr/>
      </p:nvGrpSpPr>
      <p:grpSpPr>
        <a:xfrm>
          <a:off x="0" y="0"/>
          <a:ext cx="0" cy="0"/>
          <a:chOff x="0" y="0"/>
          <a:chExt cx="0" cy="0"/>
        </a:xfrm>
      </p:grpSpPr>
      <p:sp>
        <p:nvSpPr>
          <p:cNvPr id="1777" name="Google Shape;1777;p2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778" name="Google Shape;1778;p222"/>
          <p:cNvSpPr txBox="1"/>
          <p:nvPr>
            <p:ph idx="2" type="body"/>
          </p:nvPr>
        </p:nvSpPr>
        <p:spPr>
          <a:xfrm>
            <a:off x="1949100" y="1039350"/>
            <a:ext cx="7150200" cy="348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b="1" i="1" lang="fr"/>
              <a:t>L’IA</a:t>
            </a:r>
            <a:r>
              <a:rPr lang="fr"/>
              <a:t> peut permettre de </a:t>
            </a:r>
            <a:r>
              <a:rPr b="1" i="1" lang="fr"/>
              <a:t>fluidifier</a:t>
            </a:r>
            <a:r>
              <a:rPr lang="fr"/>
              <a:t> l’utilisation du mutation testing et peut-</a:t>
            </a:r>
            <a:r>
              <a:rPr lang="fr"/>
              <a:t>être</a:t>
            </a:r>
            <a:r>
              <a:rPr lang="fr"/>
              <a:t> enfin le faire entrer de manière </a:t>
            </a:r>
            <a:r>
              <a:rPr b="1" i="1" lang="fr"/>
              <a:t>pérenne</a:t>
            </a:r>
            <a:r>
              <a:rPr lang="fr"/>
              <a:t> dans la </a:t>
            </a:r>
            <a:r>
              <a:rPr b="1" i="1" lang="fr"/>
              <a:t>culture</a:t>
            </a:r>
            <a:r>
              <a:rPr lang="fr"/>
              <a:t> des équipes.</a:t>
            </a:r>
            <a:endParaRPr/>
          </a:p>
        </p:txBody>
      </p:sp>
      <p:sp>
        <p:nvSpPr>
          <p:cNvPr id="1779" name="Google Shape;1779;p222"/>
          <p:cNvSpPr txBox="1"/>
          <p:nvPr>
            <p:ph type="title"/>
          </p:nvPr>
        </p:nvSpPr>
        <p:spPr>
          <a:xfrm>
            <a:off x="394875" y="307200"/>
            <a:ext cx="5352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takeaway - IV. Industrialisation du mutation testing</a:t>
            </a:r>
            <a:endParaRPr/>
          </a:p>
        </p:txBody>
      </p:sp>
      <p:sp>
        <p:nvSpPr>
          <p:cNvPr id="1780" name="Google Shape;1780;p222"/>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rabicPeriod"/>
            </a:pPr>
            <a:r>
              <a:rPr lang="fr"/>
              <a:t>Un second souffle grâce à l’IA ?</a:t>
            </a:r>
            <a:endParaRPr/>
          </a:p>
        </p:txBody>
      </p:sp>
    </p:spTree>
  </p:cSld>
  <p:clrMapOvr>
    <a:masterClrMapping/>
  </p:clrMapOvr>
</p:sld>
</file>

<file path=ppt/slides/slide2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4" name="Shape 1784"/>
        <p:cNvGrpSpPr/>
        <p:nvPr/>
      </p:nvGrpSpPr>
      <p:grpSpPr>
        <a:xfrm>
          <a:off x="0" y="0"/>
          <a:ext cx="0" cy="0"/>
          <a:chOff x="0" y="0"/>
          <a:chExt cx="0" cy="0"/>
        </a:xfrm>
      </p:grpSpPr>
      <p:sp>
        <p:nvSpPr>
          <p:cNvPr id="1785" name="Google Shape;1785;p223"/>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On a vu des exemples en local…</a:t>
            </a:r>
            <a:endParaRPr/>
          </a:p>
        </p:txBody>
      </p:sp>
    </p:spTree>
  </p:cSld>
  <p:clrMapOvr>
    <a:masterClrMapping/>
  </p:clrMapOvr>
</p:sld>
</file>

<file path=ppt/slides/slide2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9" name="Shape 1789"/>
        <p:cNvGrpSpPr/>
        <p:nvPr/>
      </p:nvGrpSpPr>
      <p:grpSpPr>
        <a:xfrm>
          <a:off x="0" y="0"/>
          <a:ext cx="0" cy="0"/>
          <a:chOff x="0" y="0"/>
          <a:chExt cx="0" cy="0"/>
        </a:xfrm>
      </p:grpSpPr>
      <p:sp>
        <p:nvSpPr>
          <p:cNvPr id="1790" name="Google Shape;1790;p224"/>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Ce serait possible de l’avoir en intégration continue ?</a:t>
            </a:r>
            <a:endParaRPr/>
          </a:p>
        </p:txBody>
      </p:sp>
    </p:spTree>
  </p:cSld>
  <p:clrMapOvr>
    <a:masterClrMapping/>
  </p:clrMapOvr>
</p:sld>
</file>

<file path=ppt/slides/slide2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4" name="Shape 1794"/>
        <p:cNvGrpSpPr/>
        <p:nvPr/>
      </p:nvGrpSpPr>
      <p:grpSpPr>
        <a:xfrm>
          <a:off x="0" y="0"/>
          <a:ext cx="0" cy="0"/>
          <a:chOff x="0" y="0"/>
          <a:chExt cx="0" cy="0"/>
        </a:xfrm>
      </p:grpSpPr>
      <p:sp>
        <p:nvSpPr>
          <p:cNvPr id="1795" name="Google Shape;1795;p225"/>
          <p:cNvSpPr txBox="1"/>
          <p:nvPr>
            <p:ph type="title"/>
          </p:nvPr>
        </p:nvSpPr>
        <p:spPr>
          <a:xfrm>
            <a:off x="1759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IV. Industrialisation du mutation testing</a:t>
            </a:r>
            <a:endParaRPr/>
          </a:p>
        </p:txBody>
      </p:sp>
      <p:sp>
        <p:nvSpPr>
          <p:cNvPr id="1796" name="Google Shape;1796;p225"/>
          <p:cNvSpPr txBox="1"/>
          <p:nvPr>
            <p:ph idx="1" type="subTitle"/>
          </p:nvPr>
        </p:nvSpPr>
        <p:spPr>
          <a:xfrm>
            <a:off x="1439375" y="1769900"/>
            <a:ext cx="4449300" cy="4542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fr"/>
              <a:t>2. Intégration Continue</a:t>
            </a:r>
            <a:endParaRPr/>
          </a:p>
        </p:txBody>
      </p:sp>
    </p:spTree>
  </p:cSld>
  <p:clrMapOvr>
    <a:masterClrMapping/>
  </p:clrMapOvr>
</p:sld>
</file>

<file path=ppt/slides/slide2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0" name="Shape 1800"/>
        <p:cNvGrpSpPr/>
        <p:nvPr/>
      </p:nvGrpSpPr>
      <p:grpSpPr>
        <a:xfrm>
          <a:off x="0" y="0"/>
          <a:ext cx="0" cy="0"/>
          <a:chOff x="0" y="0"/>
          <a:chExt cx="0" cy="0"/>
        </a:xfrm>
      </p:grpSpPr>
      <p:sp>
        <p:nvSpPr>
          <p:cNvPr id="1801" name="Google Shape;1801;p226"/>
          <p:cNvSpPr txBox="1"/>
          <p:nvPr>
            <p:ph idx="2" type="title"/>
          </p:nvPr>
        </p:nvSpPr>
        <p:spPr>
          <a:xfrm>
            <a:off x="2938050" y="1920300"/>
            <a:ext cx="6206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
        <p:nvSpPr>
          <p:cNvPr id="1802" name="Google Shape;1802;p226"/>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SzPts val="2400"/>
              <a:buAutoNum type="alphaLcPeriod"/>
            </a:pPr>
            <a:r>
              <a:rPr lang="fr"/>
              <a:t>Pourquoi ?</a:t>
            </a:r>
            <a:endParaRPr/>
          </a:p>
        </p:txBody>
      </p:sp>
    </p:spTree>
  </p:cSld>
  <p:clrMapOvr>
    <a:masterClrMapping/>
  </p:clrMapOvr>
</p:sld>
</file>

<file path=ppt/slides/slide2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6" name="Shape 1806"/>
        <p:cNvGrpSpPr/>
        <p:nvPr/>
      </p:nvGrpSpPr>
      <p:grpSpPr>
        <a:xfrm>
          <a:off x="0" y="0"/>
          <a:ext cx="0" cy="0"/>
          <a:chOff x="0" y="0"/>
          <a:chExt cx="0" cy="0"/>
        </a:xfrm>
      </p:grpSpPr>
      <p:sp>
        <p:nvSpPr>
          <p:cNvPr id="1807" name="Google Shape;1807;p2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808" name="Google Shape;1808;p227"/>
          <p:cNvSpPr txBox="1"/>
          <p:nvPr>
            <p:ph idx="2" type="body"/>
          </p:nvPr>
        </p:nvSpPr>
        <p:spPr>
          <a:xfrm>
            <a:off x="471800" y="1495525"/>
            <a:ext cx="79185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En local : </a:t>
            </a:r>
            <a:endParaRPr/>
          </a:p>
          <a:p>
            <a:pPr indent="-342900" lvl="0" marL="457200" rtl="0" algn="l">
              <a:spcBef>
                <a:spcPts val="1200"/>
              </a:spcBef>
              <a:spcAft>
                <a:spcPts val="0"/>
              </a:spcAft>
              <a:buSzPts val="1800"/>
              <a:buChar char="●"/>
            </a:pPr>
            <a:r>
              <a:rPr lang="fr"/>
              <a:t>On lance 2, 3 fois et on oublie</a:t>
            </a:r>
            <a:endParaRPr/>
          </a:p>
          <a:p>
            <a:pPr indent="-342900" lvl="0" marL="457200" rtl="0" algn="l">
              <a:spcBef>
                <a:spcPts val="0"/>
              </a:spcBef>
              <a:spcAft>
                <a:spcPts val="0"/>
              </a:spcAft>
              <a:buSzPts val="1800"/>
              <a:buChar char="●"/>
            </a:pPr>
            <a:r>
              <a:rPr lang="fr"/>
              <a:t>Dépend de la discipline individuelle</a:t>
            </a:r>
            <a:endParaRPr/>
          </a:p>
          <a:p>
            <a:pPr indent="0" lvl="0" marL="0" rtl="0" algn="l">
              <a:spcBef>
                <a:spcPts val="1200"/>
              </a:spcBef>
              <a:spcAft>
                <a:spcPts val="0"/>
              </a:spcAft>
              <a:buNone/>
            </a:pPr>
            <a:r>
              <a:rPr lang="fr"/>
              <a:t>En CI :</a:t>
            </a:r>
            <a:endParaRPr/>
          </a:p>
          <a:p>
            <a:pPr indent="-342900" lvl="0" marL="457200" rtl="0" algn="l">
              <a:spcBef>
                <a:spcPts val="1200"/>
              </a:spcBef>
              <a:spcAft>
                <a:spcPts val="0"/>
              </a:spcAft>
              <a:buSzPts val="1800"/>
              <a:buChar char="●"/>
            </a:pPr>
            <a:r>
              <a:rPr lang="fr"/>
              <a:t>Chaque Merge Request est analysée</a:t>
            </a:r>
            <a:endParaRPr/>
          </a:p>
          <a:p>
            <a:pPr indent="-342900" lvl="0" marL="457200" rtl="0" algn="l">
              <a:spcBef>
                <a:spcPts val="0"/>
              </a:spcBef>
              <a:spcAft>
                <a:spcPts val="0"/>
              </a:spcAft>
              <a:buSzPts val="1800"/>
              <a:buChar char="●"/>
            </a:pPr>
            <a:r>
              <a:rPr lang="fr"/>
              <a:t>Automatique, systématique</a:t>
            </a:r>
            <a:endParaRPr/>
          </a:p>
          <a:p>
            <a:pPr indent="-342900" lvl="0" marL="457200" rtl="0" algn="l">
              <a:spcBef>
                <a:spcPts val="0"/>
              </a:spcBef>
              <a:spcAft>
                <a:spcPts val="0"/>
              </a:spcAft>
              <a:buSzPts val="1800"/>
              <a:buChar char="●"/>
            </a:pPr>
            <a:r>
              <a:rPr lang="fr"/>
              <a:t>Filet de sécurité toujours présent</a:t>
            </a:r>
            <a:endParaRPr/>
          </a:p>
          <a:p>
            <a:pPr indent="0" lvl="0" marL="0" rtl="0" algn="l">
              <a:spcBef>
                <a:spcPts val="1200"/>
              </a:spcBef>
              <a:spcAft>
                <a:spcPts val="0"/>
              </a:spcAft>
              <a:buNone/>
            </a:pPr>
            <a:r>
              <a:t/>
            </a:r>
            <a:endParaRPr b="1"/>
          </a:p>
          <a:p>
            <a:pPr indent="0" lvl="0" marL="0" rtl="0" algn="l">
              <a:spcBef>
                <a:spcPts val="1200"/>
              </a:spcBef>
              <a:spcAft>
                <a:spcPts val="1200"/>
              </a:spcAft>
              <a:buNone/>
            </a:pPr>
            <a:r>
              <a:t/>
            </a:r>
            <a:endParaRPr/>
          </a:p>
        </p:txBody>
      </p:sp>
      <p:sp>
        <p:nvSpPr>
          <p:cNvPr id="1809" name="Google Shape;1809;p227"/>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Pourquoi ?</a:t>
            </a:r>
            <a:endParaRPr/>
          </a:p>
        </p:txBody>
      </p:sp>
      <p:sp>
        <p:nvSpPr>
          <p:cNvPr id="1810" name="Google Shape;1810;p227"/>
          <p:cNvSpPr txBox="1"/>
          <p:nvPr>
            <p:ph type="title"/>
          </p:nvPr>
        </p:nvSpPr>
        <p:spPr>
          <a:xfrm>
            <a:off x="394875" y="307200"/>
            <a:ext cx="56952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Tree>
  </p:cSld>
  <p:clrMapOvr>
    <a:masterClrMapping/>
  </p:clrMapOvr>
</p:sld>
</file>

<file path=ppt/slides/slide2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4" name="Shape 1814"/>
        <p:cNvGrpSpPr/>
        <p:nvPr/>
      </p:nvGrpSpPr>
      <p:grpSpPr>
        <a:xfrm>
          <a:off x="0" y="0"/>
          <a:ext cx="0" cy="0"/>
          <a:chOff x="0" y="0"/>
          <a:chExt cx="0" cy="0"/>
        </a:xfrm>
      </p:grpSpPr>
      <p:sp>
        <p:nvSpPr>
          <p:cNvPr id="1815" name="Google Shape;1815;p228"/>
          <p:cNvSpPr txBox="1"/>
          <p:nvPr>
            <p:ph idx="2" type="title"/>
          </p:nvPr>
        </p:nvSpPr>
        <p:spPr>
          <a:xfrm>
            <a:off x="2938050" y="1920300"/>
            <a:ext cx="6206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
        <p:nvSpPr>
          <p:cNvPr id="1816" name="Google Shape;1816;p228"/>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b. Implémentation</a:t>
            </a:r>
            <a:endParaRPr/>
          </a:p>
        </p:txBody>
      </p:sp>
    </p:spTree>
  </p:cSld>
  <p:clrMapOvr>
    <a:masterClrMapping/>
  </p:clrMapOvr>
</p:sld>
</file>

<file path=ppt/slides/slide2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0" name="Shape 1820"/>
        <p:cNvGrpSpPr/>
        <p:nvPr/>
      </p:nvGrpSpPr>
      <p:grpSpPr>
        <a:xfrm>
          <a:off x="0" y="0"/>
          <a:ext cx="0" cy="0"/>
          <a:chOff x="0" y="0"/>
          <a:chExt cx="0" cy="0"/>
        </a:xfrm>
      </p:grpSpPr>
      <p:sp>
        <p:nvSpPr>
          <p:cNvPr id="1821" name="Google Shape;1821;p2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822" name="Google Shape;1822;p229"/>
          <p:cNvPicPr preferRelativeResize="0"/>
          <p:nvPr/>
        </p:nvPicPr>
        <p:blipFill rotWithShape="1">
          <a:blip r:embed="rId3">
            <a:alphaModFix/>
          </a:blip>
          <a:srcRect b="6293" l="12771" r="12457" t="5196"/>
          <a:stretch/>
        </p:blipFill>
        <p:spPr>
          <a:xfrm>
            <a:off x="405600" y="1068900"/>
            <a:ext cx="8332790" cy="3486938"/>
          </a:xfrm>
          <a:prstGeom prst="rect">
            <a:avLst/>
          </a:prstGeom>
          <a:noFill/>
          <a:ln>
            <a:noFill/>
          </a:ln>
        </p:spPr>
      </p:pic>
      <p:sp>
        <p:nvSpPr>
          <p:cNvPr id="1823" name="Google Shape;1823;p229"/>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Implémentation</a:t>
            </a:r>
            <a:endParaRPr/>
          </a:p>
        </p:txBody>
      </p:sp>
      <p:sp>
        <p:nvSpPr>
          <p:cNvPr id="1824" name="Google Shape;1824;p229"/>
          <p:cNvSpPr txBox="1"/>
          <p:nvPr>
            <p:ph type="title"/>
          </p:nvPr>
        </p:nvSpPr>
        <p:spPr>
          <a:xfrm>
            <a:off x="394875" y="307200"/>
            <a:ext cx="5805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Tree>
  </p:cSld>
  <p:clrMapOvr>
    <a:masterClrMapping/>
  </p:clrMapOvr>
</p:sld>
</file>

<file path=ppt/slides/slide2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8" name="Shape 1828"/>
        <p:cNvGrpSpPr/>
        <p:nvPr/>
      </p:nvGrpSpPr>
      <p:grpSpPr>
        <a:xfrm>
          <a:off x="0" y="0"/>
          <a:ext cx="0" cy="0"/>
          <a:chOff x="0" y="0"/>
          <a:chExt cx="0" cy="0"/>
        </a:xfrm>
      </p:grpSpPr>
      <p:sp>
        <p:nvSpPr>
          <p:cNvPr id="1829" name="Google Shape;1829;p2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830" name="Google Shape;1830;p230"/>
          <p:cNvPicPr preferRelativeResize="0"/>
          <p:nvPr/>
        </p:nvPicPr>
        <p:blipFill rotWithShape="1">
          <a:blip r:embed="rId3">
            <a:alphaModFix/>
          </a:blip>
          <a:srcRect b="0" l="25216" r="25784" t="0"/>
          <a:stretch/>
        </p:blipFill>
        <p:spPr>
          <a:xfrm>
            <a:off x="1727959" y="1191198"/>
            <a:ext cx="5790828" cy="1552275"/>
          </a:xfrm>
          <a:prstGeom prst="rect">
            <a:avLst/>
          </a:prstGeom>
          <a:noFill/>
          <a:ln>
            <a:noFill/>
          </a:ln>
        </p:spPr>
      </p:pic>
      <p:sp>
        <p:nvSpPr>
          <p:cNvPr id="1831" name="Google Shape;1831;p230"/>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Implémentation</a:t>
            </a:r>
            <a:endParaRPr/>
          </a:p>
        </p:txBody>
      </p:sp>
      <p:sp>
        <p:nvSpPr>
          <p:cNvPr id="1832" name="Google Shape;1832;p230"/>
          <p:cNvSpPr txBox="1"/>
          <p:nvPr>
            <p:ph type="title"/>
          </p:nvPr>
        </p:nvSpPr>
        <p:spPr>
          <a:xfrm>
            <a:off x="394875" y="307200"/>
            <a:ext cx="5805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3"/>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Qu’est-ce j’aurais pu faire de plus ?</a:t>
            </a:r>
            <a:endParaRPr/>
          </a:p>
        </p:txBody>
      </p:sp>
    </p:spTree>
  </p:cSld>
  <p:clrMapOvr>
    <a:masterClrMapping/>
  </p:clrMapOvr>
</p:sld>
</file>

<file path=ppt/slides/slide2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6" name="Shape 1836"/>
        <p:cNvGrpSpPr/>
        <p:nvPr/>
      </p:nvGrpSpPr>
      <p:grpSpPr>
        <a:xfrm>
          <a:off x="0" y="0"/>
          <a:ext cx="0" cy="0"/>
          <a:chOff x="0" y="0"/>
          <a:chExt cx="0" cy="0"/>
        </a:xfrm>
      </p:grpSpPr>
      <p:sp>
        <p:nvSpPr>
          <p:cNvPr id="1837" name="Google Shape;1837;p231"/>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Et avec l’IA ça donnerait quoi ?</a:t>
            </a:r>
            <a:endParaRPr/>
          </a:p>
        </p:txBody>
      </p:sp>
    </p:spTree>
  </p:cSld>
  <p:clrMapOvr>
    <a:masterClrMapping/>
  </p:clrMapOvr>
</p:sld>
</file>

<file path=ppt/slides/slide2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1" name="Shape 1841"/>
        <p:cNvGrpSpPr/>
        <p:nvPr/>
      </p:nvGrpSpPr>
      <p:grpSpPr>
        <a:xfrm>
          <a:off x="0" y="0"/>
          <a:ext cx="0" cy="0"/>
          <a:chOff x="0" y="0"/>
          <a:chExt cx="0" cy="0"/>
        </a:xfrm>
      </p:grpSpPr>
      <p:sp>
        <p:nvSpPr>
          <p:cNvPr id="1842" name="Google Shape;1842;p2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843" name="Google Shape;1843;p232"/>
          <p:cNvPicPr preferRelativeResize="0"/>
          <p:nvPr/>
        </p:nvPicPr>
        <p:blipFill rotWithShape="1">
          <a:blip r:embed="rId3">
            <a:alphaModFix/>
          </a:blip>
          <a:srcRect b="0" l="25052" r="25251" t="0"/>
          <a:stretch/>
        </p:blipFill>
        <p:spPr>
          <a:xfrm>
            <a:off x="1717901" y="1197701"/>
            <a:ext cx="5853051" cy="2823599"/>
          </a:xfrm>
          <a:prstGeom prst="rect">
            <a:avLst/>
          </a:prstGeom>
          <a:noFill/>
          <a:ln>
            <a:noFill/>
          </a:ln>
        </p:spPr>
      </p:pic>
      <p:sp>
        <p:nvSpPr>
          <p:cNvPr id="1844" name="Google Shape;1844;p232"/>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Implémentation</a:t>
            </a:r>
            <a:endParaRPr/>
          </a:p>
        </p:txBody>
      </p:sp>
      <p:sp>
        <p:nvSpPr>
          <p:cNvPr id="1845" name="Google Shape;1845;p232"/>
          <p:cNvSpPr txBox="1"/>
          <p:nvPr>
            <p:ph type="title"/>
          </p:nvPr>
        </p:nvSpPr>
        <p:spPr>
          <a:xfrm>
            <a:off x="394875" y="307200"/>
            <a:ext cx="5805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Tree>
  </p:cSld>
  <p:clrMapOvr>
    <a:masterClrMapping/>
  </p:clrMapOvr>
</p:sld>
</file>

<file path=ppt/slides/slide2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9" name="Shape 1849"/>
        <p:cNvGrpSpPr/>
        <p:nvPr/>
      </p:nvGrpSpPr>
      <p:grpSpPr>
        <a:xfrm>
          <a:off x="0" y="0"/>
          <a:ext cx="0" cy="0"/>
          <a:chOff x="0" y="0"/>
          <a:chExt cx="0" cy="0"/>
        </a:xfrm>
      </p:grpSpPr>
      <p:sp>
        <p:nvSpPr>
          <p:cNvPr id="1850" name="Google Shape;1850;p2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851" name="Google Shape;1851;p233"/>
          <p:cNvPicPr preferRelativeResize="0"/>
          <p:nvPr/>
        </p:nvPicPr>
        <p:blipFill rotWithShape="1">
          <a:blip r:embed="rId3">
            <a:alphaModFix/>
          </a:blip>
          <a:srcRect b="0" l="24368" r="25799" t="0"/>
          <a:stretch/>
        </p:blipFill>
        <p:spPr>
          <a:xfrm>
            <a:off x="1645487" y="1203825"/>
            <a:ext cx="5853025" cy="3016624"/>
          </a:xfrm>
          <a:prstGeom prst="rect">
            <a:avLst/>
          </a:prstGeom>
          <a:noFill/>
          <a:ln>
            <a:noFill/>
          </a:ln>
        </p:spPr>
      </p:pic>
      <p:sp>
        <p:nvSpPr>
          <p:cNvPr id="1852" name="Google Shape;1852;p233"/>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Implémentation</a:t>
            </a:r>
            <a:endParaRPr/>
          </a:p>
        </p:txBody>
      </p:sp>
      <p:sp>
        <p:nvSpPr>
          <p:cNvPr id="1853" name="Google Shape;1853;p233"/>
          <p:cNvSpPr txBox="1"/>
          <p:nvPr>
            <p:ph type="title"/>
          </p:nvPr>
        </p:nvSpPr>
        <p:spPr>
          <a:xfrm>
            <a:off x="394875" y="307200"/>
            <a:ext cx="5805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Tree>
  </p:cSld>
  <p:clrMapOvr>
    <a:masterClrMapping/>
  </p:clrMapOvr>
</p:sld>
</file>

<file path=ppt/slides/slide2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7" name="Shape 1857"/>
        <p:cNvGrpSpPr/>
        <p:nvPr/>
      </p:nvGrpSpPr>
      <p:grpSpPr>
        <a:xfrm>
          <a:off x="0" y="0"/>
          <a:ext cx="0" cy="0"/>
          <a:chOff x="0" y="0"/>
          <a:chExt cx="0" cy="0"/>
        </a:xfrm>
      </p:grpSpPr>
      <p:sp>
        <p:nvSpPr>
          <p:cNvPr id="1858" name="Google Shape;1858;p234"/>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Et sur un vrai projet c’est comment ?</a:t>
            </a:r>
            <a:endParaRPr/>
          </a:p>
        </p:txBody>
      </p:sp>
    </p:spTree>
  </p:cSld>
  <p:clrMapOvr>
    <a:masterClrMapping/>
  </p:clrMapOvr>
</p:sld>
</file>

<file path=ppt/slides/slide2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2" name="Shape 1862"/>
        <p:cNvGrpSpPr/>
        <p:nvPr/>
      </p:nvGrpSpPr>
      <p:grpSpPr>
        <a:xfrm>
          <a:off x="0" y="0"/>
          <a:ext cx="0" cy="0"/>
          <a:chOff x="0" y="0"/>
          <a:chExt cx="0" cy="0"/>
        </a:xfrm>
      </p:grpSpPr>
      <p:sp>
        <p:nvSpPr>
          <p:cNvPr id="1863" name="Google Shape;1863;p235"/>
          <p:cNvSpPr txBox="1"/>
          <p:nvPr>
            <p:ph idx="2" type="title"/>
          </p:nvPr>
        </p:nvSpPr>
        <p:spPr>
          <a:xfrm>
            <a:off x="2938050" y="1920300"/>
            <a:ext cx="6206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
        <p:nvSpPr>
          <p:cNvPr id="1864" name="Google Shape;1864;p235"/>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c. Scaling et performances</a:t>
            </a:r>
            <a:endParaRPr/>
          </a:p>
        </p:txBody>
      </p:sp>
    </p:spTree>
  </p:cSld>
  <p:clrMapOvr>
    <a:masterClrMapping/>
  </p:clrMapOvr>
</p:sld>
</file>

<file path=ppt/slides/slide2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8" name="Shape 1868"/>
        <p:cNvGrpSpPr/>
        <p:nvPr/>
      </p:nvGrpSpPr>
      <p:grpSpPr>
        <a:xfrm>
          <a:off x="0" y="0"/>
          <a:ext cx="0" cy="0"/>
          <a:chOff x="0" y="0"/>
          <a:chExt cx="0" cy="0"/>
        </a:xfrm>
      </p:grpSpPr>
      <p:sp>
        <p:nvSpPr>
          <p:cNvPr id="1869" name="Google Shape;1869;p2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870" name="Google Shape;1870;p236"/>
          <p:cNvPicPr preferRelativeResize="0"/>
          <p:nvPr/>
        </p:nvPicPr>
        <p:blipFill rotWithShape="1">
          <a:blip r:embed="rId3">
            <a:alphaModFix/>
          </a:blip>
          <a:srcRect b="26527" l="7191" r="64611" t="4678"/>
          <a:stretch/>
        </p:blipFill>
        <p:spPr>
          <a:xfrm>
            <a:off x="1310988" y="961532"/>
            <a:ext cx="2934364" cy="2107830"/>
          </a:xfrm>
          <a:prstGeom prst="rect">
            <a:avLst/>
          </a:prstGeom>
          <a:noFill/>
          <a:ln>
            <a:noFill/>
          </a:ln>
        </p:spPr>
      </p:pic>
      <p:pic>
        <p:nvPicPr>
          <p:cNvPr id="1871" name="Google Shape;1871;p236"/>
          <p:cNvPicPr preferRelativeResize="0"/>
          <p:nvPr/>
        </p:nvPicPr>
        <p:blipFill rotWithShape="1">
          <a:blip r:embed="rId3">
            <a:alphaModFix/>
          </a:blip>
          <a:srcRect b="26527" l="64525" r="6497" t="4678"/>
          <a:stretch/>
        </p:blipFill>
        <p:spPr>
          <a:xfrm>
            <a:off x="3108951" y="2948988"/>
            <a:ext cx="3015434" cy="2107830"/>
          </a:xfrm>
          <a:prstGeom prst="rect">
            <a:avLst/>
          </a:prstGeom>
          <a:noFill/>
          <a:ln>
            <a:noFill/>
          </a:ln>
        </p:spPr>
      </p:pic>
      <p:pic>
        <p:nvPicPr>
          <p:cNvPr id="1872" name="Google Shape;1872;p236"/>
          <p:cNvPicPr preferRelativeResize="0"/>
          <p:nvPr/>
        </p:nvPicPr>
        <p:blipFill rotWithShape="1">
          <a:blip r:embed="rId3">
            <a:alphaModFix/>
          </a:blip>
          <a:srcRect b="26527" l="35816" r="35207" t="4678"/>
          <a:stretch/>
        </p:blipFill>
        <p:spPr>
          <a:xfrm>
            <a:off x="4817564" y="961532"/>
            <a:ext cx="3015434" cy="2107830"/>
          </a:xfrm>
          <a:prstGeom prst="rect">
            <a:avLst/>
          </a:prstGeom>
          <a:noFill/>
          <a:ln>
            <a:noFill/>
          </a:ln>
        </p:spPr>
      </p:pic>
      <p:sp>
        <p:nvSpPr>
          <p:cNvPr id="1873" name="Google Shape;1873;p236"/>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Scaling et performance</a:t>
            </a:r>
            <a:endParaRPr/>
          </a:p>
        </p:txBody>
      </p:sp>
      <p:sp>
        <p:nvSpPr>
          <p:cNvPr id="1874" name="Google Shape;1874;p236"/>
          <p:cNvSpPr txBox="1"/>
          <p:nvPr>
            <p:ph type="title"/>
          </p:nvPr>
        </p:nvSpPr>
        <p:spPr>
          <a:xfrm>
            <a:off x="394875" y="307200"/>
            <a:ext cx="6912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Tree>
  </p:cSld>
  <p:clrMapOvr>
    <a:masterClrMapping/>
  </p:clrMapOvr>
</p:sld>
</file>

<file path=ppt/slides/slide2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8" name="Shape 1878"/>
        <p:cNvGrpSpPr/>
        <p:nvPr/>
      </p:nvGrpSpPr>
      <p:grpSpPr>
        <a:xfrm>
          <a:off x="0" y="0"/>
          <a:ext cx="0" cy="0"/>
          <a:chOff x="0" y="0"/>
          <a:chExt cx="0" cy="0"/>
        </a:xfrm>
      </p:grpSpPr>
      <p:sp>
        <p:nvSpPr>
          <p:cNvPr id="1879" name="Google Shape;1879;p2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880" name="Google Shape;1880;p237"/>
          <p:cNvSpPr txBox="1"/>
          <p:nvPr>
            <p:ph idx="2" type="body"/>
          </p:nvPr>
        </p:nvSpPr>
        <p:spPr>
          <a:xfrm>
            <a:off x="1036800" y="1060600"/>
            <a:ext cx="7070400" cy="35070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t/>
            </a:r>
            <a:endParaRPr/>
          </a:p>
          <a:p>
            <a:pPr indent="0" lvl="0" marL="457200" rtl="0" algn="l">
              <a:spcBef>
                <a:spcPts val="1200"/>
              </a:spcBef>
              <a:spcAft>
                <a:spcPts val="1200"/>
              </a:spcAft>
              <a:buNone/>
            </a:pPr>
            <a:r>
              <a:t/>
            </a:r>
            <a:endParaRPr/>
          </a:p>
        </p:txBody>
      </p:sp>
      <p:pic>
        <p:nvPicPr>
          <p:cNvPr id="1881" name="Google Shape;1881;p237"/>
          <p:cNvPicPr preferRelativeResize="0"/>
          <p:nvPr/>
        </p:nvPicPr>
        <p:blipFill rotWithShape="1">
          <a:blip r:embed="rId3">
            <a:alphaModFix/>
          </a:blip>
          <a:srcRect b="12847" l="15493" r="72844" t="11090"/>
          <a:stretch/>
        </p:blipFill>
        <p:spPr>
          <a:xfrm>
            <a:off x="1194471" y="3667100"/>
            <a:ext cx="1426099" cy="1389725"/>
          </a:xfrm>
          <a:prstGeom prst="rect">
            <a:avLst/>
          </a:prstGeom>
          <a:noFill/>
          <a:ln>
            <a:noFill/>
          </a:ln>
        </p:spPr>
      </p:pic>
      <p:sp>
        <p:nvSpPr>
          <p:cNvPr id="1882" name="Google Shape;1882;p237"/>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Scaling et performance</a:t>
            </a:r>
            <a:endParaRPr/>
          </a:p>
        </p:txBody>
      </p:sp>
      <p:sp>
        <p:nvSpPr>
          <p:cNvPr id="1883" name="Google Shape;1883;p237"/>
          <p:cNvSpPr txBox="1"/>
          <p:nvPr>
            <p:ph type="title"/>
          </p:nvPr>
        </p:nvSpPr>
        <p:spPr>
          <a:xfrm>
            <a:off x="394875" y="307200"/>
            <a:ext cx="6912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Tree>
  </p:cSld>
  <p:clrMapOvr>
    <a:masterClrMapping/>
  </p:clrMapOvr>
</p:sld>
</file>

<file path=ppt/slides/slide2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7" name="Shape 1887"/>
        <p:cNvGrpSpPr/>
        <p:nvPr/>
      </p:nvGrpSpPr>
      <p:grpSpPr>
        <a:xfrm>
          <a:off x="0" y="0"/>
          <a:ext cx="0" cy="0"/>
          <a:chOff x="0" y="0"/>
          <a:chExt cx="0" cy="0"/>
        </a:xfrm>
      </p:grpSpPr>
      <p:sp>
        <p:nvSpPr>
          <p:cNvPr id="1888" name="Google Shape;1888;p2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889" name="Google Shape;1889;p238"/>
          <p:cNvSpPr txBox="1"/>
          <p:nvPr>
            <p:ph idx="2" type="body"/>
          </p:nvPr>
        </p:nvSpPr>
        <p:spPr>
          <a:xfrm>
            <a:off x="1036800" y="1060600"/>
            <a:ext cx="7070400" cy="3507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Mode incrémental (beta) : </a:t>
            </a:r>
            <a:endParaRPr/>
          </a:p>
          <a:p>
            <a:pPr indent="0" lvl="0" marL="0" rtl="0" algn="l">
              <a:spcBef>
                <a:spcPts val="1200"/>
              </a:spcBef>
              <a:spcAft>
                <a:spcPts val="0"/>
              </a:spcAft>
              <a:buNone/>
            </a:pPr>
            <a:r>
              <a:t/>
            </a:r>
            <a:endParaRPr/>
          </a:p>
          <a:p>
            <a:pPr indent="0" lvl="0" marL="457200" rtl="0" algn="l">
              <a:spcBef>
                <a:spcPts val="1200"/>
              </a:spcBef>
              <a:spcAft>
                <a:spcPts val="0"/>
              </a:spcAft>
              <a:buNone/>
            </a:pPr>
            <a:r>
              <a:t/>
            </a:r>
            <a:endParaRPr/>
          </a:p>
          <a:p>
            <a:pPr indent="0" lvl="0" marL="45720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890" name="Google Shape;1890;p238"/>
          <p:cNvPicPr preferRelativeResize="0"/>
          <p:nvPr/>
        </p:nvPicPr>
        <p:blipFill rotWithShape="1">
          <a:blip r:embed="rId3">
            <a:alphaModFix/>
          </a:blip>
          <a:srcRect b="0" l="24456" r="20687" t="10015"/>
          <a:stretch/>
        </p:blipFill>
        <p:spPr>
          <a:xfrm>
            <a:off x="1327675" y="1671550"/>
            <a:ext cx="6488673" cy="1995550"/>
          </a:xfrm>
          <a:prstGeom prst="rect">
            <a:avLst/>
          </a:prstGeom>
          <a:noFill/>
          <a:ln>
            <a:noFill/>
          </a:ln>
        </p:spPr>
      </p:pic>
      <p:pic>
        <p:nvPicPr>
          <p:cNvPr id="1891" name="Google Shape;1891;p238"/>
          <p:cNvPicPr preferRelativeResize="0"/>
          <p:nvPr/>
        </p:nvPicPr>
        <p:blipFill rotWithShape="1">
          <a:blip r:embed="rId4">
            <a:alphaModFix/>
          </a:blip>
          <a:srcRect b="12847" l="15494" r="58523" t="11090"/>
          <a:stretch/>
        </p:blipFill>
        <p:spPr>
          <a:xfrm>
            <a:off x="1194473" y="3667100"/>
            <a:ext cx="3177175" cy="1389725"/>
          </a:xfrm>
          <a:prstGeom prst="rect">
            <a:avLst/>
          </a:prstGeom>
          <a:noFill/>
          <a:ln>
            <a:noFill/>
          </a:ln>
        </p:spPr>
      </p:pic>
      <p:sp>
        <p:nvSpPr>
          <p:cNvPr id="1892" name="Google Shape;1892;p238"/>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Scaling et performance</a:t>
            </a:r>
            <a:endParaRPr/>
          </a:p>
        </p:txBody>
      </p:sp>
      <p:sp>
        <p:nvSpPr>
          <p:cNvPr id="1893" name="Google Shape;1893;p238"/>
          <p:cNvSpPr txBox="1"/>
          <p:nvPr>
            <p:ph type="title"/>
          </p:nvPr>
        </p:nvSpPr>
        <p:spPr>
          <a:xfrm>
            <a:off x="394875" y="307200"/>
            <a:ext cx="6912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Tree>
  </p:cSld>
  <p:clrMapOvr>
    <a:masterClrMapping/>
  </p:clrMapOvr>
</p:sld>
</file>

<file path=ppt/slides/slide2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7" name="Shape 1897"/>
        <p:cNvGrpSpPr/>
        <p:nvPr/>
      </p:nvGrpSpPr>
      <p:grpSpPr>
        <a:xfrm>
          <a:off x="0" y="0"/>
          <a:ext cx="0" cy="0"/>
          <a:chOff x="0" y="0"/>
          <a:chExt cx="0" cy="0"/>
        </a:xfrm>
      </p:grpSpPr>
      <p:sp>
        <p:nvSpPr>
          <p:cNvPr id="1898" name="Google Shape;1898;p2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899" name="Google Shape;1899;p239"/>
          <p:cNvSpPr txBox="1"/>
          <p:nvPr>
            <p:ph idx="2" type="body"/>
          </p:nvPr>
        </p:nvSpPr>
        <p:spPr>
          <a:xfrm>
            <a:off x="1036800" y="1060600"/>
            <a:ext cx="7070400" cy="3507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Mode incrémental (beta) : </a:t>
            </a:r>
            <a:endParaRPr/>
          </a:p>
          <a:p>
            <a:pPr indent="0" lvl="0" marL="0" rtl="0" algn="l">
              <a:spcBef>
                <a:spcPts val="1200"/>
              </a:spcBef>
              <a:spcAft>
                <a:spcPts val="0"/>
              </a:spcAft>
              <a:buNone/>
            </a:pPr>
            <a:r>
              <a:t/>
            </a:r>
            <a:endParaRPr/>
          </a:p>
          <a:p>
            <a:pPr indent="0" lvl="0" marL="457200" rtl="0" algn="l">
              <a:spcBef>
                <a:spcPts val="1200"/>
              </a:spcBef>
              <a:spcAft>
                <a:spcPts val="0"/>
              </a:spcAft>
              <a:buNone/>
            </a:pPr>
            <a:r>
              <a:t/>
            </a:r>
            <a:endParaRPr/>
          </a:p>
          <a:p>
            <a:pPr indent="0" lvl="0" marL="45720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900" name="Google Shape;1900;p239"/>
          <p:cNvPicPr preferRelativeResize="0"/>
          <p:nvPr/>
        </p:nvPicPr>
        <p:blipFill rotWithShape="1">
          <a:blip r:embed="rId3">
            <a:alphaModFix/>
          </a:blip>
          <a:srcRect b="12847" l="15494" r="58523" t="11090"/>
          <a:stretch/>
        </p:blipFill>
        <p:spPr>
          <a:xfrm>
            <a:off x="1194473" y="3667100"/>
            <a:ext cx="3177175" cy="1389725"/>
          </a:xfrm>
          <a:prstGeom prst="rect">
            <a:avLst/>
          </a:prstGeom>
          <a:noFill/>
          <a:ln>
            <a:noFill/>
          </a:ln>
        </p:spPr>
      </p:pic>
      <p:pic>
        <p:nvPicPr>
          <p:cNvPr id="1901" name="Google Shape;1901;p239"/>
          <p:cNvPicPr preferRelativeResize="0"/>
          <p:nvPr/>
        </p:nvPicPr>
        <p:blipFill rotWithShape="1">
          <a:blip r:embed="rId4">
            <a:alphaModFix/>
          </a:blip>
          <a:srcRect b="20981" l="18278" r="17857" t="17473"/>
          <a:stretch/>
        </p:blipFill>
        <p:spPr>
          <a:xfrm>
            <a:off x="905373" y="1652712"/>
            <a:ext cx="7333248" cy="993775"/>
          </a:xfrm>
          <a:prstGeom prst="rect">
            <a:avLst/>
          </a:prstGeom>
          <a:noFill/>
          <a:ln>
            <a:noFill/>
          </a:ln>
        </p:spPr>
      </p:pic>
      <p:sp>
        <p:nvSpPr>
          <p:cNvPr id="1902" name="Google Shape;1902;p239"/>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Scaling et performance</a:t>
            </a:r>
            <a:endParaRPr/>
          </a:p>
        </p:txBody>
      </p:sp>
      <p:sp>
        <p:nvSpPr>
          <p:cNvPr id="1903" name="Google Shape;1903;p239"/>
          <p:cNvSpPr txBox="1"/>
          <p:nvPr>
            <p:ph type="title"/>
          </p:nvPr>
        </p:nvSpPr>
        <p:spPr>
          <a:xfrm>
            <a:off x="394875" y="307200"/>
            <a:ext cx="6912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Tree>
  </p:cSld>
  <p:clrMapOvr>
    <a:masterClrMapping/>
  </p:clrMapOvr>
</p:sld>
</file>

<file path=ppt/slides/slide2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7" name="Shape 1907"/>
        <p:cNvGrpSpPr/>
        <p:nvPr/>
      </p:nvGrpSpPr>
      <p:grpSpPr>
        <a:xfrm>
          <a:off x="0" y="0"/>
          <a:ext cx="0" cy="0"/>
          <a:chOff x="0" y="0"/>
          <a:chExt cx="0" cy="0"/>
        </a:xfrm>
      </p:grpSpPr>
      <p:sp>
        <p:nvSpPr>
          <p:cNvPr id="1908" name="Google Shape;1908;p2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909" name="Google Shape;1909;p240"/>
          <p:cNvSpPr txBox="1"/>
          <p:nvPr>
            <p:ph idx="2" type="body"/>
          </p:nvPr>
        </p:nvSpPr>
        <p:spPr>
          <a:xfrm>
            <a:off x="1036800" y="1060600"/>
            <a:ext cx="7070400" cy="3507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Mode incrémental (beta) : </a:t>
            </a:r>
            <a:endParaRPr/>
          </a:p>
          <a:p>
            <a:pPr indent="0" lvl="0" marL="457200" rtl="0" algn="l">
              <a:spcBef>
                <a:spcPts val="1200"/>
              </a:spcBef>
              <a:spcAft>
                <a:spcPts val="0"/>
              </a:spcAft>
              <a:buNone/>
            </a:pPr>
            <a:r>
              <a:t/>
            </a:r>
            <a:endParaRPr/>
          </a:p>
          <a:p>
            <a:pPr indent="0" lvl="0" marL="914400" rtl="0" algn="l">
              <a:spcBef>
                <a:spcPts val="1200"/>
              </a:spcBef>
              <a:spcAft>
                <a:spcPts val="0"/>
              </a:spcAft>
              <a:buNone/>
            </a:pPr>
            <a:r>
              <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rPr lang="fr"/>
              <a:t>Réduction du scope : </a:t>
            </a:r>
            <a:endParaRPr/>
          </a:p>
          <a:p>
            <a:pPr indent="-317500" lvl="1" marL="914400" rtl="0" algn="l">
              <a:spcBef>
                <a:spcPts val="0"/>
              </a:spcBef>
              <a:spcAft>
                <a:spcPts val="0"/>
              </a:spcAft>
              <a:buSzPts val="1400"/>
              <a:buChar char="○"/>
            </a:pPr>
            <a:r>
              <a:rPr lang="fr"/>
              <a:t>Exclusion les classes de configs, DTOs, boilerplate</a:t>
            </a:r>
            <a:endParaRPr/>
          </a:p>
          <a:p>
            <a:pPr indent="0" lvl="0" marL="0" rtl="0" algn="l">
              <a:spcBef>
                <a:spcPts val="1200"/>
              </a:spcBef>
              <a:spcAft>
                <a:spcPts val="1200"/>
              </a:spcAft>
              <a:buNone/>
            </a:pPr>
            <a:r>
              <a:t/>
            </a:r>
            <a:endParaRPr/>
          </a:p>
        </p:txBody>
      </p:sp>
      <p:pic>
        <p:nvPicPr>
          <p:cNvPr id="1910" name="Google Shape;1910;p240"/>
          <p:cNvPicPr preferRelativeResize="0"/>
          <p:nvPr/>
        </p:nvPicPr>
        <p:blipFill rotWithShape="1">
          <a:blip r:embed="rId3">
            <a:alphaModFix/>
          </a:blip>
          <a:srcRect b="12847" l="15493" r="43400" t="11090"/>
          <a:stretch/>
        </p:blipFill>
        <p:spPr>
          <a:xfrm>
            <a:off x="1194457" y="3667100"/>
            <a:ext cx="5026376" cy="1389725"/>
          </a:xfrm>
          <a:prstGeom prst="rect">
            <a:avLst/>
          </a:prstGeom>
          <a:noFill/>
          <a:ln>
            <a:noFill/>
          </a:ln>
        </p:spPr>
      </p:pic>
      <p:pic>
        <p:nvPicPr>
          <p:cNvPr id="1911" name="Google Shape;1911;p240"/>
          <p:cNvPicPr preferRelativeResize="0"/>
          <p:nvPr/>
        </p:nvPicPr>
        <p:blipFill rotWithShape="1">
          <a:blip r:embed="rId4">
            <a:alphaModFix/>
          </a:blip>
          <a:srcRect b="20981" l="18278" r="17857" t="17473"/>
          <a:stretch/>
        </p:blipFill>
        <p:spPr>
          <a:xfrm>
            <a:off x="905373" y="1652712"/>
            <a:ext cx="7333248" cy="993775"/>
          </a:xfrm>
          <a:prstGeom prst="rect">
            <a:avLst/>
          </a:prstGeom>
          <a:noFill/>
          <a:ln>
            <a:noFill/>
          </a:ln>
        </p:spPr>
      </p:pic>
      <p:pic>
        <p:nvPicPr>
          <p:cNvPr id="1912" name="Google Shape;1912;p240"/>
          <p:cNvPicPr preferRelativeResize="0"/>
          <p:nvPr/>
        </p:nvPicPr>
        <p:blipFill>
          <a:blip r:embed="rId5">
            <a:alphaModFix/>
          </a:blip>
          <a:stretch>
            <a:fillRect/>
          </a:stretch>
        </p:blipFill>
        <p:spPr>
          <a:xfrm>
            <a:off x="6453400" y="3037825"/>
            <a:ext cx="2399175" cy="1234050"/>
          </a:xfrm>
          <a:prstGeom prst="rect">
            <a:avLst/>
          </a:prstGeom>
          <a:noFill/>
          <a:ln>
            <a:noFill/>
          </a:ln>
          <a:effectLst>
            <a:outerShdw blurRad="57150" rotWithShape="0" algn="bl" dir="5400000" dist="19050">
              <a:srgbClr val="000000">
                <a:alpha val="50000"/>
              </a:srgbClr>
            </a:outerShdw>
          </a:effectLst>
        </p:spPr>
      </p:pic>
      <p:sp>
        <p:nvSpPr>
          <p:cNvPr id="1913" name="Google Shape;1913;p240"/>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Scaling et performance</a:t>
            </a:r>
            <a:endParaRPr/>
          </a:p>
        </p:txBody>
      </p:sp>
      <p:sp>
        <p:nvSpPr>
          <p:cNvPr id="1914" name="Google Shape;1914;p240"/>
          <p:cNvSpPr txBox="1"/>
          <p:nvPr>
            <p:ph type="title"/>
          </p:nvPr>
        </p:nvSpPr>
        <p:spPr>
          <a:xfrm>
            <a:off x="394875" y="307200"/>
            <a:ext cx="6912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4"/>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Il y a un manque quelque part…</a:t>
            </a:r>
            <a:endParaRPr/>
          </a:p>
        </p:txBody>
      </p:sp>
    </p:spTree>
  </p:cSld>
  <p:clrMapOvr>
    <a:masterClrMapping/>
  </p:clrMapOvr>
</p:sld>
</file>

<file path=ppt/slides/slide2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8" name="Shape 1918"/>
        <p:cNvGrpSpPr/>
        <p:nvPr/>
      </p:nvGrpSpPr>
      <p:grpSpPr>
        <a:xfrm>
          <a:off x="0" y="0"/>
          <a:ext cx="0" cy="0"/>
          <a:chOff x="0" y="0"/>
          <a:chExt cx="0" cy="0"/>
        </a:xfrm>
      </p:grpSpPr>
      <p:sp>
        <p:nvSpPr>
          <p:cNvPr id="1919" name="Google Shape;1919;p2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920" name="Google Shape;1920;p241"/>
          <p:cNvPicPr preferRelativeResize="0"/>
          <p:nvPr/>
        </p:nvPicPr>
        <p:blipFill rotWithShape="1">
          <a:blip r:embed="rId3">
            <a:alphaModFix/>
          </a:blip>
          <a:srcRect b="12847" l="70891" r="14971" t="11090"/>
          <a:stretch/>
        </p:blipFill>
        <p:spPr>
          <a:xfrm>
            <a:off x="6220847" y="3667100"/>
            <a:ext cx="1728701" cy="1389725"/>
          </a:xfrm>
          <a:prstGeom prst="rect">
            <a:avLst/>
          </a:prstGeom>
          <a:noFill/>
          <a:ln>
            <a:noFill/>
          </a:ln>
        </p:spPr>
      </p:pic>
      <p:pic>
        <p:nvPicPr>
          <p:cNvPr id="1921" name="Google Shape;1921;p241"/>
          <p:cNvPicPr preferRelativeResize="0"/>
          <p:nvPr/>
        </p:nvPicPr>
        <p:blipFill rotWithShape="1">
          <a:blip r:embed="rId3">
            <a:alphaModFix/>
          </a:blip>
          <a:srcRect b="12847" l="15493" r="43400" t="11090"/>
          <a:stretch/>
        </p:blipFill>
        <p:spPr>
          <a:xfrm>
            <a:off x="1194457" y="3667100"/>
            <a:ext cx="5026376" cy="1389725"/>
          </a:xfrm>
          <a:prstGeom prst="rect">
            <a:avLst/>
          </a:prstGeom>
          <a:noFill/>
          <a:ln>
            <a:noFill/>
          </a:ln>
        </p:spPr>
      </p:pic>
      <p:sp>
        <p:nvSpPr>
          <p:cNvPr id="1922" name="Google Shape;1922;p241"/>
          <p:cNvSpPr txBox="1"/>
          <p:nvPr>
            <p:ph idx="2" type="body"/>
          </p:nvPr>
        </p:nvSpPr>
        <p:spPr>
          <a:xfrm>
            <a:off x="1036800" y="1060600"/>
            <a:ext cx="7070400" cy="3507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Mode incrémental (beta) : </a:t>
            </a:r>
            <a:endParaRPr/>
          </a:p>
          <a:p>
            <a:pPr indent="0" lvl="0" marL="457200" rtl="0" algn="l">
              <a:spcBef>
                <a:spcPts val="1200"/>
              </a:spcBef>
              <a:spcAft>
                <a:spcPts val="0"/>
              </a:spcAft>
              <a:buNone/>
            </a:pPr>
            <a:r>
              <a:t/>
            </a:r>
            <a:endParaRPr/>
          </a:p>
          <a:p>
            <a:pPr indent="0" lvl="0" marL="914400" rtl="0" algn="l">
              <a:spcBef>
                <a:spcPts val="1200"/>
              </a:spcBef>
              <a:spcAft>
                <a:spcPts val="0"/>
              </a:spcAft>
              <a:buNone/>
            </a:pPr>
            <a:r>
              <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rPr lang="fr"/>
              <a:t>Réduction du scope : </a:t>
            </a:r>
            <a:endParaRPr/>
          </a:p>
          <a:p>
            <a:pPr indent="-317500" lvl="1" marL="914400" rtl="0" algn="l">
              <a:spcBef>
                <a:spcPts val="0"/>
              </a:spcBef>
              <a:spcAft>
                <a:spcPts val="0"/>
              </a:spcAft>
              <a:buSzPts val="1400"/>
              <a:buChar char="○"/>
            </a:pPr>
            <a:r>
              <a:rPr lang="fr"/>
              <a:t>Exclusion les classes de configs, DTOs, boilerplate</a:t>
            </a:r>
            <a:endParaRPr/>
          </a:p>
          <a:p>
            <a:pPr indent="0" lvl="0" marL="0" rtl="0" algn="l">
              <a:spcBef>
                <a:spcPts val="1200"/>
              </a:spcBef>
              <a:spcAft>
                <a:spcPts val="1200"/>
              </a:spcAft>
              <a:buNone/>
            </a:pPr>
            <a:r>
              <a:t/>
            </a:r>
            <a:endParaRPr/>
          </a:p>
        </p:txBody>
      </p:sp>
      <p:pic>
        <p:nvPicPr>
          <p:cNvPr id="1923" name="Google Shape;1923;p241"/>
          <p:cNvPicPr preferRelativeResize="0"/>
          <p:nvPr/>
        </p:nvPicPr>
        <p:blipFill rotWithShape="1">
          <a:blip r:embed="rId4">
            <a:alphaModFix/>
          </a:blip>
          <a:srcRect b="20981" l="18278" r="17857" t="17473"/>
          <a:stretch/>
        </p:blipFill>
        <p:spPr>
          <a:xfrm>
            <a:off x="905373" y="1652712"/>
            <a:ext cx="7333248" cy="993775"/>
          </a:xfrm>
          <a:prstGeom prst="rect">
            <a:avLst/>
          </a:prstGeom>
          <a:noFill/>
          <a:ln>
            <a:noFill/>
          </a:ln>
        </p:spPr>
      </p:pic>
      <p:sp>
        <p:nvSpPr>
          <p:cNvPr id="1924" name="Google Shape;1924;p241"/>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 Scaling et performance</a:t>
            </a:r>
            <a:endParaRPr/>
          </a:p>
        </p:txBody>
      </p:sp>
      <p:sp>
        <p:nvSpPr>
          <p:cNvPr id="1925" name="Google Shape;1925;p241"/>
          <p:cNvSpPr txBox="1"/>
          <p:nvPr>
            <p:ph type="title"/>
          </p:nvPr>
        </p:nvSpPr>
        <p:spPr>
          <a:xfrm>
            <a:off x="394875" y="307200"/>
            <a:ext cx="6912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Tree>
  </p:cSld>
  <p:clrMapOvr>
    <a:masterClrMapping/>
  </p:clrMapOvr>
</p:sld>
</file>

<file path=ppt/slides/slide2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9" name="Shape 1929"/>
        <p:cNvGrpSpPr/>
        <p:nvPr/>
      </p:nvGrpSpPr>
      <p:grpSpPr>
        <a:xfrm>
          <a:off x="0" y="0"/>
          <a:ext cx="0" cy="0"/>
          <a:chOff x="0" y="0"/>
          <a:chExt cx="0" cy="0"/>
        </a:xfrm>
      </p:grpSpPr>
      <p:sp>
        <p:nvSpPr>
          <p:cNvPr id="1930" name="Google Shape;1930;p242"/>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Quand est-ce qu'on le lance ?</a:t>
            </a:r>
            <a:endParaRPr/>
          </a:p>
        </p:txBody>
      </p:sp>
    </p:spTree>
  </p:cSld>
  <p:clrMapOvr>
    <a:masterClrMapping/>
  </p:clrMapOvr>
</p:sld>
</file>

<file path=ppt/slides/slide2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4" name="Shape 1934"/>
        <p:cNvGrpSpPr/>
        <p:nvPr/>
      </p:nvGrpSpPr>
      <p:grpSpPr>
        <a:xfrm>
          <a:off x="0" y="0"/>
          <a:ext cx="0" cy="0"/>
          <a:chOff x="0" y="0"/>
          <a:chExt cx="0" cy="0"/>
        </a:xfrm>
      </p:grpSpPr>
      <p:sp>
        <p:nvSpPr>
          <p:cNvPr id="1935" name="Google Shape;1935;p243"/>
          <p:cNvSpPr txBox="1"/>
          <p:nvPr>
            <p:ph idx="2" type="title"/>
          </p:nvPr>
        </p:nvSpPr>
        <p:spPr>
          <a:xfrm>
            <a:off x="2938050" y="1920300"/>
            <a:ext cx="6206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
        <p:nvSpPr>
          <p:cNvPr id="1936" name="Google Shape;1936;p243"/>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d. Stratégies de lancement</a:t>
            </a:r>
            <a:endParaRPr/>
          </a:p>
        </p:txBody>
      </p:sp>
    </p:spTree>
  </p:cSld>
  <p:clrMapOvr>
    <a:masterClrMapping/>
  </p:clrMapOvr>
</p:sld>
</file>

<file path=ppt/slides/slide2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0" name="Shape 1940"/>
        <p:cNvGrpSpPr/>
        <p:nvPr/>
      </p:nvGrpSpPr>
      <p:grpSpPr>
        <a:xfrm>
          <a:off x="0" y="0"/>
          <a:ext cx="0" cy="0"/>
          <a:chOff x="0" y="0"/>
          <a:chExt cx="0" cy="0"/>
        </a:xfrm>
      </p:grpSpPr>
      <p:sp>
        <p:nvSpPr>
          <p:cNvPr id="1941" name="Google Shape;1941;p24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942" name="Google Shape;1942;p244"/>
          <p:cNvPicPr preferRelativeResize="0"/>
          <p:nvPr/>
        </p:nvPicPr>
        <p:blipFill rotWithShape="1">
          <a:blip r:embed="rId3">
            <a:alphaModFix/>
          </a:blip>
          <a:srcRect b="50510" l="18006" r="23552" t="6279"/>
          <a:stretch/>
        </p:blipFill>
        <p:spPr>
          <a:xfrm>
            <a:off x="774300" y="1007025"/>
            <a:ext cx="7595402" cy="1763374"/>
          </a:xfrm>
          <a:prstGeom prst="rect">
            <a:avLst/>
          </a:prstGeom>
          <a:noFill/>
          <a:ln>
            <a:noFill/>
          </a:ln>
        </p:spPr>
      </p:pic>
      <p:pic>
        <p:nvPicPr>
          <p:cNvPr id="1943" name="Google Shape;1943;p244"/>
          <p:cNvPicPr preferRelativeResize="0"/>
          <p:nvPr/>
        </p:nvPicPr>
        <p:blipFill rotWithShape="1">
          <a:blip r:embed="rId3">
            <a:alphaModFix/>
          </a:blip>
          <a:srcRect b="8195" l="18006" r="55476" t="49522"/>
          <a:stretch/>
        </p:blipFill>
        <p:spPr>
          <a:xfrm>
            <a:off x="2848763" y="2937700"/>
            <a:ext cx="3446477" cy="1725524"/>
          </a:xfrm>
          <a:prstGeom prst="rect">
            <a:avLst/>
          </a:prstGeom>
          <a:noFill/>
          <a:ln>
            <a:noFill/>
          </a:ln>
        </p:spPr>
      </p:pic>
      <p:sp>
        <p:nvSpPr>
          <p:cNvPr id="1944" name="Google Shape;1944;p244"/>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d. Stratégies de lancement</a:t>
            </a:r>
            <a:endParaRPr/>
          </a:p>
        </p:txBody>
      </p:sp>
      <p:sp>
        <p:nvSpPr>
          <p:cNvPr id="1945" name="Google Shape;1945;p244"/>
          <p:cNvSpPr txBox="1"/>
          <p:nvPr>
            <p:ph type="title"/>
          </p:nvPr>
        </p:nvSpPr>
        <p:spPr>
          <a:xfrm>
            <a:off x="394875" y="307200"/>
            <a:ext cx="58305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Tree>
  </p:cSld>
  <p:clrMapOvr>
    <a:masterClrMapping/>
  </p:clrMapOvr>
</p:sld>
</file>

<file path=ppt/slides/slide2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9" name="Shape 1949"/>
        <p:cNvGrpSpPr/>
        <p:nvPr/>
      </p:nvGrpSpPr>
      <p:grpSpPr>
        <a:xfrm>
          <a:off x="0" y="0"/>
          <a:ext cx="0" cy="0"/>
          <a:chOff x="0" y="0"/>
          <a:chExt cx="0" cy="0"/>
        </a:xfrm>
      </p:grpSpPr>
      <p:sp>
        <p:nvSpPr>
          <p:cNvPr id="1950" name="Google Shape;1950;p245"/>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Que fait-on des résultats ?</a:t>
            </a:r>
            <a:endParaRPr/>
          </a:p>
        </p:txBody>
      </p:sp>
    </p:spTree>
  </p:cSld>
  <p:clrMapOvr>
    <a:masterClrMapping/>
  </p:clrMapOvr>
</p:sld>
</file>

<file path=ppt/slides/slide2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4" name="Shape 1954"/>
        <p:cNvGrpSpPr/>
        <p:nvPr/>
      </p:nvGrpSpPr>
      <p:grpSpPr>
        <a:xfrm>
          <a:off x="0" y="0"/>
          <a:ext cx="0" cy="0"/>
          <a:chOff x="0" y="0"/>
          <a:chExt cx="0" cy="0"/>
        </a:xfrm>
      </p:grpSpPr>
      <p:sp>
        <p:nvSpPr>
          <p:cNvPr id="1955" name="Google Shape;1955;p246"/>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À partir de quel score c’est acceptable ?</a:t>
            </a:r>
            <a:endParaRPr/>
          </a:p>
        </p:txBody>
      </p:sp>
    </p:spTree>
  </p:cSld>
  <p:clrMapOvr>
    <a:masterClrMapping/>
  </p:clrMapOvr>
</p:sld>
</file>

<file path=ppt/slides/slide2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9" name="Shape 1959"/>
        <p:cNvGrpSpPr/>
        <p:nvPr/>
      </p:nvGrpSpPr>
      <p:grpSpPr>
        <a:xfrm>
          <a:off x="0" y="0"/>
          <a:ext cx="0" cy="0"/>
          <a:chOff x="0" y="0"/>
          <a:chExt cx="0" cy="0"/>
        </a:xfrm>
      </p:grpSpPr>
      <p:sp>
        <p:nvSpPr>
          <p:cNvPr id="1960" name="Google Shape;1960;p247"/>
          <p:cNvSpPr txBox="1"/>
          <p:nvPr>
            <p:ph idx="2" type="title"/>
          </p:nvPr>
        </p:nvSpPr>
        <p:spPr>
          <a:xfrm>
            <a:off x="2938050" y="1920300"/>
            <a:ext cx="6206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
        <p:nvSpPr>
          <p:cNvPr id="1961" name="Google Shape;1961;p247"/>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e. Stratégies d’adoption du score</a:t>
            </a:r>
            <a:endParaRPr/>
          </a:p>
        </p:txBody>
      </p:sp>
    </p:spTree>
  </p:cSld>
  <p:clrMapOvr>
    <a:masterClrMapping/>
  </p:clrMapOvr>
</p:sld>
</file>

<file path=ppt/slides/slide2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5" name="Shape 1965"/>
        <p:cNvGrpSpPr/>
        <p:nvPr/>
      </p:nvGrpSpPr>
      <p:grpSpPr>
        <a:xfrm>
          <a:off x="0" y="0"/>
          <a:ext cx="0" cy="0"/>
          <a:chOff x="0" y="0"/>
          <a:chExt cx="0" cy="0"/>
        </a:xfrm>
      </p:grpSpPr>
      <p:sp>
        <p:nvSpPr>
          <p:cNvPr id="1966" name="Google Shape;1966;p24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967" name="Google Shape;1967;p248"/>
          <p:cNvSpPr txBox="1"/>
          <p:nvPr>
            <p:ph idx="2" type="body"/>
          </p:nvPr>
        </p:nvSpPr>
        <p:spPr>
          <a:xfrm>
            <a:off x="394875" y="1466450"/>
            <a:ext cx="7918500" cy="2866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fr"/>
              <a:t>Découverte</a:t>
            </a:r>
            <a:endParaRPr/>
          </a:p>
          <a:p>
            <a:pPr indent="-317500" lvl="1" marL="914400" rtl="0" algn="l">
              <a:spcBef>
                <a:spcPts val="0"/>
              </a:spcBef>
              <a:spcAft>
                <a:spcPts val="0"/>
              </a:spcAft>
              <a:buSzPts val="1400"/>
              <a:buChar char="○"/>
            </a:pPr>
            <a:r>
              <a:rPr lang="fr"/>
              <a:t>Commencer à 60% en non-blocking</a:t>
            </a:r>
            <a:endParaRPr/>
          </a:p>
          <a:p>
            <a:pPr indent="-317500" lvl="1" marL="914400" rtl="0" algn="l">
              <a:spcBef>
                <a:spcPts val="0"/>
              </a:spcBef>
              <a:spcAft>
                <a:spcPts val="0"/>
              </a:spcAft>
              <a:buSzPts val="1400"/>
              <a:buChar char="○"/>
            </a:pPr>
            <a:r>
              <a:rPr lang="fr"/>
              <a:t>L'équipe découvre les rapports, identifie les patterns</a:t>
            </a:r>
            <a:endParaRPr/>
          </a:p>
          <a:p>
            <a:pPr indent="-342900" lvl="0" marL="457200" rtl="0" algn="l">
              <a:spcBef>
                <a:spcPts val="0"/>
              </a:spcBef>
              <a:spcAft>
                <a:spcPts val="0"/>
              </a:spcAft>
              <a:buSzPts val="1800"/>
              <a:buAutoNum type="arabicPeriod"/>
            </a:pPr>
            <a:r>
              <a:rPr lang="fr"/>
              <a:t>Adoption</a:t>
            </a:r>
            <a:endParaRPr/>
          </a:p>
          <a:p>
            <a:pPr indent="-317500" lvl="1" marL="914400" rtl="0" algn="l">
              <a:spcBef>
                <a:spcPts val="0"/>
              </a:spcBef>
              <a:spcAft>
                <a:spcPts val="0"/>
              </a:spcAft>
              <a:buSzPts val="1400"/>
              <a:buChar char="○"/>
            </a:pPr>
            <a:r>
              <a:rPr lang="fr"/>
              <a:t>Monter à 70-75%, passer en bloquant</a:t>
            </a:r>
            <a:endParaRPr/>
          </a:p>
          <a:p>
            <a:pPr indent="-317500" lvl="1" marL="914400" rtl="0" algn="l">
              <a:spcBef>
                <a:spcPts val="0"/>
              </a:spcBef>
              <a:spcAft>
                <a:spcPts val="0"/>
              </a:spcAft>
              <a:buSzPts val="1400"/>
              <a:buChar char="○"/>
            </a:pPr>
            <a:r>
              <a:rPr lang="fr"/>
              <a:t>Cibler le code métier critique uniquement</a:t>
            </a:r>
            <a:endParaRPr/>
          </a:p>
          <a:p>
            <a:pPr indent="-342900" lvl="0" marL="457200" rtl="0" algn="l">
              <a:spcBef>
                <a:spcPts val="0"/>
              </a:spcBef>
              <a:spcAft>
                <a:spcPts val="0"/>
              </a:spcAft>
              <a:buSzPts val="1800"/>
              <a:buAutoNum type="arabicPeriod"/>
            </a:pPr>
            <a:r>
              <a:rPr lang="fr"/>
              <a:t>Maturité</a:t>
            </a:r>
            <a:endParaRPr/>
          </a:p>
          <a:p>
            <a:pPr indent="-317500" lvl="1" marL="914400" rtl="0" algn="l">
              <a:spcBef>
                <a:spcPts val="0"/>
              </a:spcBef>
              <a:spcAft>
                <a:spcPts val="0"/>
              </a:spcAft>
              <a:buSzPts val="1400"/>
              <a:buChar char="○"/>
            </a:pPr>
            <a:r>
              <a:rPr lang="fr"/>
              <a:t>Viser 80-85% sur le code métier</a:t>
            </a:r>
            <a:endParaRPr/>
          </a:p>
          <a:p>
            <a:pPr indent="-317500" lvl="1" marL="914400" rtl="0" algn="l">
              <a:spcBef>
                <a:spcPts val="0"/>
              </a:spcBef>
              <a:spcAft>
                <a:spcPts val="0"/>
              </a:spcAft>
              <a:buSzPts val="1400"/>
              <a:buChar char="○"/>
            </a:pPr>
            <a:r>
              <a:rPr lang="fr"/>
              <a:t>90%+ sur les modules les plus critiques</a:t>
            </a:r>
            <a:endParaRPr/>
          </a:p>
          <a:p>
            <a:pPr indent="-317500" lvl="1" marL="914400" rtl="0" algn="l">
              <a:spcBef>
                <a:spcPts val="0"/>
              </a:spcBef>
              <a:spcAft>
                <a:spcPts val="0"/>
              </a:spcAft>
              <a:buSzPts val="1400"/>
              <a:buChar char="○"/>
            </a:pPr>
            <a:r>
              <a:rPr lang="fr"/>
              <a:t>Ne jamais viser 100% (mutations équivalentes)</a:t>
            </a:r>
            <a:endParaRPr/>
          </a:p>
        </p:txBody>
      </p:sp>
      <p:pic>
        <p:nvPicPr>
          <p:cNvPr id="1968" name="Google Shape;1968;p248"/>
          <p:cNvPicPr preferRelativeResize="0"/>
          <p:nvPr/>
        </p:nvPicPr>
        <p:blipFill>
          <a:blip r:embed="rId3">
            <a:alphaModFix/>
          </a:blip>
          <a:stretch>
            <a:fillRect/>
          </a:stretch>
        </p:blipFill>
        <p:spPr>
          <a:xfrm>
            <a:off x="5894675" y="1231950"/>
            <a:ext cx="2212450" cy="1018725"/>
          </a:xfrm>
          <a:prstGeom prst="rect">
            <a:avLst/>
          </a:prstGeom>
          <a:noFill/>
          <a:ln>
            <a:noFill/>
          </a:ln>
          <a:effectLst>
            <a:outerShdw blurRad="57150" rotWithShape="0" algn="bl" dir="5400000" dist="19050">
              <a:srgbClr val="000000">
                <a:alpha val="50000"/>
              </a:srgbClr>
            </a:outerShdw>
          </a:effectLst>
        </p:spPr>
      </p:pic>
      <p:pic>
        <p:nvPicPr>
          <p:cNvPr id="1969" name="Google Shape;1969;p248"/>
          <p:cNvPicPr preferRelativeResize="0"/>
          <p:nvPr/>
        </p:nvPicPr>
        <p:blipFill rotWithShape="1">
          <a:blip r:embed="rId4">
            <a:alphaModFix/>
          </a:blip>
          <a:srcRect b="0" l="0" r="0" t="6112"/>
          <a:stretch/>
        </p:blipFill>
        <p:spPr>
          <a:xfrm>
            <a:off x="6068560" y="2471750"/>
            <a:ext cx="1864675" cy="624500"/>
          </a:xfrm>
          <a:prstGeom prst="rect">
            <a:avLst/>
          </a:prstGeom>
          <a:noFill/>
          <a:ln>
            <a:noFill/>
          </a:ln>
          <a:effectLst>
            <a:outerShdw blurRad="57150" rotWithShape="0" algn="bl" dir="5400000" dist="19050">
              <a:srgbClr val="000000">
                <a:alpha val="50000"/>
              </a:srgbClr>
            </a:outerShdw>
          </a:effectLst>
        </p:spPr>
      </p:pic>
      <p:sp>
        <p:nvSpPr>
          <p:cNvPr id="1970" name="Google Shape;1970;p248"/>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e. Stratégie d’adoption du score</a:t>
            </a:r>
            <a:endParaRPr/>
          </a:p>
        </p:txBody>
      </p:sp>
      <p:sp>
        <p:nvSpPr>
          <p:cNvPr id="1971" name="Google Shape;1971;p248"/>
          <p:cNvSpPr txBox="1"/>
          <p:nvPr>
            <p:ph type="title"/>
          </p:nvPr>
        </p:nvSpPr>
        <p:spPr>
          <a:xfrm>
            <a:off x="394875" y="307200"/>
            <a:ext cx="56523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IV. Industrialisation du mutation testing - 2. Intégration Continue</a:t>
            </a:r>
            <a:endParaRPr/>
          </a:p>
        </p:txBody>
      </p:sp>
    </p:spTree>
  </p:cSld>
  <p:clrMapOvr>
    <a:masterClrMapping/>
  </p:clrMapOvr>
</p:sld>
</file>

<file path=ppt/slides/slide2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5" name="Shape 1975"/>
        <p:cNvGrpSpPr/>
        <p:nvPr/>
      </p:nvGrpSpPr>
      <p:grpSpPr>
        <a:xfrm>
          <a:off x="0" y="0"/>
          <a:ext cx="0" cy="0"/>
          <a:chOff x="0" y="0"/>
          <a:chExt cx="0" cy="0"/>
        </a:xfrm>
      </p:grpSpPr>
      <p:sp>
        <p:nvSpPr>
          <p:cNvPr id="1976" name="Google Shape;1976;p24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977" name="Google Shape;1977;p249"/>
          <p:cNvSpPr txBox="1"/>
          <p:nvPr>
            <p:ph idx="2" type="body"/>
          </p:nvPr>
        </p:nvSpPr>
        <p:spPr>
          <a:xfrm>
            <a:off x="1913425" y="1209738"/>
            <a:ext cx="7150200" cy="330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u="sng"/>
          </a:p>
          <a:p>
            <a:pPr indent="0" lvl="0" marL="0" rtl="0" algn="l">
              <a:spcBef>
                <a:spcPts val="1200"/>
              </a:spcBef>
              <a:spcAft>
                <a:spcPts val="1200"/>
              </a:spcAft>
              <a:buNone/>
            </a:pPr>
            <a:r>
              <a:t/>
            </a:r>
            <a:endParaRPr/>
          </a:p>
        </p:txBody>
      </p:sp>
      <p:pic>
        <p:nvPicPr>
          <p:cNvPr id="1978" name="Google Shape;1978;p249"/>
          <p:cNvPicPr preferRelativeResize="0"/>
          <p:nvPr/>
        </p:nvPicPr>
        <p:blipFill rotWithShape="1">
          <a:blip r:embed="rId3">
            <a:alphaModFix/>
          </a:blip>
          <a:srcRect b="0" l="11316" r="0" t="0"/>
          <a:stretch/>
        </p:blipFill>
        <p:spPr>
          <a:xfrm>
            <a:off x="3064738" y="1717725"/>
            <a:ext cx="3014525" cy="3399075"/>
          </a:xfrm>
          <a:prstGeom prst="rect">
            <a:avLst/>
          </a:prstGeom>
          <a:noFill/>
          <a:ln>
            <a:noFill/>
          </a:ln>
        </p:spPr>
      </p:pic>
      <p:sp>
        <p:nvSpPr>
          <p:cNvPr id="1979" name="Google Shape;1979;p249"/>
          <p:cNvSpPr txBox="1"/>
          <p:nvPr>
            <p:ph type="title"/>
          </p:nvPr>
        </p:nvSpPr>
        <p:spPr>
          <a:xfrm>
            <a:off x="394875" y="307200"/>
            <a:ext cx="5352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takeaway - Industrialiser le MT</a:t>
            </a:r>
            <a:endParaRPr/>
          </a:p>
        </p:txBody>
      </p:sp>
      <p:sp>
        <p:nvSpPr>
          <p:cNvPr id="1980" name="Google Shape;1980;p249"/>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Intégration CI</a:t>
            </a:r>
            <a:endParaRPr/>
          </a:p>
        </p:txBody>
      </p:sp>
    </p:spTree>
  </p:cSld>
  <p:clrMapOvr>
    <a:masterClrMapping/>
  </p:clrMapOvr>
</p:sld>
</file>

<file path=ppt/slides/slide2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4" name="Shape 1984"/>
        <p:cNvGrpSpPr/>
        <p:nvPr/>
      </p:nvGrpSpPr>
      <p:grpSpPr>
        <a:xfrm>
          <a:off x="0" y="0"/>
          <a:ext cx="0" cy="0"/>
          <a:chOff x="0" y="0"/>
          <a:chExt cx="0" cy="0"/>
        </a:xfrm>
      </p:grpSpPr>
      <p:sp>
        <p:nvSpPr>
          <p:cNvPr id="1985" name="Google Shape;1985;p250"/>
          <p:cNvSpPr txBox="1"/>
          <p:nvPr>
            <p:ph type="title"/>
          </p:nvPr>
        </p:nvSpPr>
        <p:spPr>
          <a:xfrm>
            <a:off x="394875" y="307200"/>
            <a:ext cx="53529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takeaway - Industrialiser le MT</a:t>
            </a:r>
            <a:endParaRPr/>
          </a:p>
        </p:txBody>
      </p:sp>
      <p:sp>
        <p:nvSpPr>
          <p:cNvPr id="1986" name="Google Shape;1986;p25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987" name="Google Shape;1987;p250"/>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Intégration CI</a:t>
            </a:r>
            <a:endParaRPr/>
          </a:p>
        </p:txBody>
      </p:sp>
      <p:sp>
        <p:nvSpPr>
          <p:cNvPr id="1988" name="Google Shape;1988;p250"/>
          <p:cNvSpPr txBox="1"/>
          <p:nvPr>
            <p:ph idx="2" type="body"/>
          </p:nvPr>
        </p:nvSpPr>
        <p:spPr>
          <a:xfrm>
            <a:off x="1870950" y="1374013"/>
            <a:ext cx="7150200" cy="2547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L’intégration continue permet d’ajouter un </a:t>
            </a:r>
            <a:r>
              <a:rPr b="1" i="1" lang="fr"/>
              <a:t>filet de sécurité</a:t>
            </a:r>
            <a:r>
              <a:rPr lang="fr"/>
              <a:t> en dehors de la discipline individuelle des devs</a:t>
            </a:r>
            <a:endParaRPr/>
          </a:p>
          <a:p>
            <a:pPr indent="-342900" lvl="0" marL="457200" rtl="0" algn="l">
              <a:spcBef>
                <a:spcPts val="0"/>
              </a:spcBef>
              <a:spcAft>
                <a:spcPts val="0"/>
              </a:spcAft>
              <a:buSzPts val="1800"/>
              <a:buChar char="●"/>
            </a:pPr>
            <a:r>
              <a:rPr lang="fr"/>
              <a:t>Mais les </a:t>
            </a:r>
            <a:r>
              <a:rPr b="1" i="1" lang="fr"/>
              <a:t>performances</a:t>
            </a:r>
            <a:r>
              <a:rPr lang="fr"/>
              <a:t> peuvent rendre son </a:t>
            </a:r>
            <a:r>
              <a:rPr b="1" i="1" lang="fr"/>
              <a:t>adoption</a:t>
            </a:r>
            <a:r>
              <a:rPr lang="fr"/>
              <a:t> plus </a:t>
            </a:r>
            <a:r>
              <a:rPr b="1" i="1" lang="fr"/>
              <a:t>compliquée</a:t>
            </a:r>
            <a:r>
              <a:rPr lang="fr"/>
              <a:t> au sein des équipes</a:t>
            </a:r>
            <a:endParaRPr/>
          </a:p>
          <a:p>
            <a:pPr indent="-342900" lvl="0" marL="457200" rtl="0" algn="l">
              <a:spcBef>
                <a:spcPts val="0"/>
              </a:spcBef>
              <a:spcAft>
                <a:spcPts val="0"/>
              </a:spcAft>
              <a:buSzPts val="1800"/>
              <a:buChar char="●"/>
            </a:pPr>
            <a:r>
              <a:rPr lang="fr"/>
              <a:t>Il y a plusieurs </a:t>
            </a:r>
            <a:r>
              <a:rPr b="1" i="1" lang="fr"/>
              <a:t>stratégies</a:t>
            </a:r>
            <a:r>
              <a:rPr lang="fr"/>
              <a:t> </a:t>
            </a:r>
            <a:r>
              <a:rPr b="1" i="1" lang="fr"/>
              <a:t>d’intégration</a:t>
            </a:r>
            <a:r>
              <a:rPr lang="fr"/>
              <a:t> et stratégies </a:t>
            </a:r>
            <a:r>
              <a:rPr b="1" i="1" lang="fr"/>
              <a:t>de</a:t>
            </a:r>
            <a:r>
              <a:rPr lang="fr"/>
              <a:t> </a:t>
            </a:r>
            <a:r>
              <a:rPr b="1" i="1" lang="fr"/>
              <a:t>score</a:t>
            </a:r>
            <a:r>
              <a:rPr lang="fr"/>
              <a:t> à creuser</a:t>
            </a:r>
            <a:endParaRPr/>
          </a:p>
          <a:p>
            <a:pPr indent="-342900" lvl="0" marL="457200" rtl="0" algn="l">
              <a:spcBef>
                <a:spcPts val="0"/>
              </a:spcBef>
              <a:spcAft>
                <a:spcPts val="0"/>
              </a:spcAft>
              <a:buSzPts val="1800"/>
              <a:buChar char="●"/>
            </a:pPr>
            <a:r>
              <a:rPr b="1" i="1" lang="fr"/>
              <a:t>Tout le monde </a:t>
            </a:r>
            <a:r>
              <a:rPr lang="fr"/>
              <a:t>peut y trouver son compte</a:t>
            </a:r>
            <a:endParaRPr/>
          </a:p>
          <a:p>
            <a:pPr indent="-342900" lvl="0" marL="457200" rtl="0" algn="l">
              <a:spcBef>
                <a:spcPts val="0"/>
              </a:spcBef>
              <a:spcAft>
                <a:spcPts val="0"/>
              </a:spcAft>
              <a:buSzPts val="1800"/>
              <a:buChar char="●"/>
            </a:pPr>
            <a:r>
              <a:rPr b="1" i="1" lang="fr"/>
              <a:t>Surtout avec l’IA</a:t>
            </a:r>
            <a:r>
              <a:rPr lang="fr"/>
              <a:t> qui permet de simplifier les processus</a:t>
            </a:r>
            <a:endParaRPr/>
          </a:p>
          <a:p>
            <a:pPr indent="0" lvl="0" marL="0" rtl="0" algn="l">
              <a:spcBef>
                <a:spcPts val="1200"/>
              </a:spcBef>
              <a:spcAft>
                <a:spcPts val="0"/>
              </a:spcAft>
              <a:buNone/>
            </a:pPr>
            <a:r>
              <a:t/>
            </a:r>
            <a:endParaRPr/>
          </a:p>
          <a:p>
            <a:pPr indent="0" lvl="0" marL="457200" rtl="0" algn="l">
              <a:spcBef>
                <a:spcPts val="1200"/>
              </a:spcBef>
              <a:spcAft>
                <a:spcPts val="120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5"/>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Comment on le comble ?</a:t>
            </a:r>
            <a:endParaRPr/>
          </a:p>
        </p:txBody>
      </p:sp>
    </p:spTree>
  </p:cSld>
  <p:clrMapOvr>
    <a:masterClrMapping/>
  </p:clrMapOvr>
</p:sld>
</file>

<file path=ppt/slides/slide2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2" name="Shape 1992"/>
        <p:cNvGrpSpPr/>
        <p:nvPr/>
      </p:nvGrpSpPr>
      <p:grpSpPr>
        <a:xfrm>
          <a:off x="0" y="0"/>
          <a:ext cx="0" cy="0"/>
          <a:chOff x="0" y="0"/>
          <a:chExt cx="0" cy="0"/>
        </a:xfrm>
      </p:grpSpPr>
      <p:sp>
        <p:nvSpPr>
          <p:cNvPr id="1993" name="Google Shape;1993;p251"/>
          <p:cNvSpPr txBox="1"/>
          <p:nvPr>
            <p:ph type="title"/>
          </p:nvPr>
        </p:nvSpPr>
        <p:spPr>
          <a:xfrm>
            <a:off x="1759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V. Conclusion</a:t>
            </a:r>
            <a:endParaRPr/>
          </a:p>
        </p:txBody>
      </p:sp>
    </p:spTree>
  </p:cSld>
  <p:clrMapOvr>
    <a:masterClrMapping/>
  </p:clrMapOvr>
</p:sld>
</file>

<file path=ppt/slides/slide2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7" name="Shape 1997"/>
        <p:cNvGrpSpPr/>
        <p:nvPr/>
      </p:nvGrpSpPr>
      <p:grpSpPr>
        <a:xfrm>
          <a:off x="0" y="0"/>
          <a:ext cx="0" cy="0"/>
          <a:chOff x="0" y="0"/>
          <a:chExt cx="0" cy="0"/>
        </a:xfrm>
      </p:grpSpPr>
      <p:sp>
        <p:nvSpPr>
          <p:cNvPr id="1998" name="Google Shape;1998;p25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999" name="Google Shape;1999;p252"/>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rabicPeriod"/>
            </a:pPr>
            <a:r>
              <a:rPr lang="fr"/>
              <a:t>Le coverage ne suffit pas</a:t>
            </a:r>
            <a:endParaRPr/>
          </a:p>
        </p:txBody>
      </p:sp>
      <p:sp>
        <p:nvSpPr>
          <p:cNvPr id="2000" name="Google Shape;2000;p252"/>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V. Conclusion</a:t>
            </a:r>
            <a:endParaRPr/>
          </a:p>
        </p:txBody>
      </p:sp>
      <p:pic>
        <p:nvPicPr>
          <p:cNvPr id="2001" name="Google Shape;2001;p252"/>
          <p:cNvPicPr preferRelativeResize="0"/>
          <p:nvPr/>
        </p:nvPicPr>
        <p:blipFill rotWithShape="1">
          <a:blip r:embed="rId3">
            <a:alphaModFix/>
          </a:blip>
          <a:srcRect b="30280" l="31629" r="31567" t="6465"/>
          <a:stretch/>
        </p:blipFill>
        <p:spPr>
          <a:xfrm>
            <a:off x="2132525" y="1332950"/>
            <a:ext cx="4878925" cy="2198575"/>
          </a:xfrm>
          <a:prstGeom prst="rect">
            <a:avLst/>
          </a:prstGeom>
          <a:noFill/>
          <a:ln>
            <a:noFill/>
          </a:ln>
        </p:spPr>
      </p:pic>
      <p:pic>
        <p:nvPicPr>
          <p:cNvPr id="2002" name="Google Shape;2002;p252"/>
          <p:cNvPicPr preferRelativeResize="0"/>
          <p:nvPr/>
        </p:nvPicPr>
        <p:blipFill rotWithShape="1">
          <a:blip r:embed="rId3">
            <a:alphaModFix/>
          </a:blip>
          <a:srcRect b="7422" l="31629" r="31567" t="70705"/>
          <a:stretch/>
        </p:blipFill>
        <p:spPr>
          <a:xfrm>
            <a:off x="2215775" y="3902950"/>
            <a:ext cx="4878925" cy="760275"/>
          </a:xfrm>
          <a:prstGeom prst="rect">
            <a:avLst/>
          </a:prstGeom>
          <a:noFill/>
          <a:ln>
            <a:noFill/>
          </a:ln>
        </p:spPr>
      </p:pic>
    </p:spTree>
  </p:cSld>
  <p:clrMapOvr>
    <a:masterClrMapping/>
  </p:clrMapOvr>
</p:sld>
</file>

<file path=ppt/slides/slide2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6" name="Shape 2006"/>
        <p:cNvGrpSpPr/>
        <p:nvPr/>
      </p:nvGrpSpPr>
      <p:grpSpPr>
        <a:xfrm>
          <a:off x="0" y="0"/>
          <a:ext cx="0" cy="0"/>
          <a:chOff x="0" y="0"/>
          <a:chExt cx="0" cy="0"/>
        </a:xfrm>
      </p:grpSpPr>
      <p:sp>
        <p:nvSpPr>
          <p:cNvPr id="2007" name="Google Shape;2007;p25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2008" name="Google Shape;2008;p253"/>
          <p:cNvPicPr preferRelativeResize="0"/>
          <p:nvPr/>
        </p:nvPicPr>
        <p:blipFill rotWithShape="1">
          <a:blip r:embed="rId3">
            <a:alphaModFix/>
          </a:blip>
          <a:srcRect b="37912" l="17403" r="17708" t="6751"/>
          <a:stretch/>
        </p:blipFill>
        <p:spPr>
          <a:xfrm>
            <a:off x="772175" y="2574100"/>
            <a:ext cx="7729449" cy="1207000"/>
          </a:xfrm>
          <a:prstGeom prst="rect">
            <a:avLst/>
          </a:prstGeom>
          <a:noFill/>
          <a:ln>
            <a:noFill/>
          </a:ln>
        </p:spPr>
      </p:pic>
      <p:pic>
        <p:nvPicPr>
          <p:cNvPr id="2009" name="Google Shape;2009;p253"/>
          <p:cNvPicPr preferRelativeResize="0"/>
          <p:nvPr/>
        </p:nvPicPr>
        <p:blipFill rotWithShape="1">
          <a:blip r:embed="rId3">
            <a:alphaModFix/>
          </a:blip>
          <a:srcRect b="9930" l="17403" r="17708" t="62910"/>
          <a:stretch/>
        </p:blipFill>
        <p:spPr>
          <a:xfrm>
            <a:off x="772175" y="1404250"/>
            <a:ext cx="7729449" cy="592400"/>
          </a:xfrm>
          <a:prstGeom prst="rect">
            <a:avLst/>
          </a:prstGeom>
          <a:noFill/>
          <a:ln>
            <a:noFill/>
          </a:ln>
        </p:spPr>
      </p:pic>
      <p:sp>
        <p:nvSpPr>
          <p:cNvPr id="2010" name="Google Shape;2010;p253"/>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2. Le potentiel du mutation testing</a:t>
            </a:r>
            <a:endParaRPr/>
          </a:p>
        </p:txBody>
      </p:sp>
      <p:sp>
        <p:nvSpPr>
          <p:cNvPr id="2011" name="Google Shape;2011;p253"/>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V. Conclusion</a:t>
            </a:r>
            <a:endParaRPr/>
          </a:p>
        </p:txBody>
      </p:sp>
    </p:spTree>
  </p:cSld>
  <p:clrMapOvr>
    <a:masterClrMapping/>
  </p:clrMapOvr>
</p:sld>
</file>

<file path=ppt/slides/slide2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5" name="Shape 2015"/>
        <p:cNvGrpSpPr/>
        <p:nvPr/>
      </p:nvGrpSpPr>
      <p:grpSpPr>
        <a:xfrm>
          <a:off x="0" y="0"/>
          <a:ext cx="0" cy="0"/>
          <a:chOff x="0" y="0"/>
          <a:chExt cx="0" cy="0"/>
        </a:xfrm>
      </p:grpSpPr>
      <p:sp>
        <p:nvSpPr>
          <p:cNvPr id="2016" name="Google Shape;2016;p25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2017" name="Google Shape;2017;p254"/>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3. L’IA, un accélérateur</a:t>
            </a:r>
            <a:endParaRPr/>
          </a:p>
        </p:txBody>
      </p:sp>
      <p:pic>
        <p:nvPicPr>
          <p:cNvPr id="2018" name="Google Shape;2018;p254"/>
          <p:cNvPicPr preferRelativeResize="0"/>
          <p:nvPr/>
        </p:nvPicPr>
        <p:blipFill rotWithShape="1">
          <a:blip r:embed="rId3">
            <a:alphaModFix/>
          </a:blip>
          <a:srcRect b="38250" l="18046" r="17892" t="9759"/>
          <a:stretch/>
        </p:blipFill>
        <p:spPr>
          <a:xfrm>
            <a:off x="684463" y="1641279"/>
            <a:ext cx="7775073" cy="1155375"/>
          </a:xfrm>
          <a:prstGeom prst="rect">
            <a:avLst/>
          </a:prstGeom>
          <a:noFill/>
          <a:ln>
            <a:noFill/>
          </a:ln>
        </p:spPr>
      </p:pic>
      <p:pic>
        <p:nvPicPr>
          <p:cNvPr id="2019" name="Google Shape;2019;p254"/>
          <p:cNvPicPr preferRelativeResize="0"/>
          <p:nvPr/>
        </p:nvPicPr>
        <p:blipFill rotWithShape="1">
          <a:blip r:embed="rId3">
            <a:alphaModFix/>
          </a:blip>
          <a:srcRect b="9926" l="18046" r="17892" t="61828"/>
          <a:stretch/>
        </p:blipFill>
        <p:spPr>
          <a:xfrm>
            <a:off x="684463" y="3355755"/>
            <a:ext cx="7775073" cy="627700"/>
          </a:xfrm>
          <a:prstGeom prst="rect">
            <a:avLst/>
          </a:prstGeom>
          <a:noFill/>
          <a:ln>
            <a:noFill/>
          </a:ln>
        </p:spPr>
      </p:pic>
      <p:sp>
        <p:nvSpPr>
          <p:cNvPr id="2020" name="Google Shape;2020;p254"/>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V. Conclusion</a:t>
            </a:r>
            <a:endParaRPr/>
          </a:p>
        </p:txBody>
      </p:sp>
    </p:spTree>
  </p:cSld>
  <p:clrMapOvr>
    <a:masterClrMapping/>
  </p:clrMapOvr>
</p:sld>
</file>

<file path=ppt/slides/slide2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4" name="Shape 2024"/>
        <p:cNvGrpSpPr/>
        <p:nvPr/>
      </p:nvGrpSpPr>
      <p:grpSpPr>
        <a:xfrm>
          <a:off x="0" y="0"/>
          <a:ext cx="0" cy="0"/>
          <a:chOff x="0" y="0"/>
          <a:chExt cx="0" cy="0"/>
        </a:xfrm>
      </p:grpSpPr>
      <p:sp>
        <p:nvSpPr>
          <p:cNvPr id="2025" name="Google Shape;2025;p25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2026" name="Google Shape;2026;p255"/>
          <p:cNvPicPr preferRelativeResize="0"/>
          <p:nvPr/>
        </p:nvPicPr>
        <p:blipFill rotWithShape="1">
          <a:blip r:embed="rId3">
            <a:alphaModFix/>
          </a:blip>
          <a:srcRect b="58627" l="12575" r="12970" t="6459"/>
          <a:stretch/>
        </p:blipFill>
        <p:spPr>
          <a:xfrm>
            <a:off x="394875" y="1224032"/>
            <a:ext cx="8579425" cy="1151175"/>
          </a:xfrm>
          <a:prstGeom prst="rect">
            <a:avLst/>
          </a:prstGeom>
          <a:noFill/>
          <a:ln>
            <a:noFill/>
          </a:ln>
        </p:spPr>
      </p:pic>
      <p:pic>
        <p:nvPicPr>
          <p:cNvPr id="2027" name="Google Shape;2027;p255"/>
          <p:cNvPicPr preferRelativeResize="0"/>
          <p:nvPr/>
        </p:nvPicPr>
        <p:blipFill rotWithShape="1">
          <a:blip r:embed="rId3">
            <a:alphaModFix/>
          </a:blip>
          <a:srcRect b="23658" l="12577" r="37174" t="41427"/>
          <a:stretch/>
        </p:blipFill>
        <p:spPr>
          <a:xfrm>
            <a:off x="1676900" y="2545700"/>
            <a:ext cx="5790177" cy="1151175"/>
          </a:xfrm>
          <a:prstGeom prst="rect">
            <a:avLst/>
          </a:prstGeom>
          <a:noFill/>
          <a:ln>
            <a:noFill/>
          </a:ln>
        </p:spPr>
      </p:pic>
      <p:pic>
        <p:nvPicPr>
          <p:cNvPr id="2028" name="Google Shape;2028;p255"/>
          <p:cNvPicPr preferRelativeResize="0"/>
          <p:nvPr/>
        </p:nvPicPr>
        <p:blipFill rotWithShape="1">
          <a:blip r:embed="rId3">
            <a:alphaModFix/>
          </a:blip>
          <a:srcRect b="7184" l="12575" r="12970" t="75822"/>
          <a:stretch/>
        </p:blipFill>
        <p:spPr>
          <a:xfrm>
            <a:off x="394875" y="3867385"/>
            <a:ext cx="8579425" cy="560324"/>
          </a:xfrm>
          <a:prstGeom prst="rect">
            <a:avLst/>
          </a:prstGeom>
          <a:noFill/>
          <a:ln>
            <a:noFill/>
          </a:ln>
        </p:spPr>
      </p:pic>
      <p:sp>
        <p:nvSpPr>
          <p:cNvPr id="2029" name="Google Shape;2029;p255"/>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4. Des stratégies adaptables</a:t>
            </a:r>
            <a:endParaRPr/>
          </a:p>
        </p:txBody>
      </p:sp>
      <p:sp>
        <p:nvSpPr>
          <p:cNvPr id="2030" name="Google Shape;2030;p255"/>
          <p:cNvSpPr txBox="1"/>
          <p:nvPr>
            <p:ph type="title"/>
          </p:nvPr>
        </p:nvSpPr>
        <p:spPr>
          <a:xfrm>
            <a:off x="394875" y="307200"/>
            <a:ext cx="4952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V. Conclusion</a:t>
            </a:r>
            <a:endParaRPr/>
          </a:p>
        </p:txBody>
      </p:sp>
    </p:spTree>
  </p:cSld>
  <p:clrMapOvr>
    <a:masterClrMapping/>
  </p:clrMapOvr>
</p:sld>
</file>

<file path=ppt/slides/slide2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4" name="Shape 2034"/>
        <p:cNvGrpSpPr/>
        <p:nvPr/>
      </p:nvGrpSpPr>
      <p:grpSpPr>
        <a:xfrm>
          <a:off x="0" y="0"/>
          <a:ext cx="0" cy="0"/>
          <a:chOff x="0" y="0"/>
          <a:chExt cx="0" cy="0"/>
        </a:xfrm>
      </p:grpSpPr>
      <p:sp>
        <p:nvSpPr>
          <p:cNvPr id="2035" name="Google Shape;2035;p256"/>
          <p:cNvSpPr txBox="1"/>
          <p:nvPr>
            <p:ph type="title"/>
          </p:nvPr>
        </p:nvSpPr>
        <p:spPr>
          <a:xfrm>
            <a:off x="835950" y="2133288"/>
            <a:ext cx="7472100" cy="8769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Merci !</a:t>
            </a:r>
            <a:endParaRPr/>
          </a:p>
        </p:txBody>
      </p:sp>
    </p:spTree>
  </p:cSld>
  <p:clrMapOvr>
    <a:masterClrMapping/>
  </p:clrMapOvr>
</p:sld>
</file>

<file path=ppt/slides/slide2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9" name="Shape 2039"/>
        <p:cNvGrpSpPr/>
        <p:nvPr/>
      </p:nvGrpSpPr>
      <p:grpSpPr>
        <a:xfrm>
          <a:off x="0" y="0"/>
          <a:ext cx="0" cy="0"/>
          <a:chOff x="0" y="0"/>
          <a:chExt cx="0" cy="0"/>
        </a:xfrm>
      </p:grpSpPr>
      <p:sp>
        <p:nvSpPr>
          <p:cNvPr id="2040" name="Google Shape;2040;p257"/>
          <p:cNvSpPr txBox="1"/>
          <p:nvPr>
            <p:ph type="title"/>
          </p:nvPr>
        </p:nvSpPr>
        <p:spPr>
          <a:xfrm>
            <a:off x="835950" y="844363"/>
            <a:ext cx="7472100" cy="8769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fr"/>
              <a:t>Testez vos tests avant qu’ils ne vous trahissent : le mutation testing !</a:t>
            </a:r>
            <a:endParaRPr/>
          </a:p>
        </p:txBody>
      </p:sp>
      <p:sp>
        <p:nvSpPr>
          <p:cNvPr id="2041" name="Google Shape;2041;p257"/>
          <p:cNvSpPr txBox="1"/>
          <p:nvPr>
            <p:ph idx="1" type="subTitle"/>
          </p:nvPr>
        </p:nvSpPr>
        <p:spPr>
          <a:xfrm>
            <a:off x="1237188" y="4203238"/>
            <a:ext cx="6669600" cy="707700"/>
          </a:xfrm>
          <a:prstGeom prst="rect">
            <a:avLst/>
          </a:prstGeom>
        </p:spPr>
        <p:txBody>
          <a:bodyPr anchorCtr="0" anchor="t" bIns="91425" lIns="91425" spcFirstLastPara="1" rIns="91425" wrap="square" tIns="91425">
            <a:noAutofit/>
          </a:bodyPr>
          <a:lstStyle/>
          <a:p>
            <a:pPr indent="0" lvl="0" marL="0" rtl="0" algn="ctr">
              <a:lnSpc>
                <a:spcPct val="75000"/>
              </a:lnSpc>
              <a:spcBef>
                <a:spcPts val="0"/>
              </a:spcBef>
              <a:spcAft>
                <a:spcPts val="0"/>
              </a:spcAft>
              <a:buNone/>
            </a:pPr>
            <a:r>
              <a:rPr lang="fr">
                <a:solidFill>
                  <a:schemeClr val="lt2"/>
                </a:solidFill>
              </a:rPr>
              <a:t>@ Takima</a:t>
            </a:r>
            <a:endParaRPr>
              <a:solidFill>
                <a:schemeClr val="lt2"/>
              </a:solidFill>
            </a:endParaRPr>
          </a:p>
          <a:p>
            <a:pPr indent="0" lvl="0" marL="0" rtl="0" algn="ctr">
              <a:lnSpc>
                <a:spcPct val="75000"/>
              </a:lnSpc>
              <a:spcBef>
                <a:spcPts val="1200"/>
              </a:spcBef>
              <a:spcAft>
                <a:spcPts val="1200"/>
              </a:spcAft>
              <a:buNone/>
            </a:pPr>
            <a:r>
              <a:rPr lang="fr">
                <a:solidFill>
                  <a:schemeClr val="lt2"/>
                </a:solidFill>
              </a:rPr>
              <a:t>     Victoire de Lacharrière</a:t>
            </a:r>
            <a:endParaRPr>
              <a:solidFill>
                <a:schemeClr val="lt2"/>
              </a:solidFill>
            </a:endParaRPr>
          </a:p>
        </p:txBody>
      </p:sp>
      <p:pic>
        <p:nvPicPr>
          <p:cNvPr id="2042" name="Google Shape;2042;p257"/>
          <p:cNvPicPr preferRelativeResize="0"/>
          <p:nvPr/>
        </p:nvPicPr>
        <p:blipFill rotWithShape="1">
          <a:blip r:embed="rId3">
            <a:alphaModFix/>
          </a:blip>
          <a:srcRect b="12671" l="0" r="0" t="0"/>
          <a:stretch/>
        </p:blipFill>
        <p:spPr>
          <a:xfrm>
            <a:off x="3419763" y="2190688"/>
            <a:ext cx="2304475" cy="2012550"/>
          </a:xfrm>
          <a:prstGeom prst="rect">
            <a:avLst/>
          </a:prstGeom>
          <a:noFill/>
          <a:ln>
            <a:noFill/>
          </a:ln>
        </p:spPr>
      </p:pic>
      <p:pic>
        <p:nvPicPr>
          <p:cNvPr id="2043" name="Google Shape;2043;p257"/>
          <p:cNvPicPr preferRelativeResize="0"/>
          <p:nvPr/>
        </p:nvPicPr>
        <p:blipFill>
          <a:blip r:embed="rId4">
            <a:alphaModFix/>
          </a:blip>
          <a:stretch>
            <a:fillRect/>
          </a:stretch>
        </p:blipFill>
        <p:spPr>
          <a:xfrm>
            <a:off x="3120051" y="4611250"/>
            <a:ext cx="299700" cy="299700"/>
          </a:xfrm>
          <a:prstGeom prst="roundRect">
            <a:avLst>
              <a:gd fmla="val 8472" name="adj"/>
            </a:avLst>
          </a:prstGeom>
          <a:noFill/>
          <a:ln>
            <a:noFill/>
          </a:ln>
        </p:spPr>
      </p:pic>
      <p:sp>
        <p:nvSpPr>
          <p:cNvPr id="2044" name="Google Shape;2044;p257"/>
          <p:cNvSpPr txBox="1"/>
          <p:nvPr>
            <p:ph idx="1" type="subTitle"/>
          </p:nvPr>
        </p:nvSpPr>
        <p:spPr>
          <a:xfrm>
            <a:off x="4080225" y="3990163"/>
            <a:ext cx="6669600" cy="707700"/>
          </a:xfrm>
          <a:prstGeom prst="rect">
            <a:avLst/>
          </a:prstGeom>
        </p:spPr>
        <p:txBody>
          <a:bodyPr anchorCtr="0" anchor="t" bIns="91425" lIns="91425" spcFirstLastPara="1" rIns="91425" wrap="square" tIns="91425">
            <a:noAutofit/>
          </a:bodyPr>
          <a:lstStyle/>
          <a:p>
            <a:pPr indent="0" lvl="0" marL="0" rtl="0" algn="ctr">
              <a:lnSpc>
                <a:spcPct val="75000"/>
              </a:lnSpc>
              <a:spcBef>
                <a:spcPts val="0"/>
              </a:spcBef>
              <a:spcAft>
                <a:spcPts val="1200"/>
              </a:spcAft>
              <a:buNone/>
            </a:pPr>
            <a:r>
              <a:rPr lang="fr">
                <a:solidFill>
                  <a:schemeClr val="lt2"/>
                </a:solidFill>
              </a:rPr>
              <a:t>Ressources !</a:t>
            </a:r>
            <a:endParaRPr>
              <a:solidFill>
                <a:schemeClr val="lt2"/>
              </a:solidFill>
            </a:endParaRPr>
          </a:p>
        </p:txBody>
      </p:sp>
      <p:pic>
        <p:nvPicPr>
          <p:cNvPr id="2045" name="Google Shape;2045;p257" title="testez-vos-tests-avant-quils-ne-vous-trahissent-_de-lacharriere_1101106_feedback-code.png"/>
          <p:cNvPicPr preferRelativeResize="0"/>
          <p:nvPr/>
        </p:nvPicPr>
        <p:blipFill>
          <a:blip r:embed="rId5">
            <a:alphaModFix/>
          </a:blip>
          <a:stretch>
            <a:fillRect/>
          </a:stretch>
        </p:blipFill>
        <p:spPr>
          <a:xfrm>
            <a:off x="683213" y="2040425"/>
            <a:ext cx="1756349" cy="1808561"/>
          </a:xfrm>
          <a:prstGeom prst="rect">
            <a:avLst/>
          </a:prstGeom>
          <a:noFill/>
          <a:ln>
            <a:noFill/>
          </a:ln>
        </p:spPr>
      </p:pic>
      <p:sp>
        <p:nvSpPr>
          <p:cNvPr id="2046" name="Google Shape;2046;p257"/>
          <p:cNvSpPr txBox="1"/>
          <p:nvPr>
            <p:ph idx="1" type="subTitle"/>
          </p:nvPr>
        </p:nvSpPr>
        <p:spPr>
          <a:xfrm>
            <a:off x="-1773412" y="3990163"/>
            <a:ext cx="6669600" cy="707700"/>
          </a:xfrm>
          <a:prstGeom prst="rect">
            <a:avLst/>
          </a:prstGeom>
        </p:spPr>
        <p:txBody>
          <a:bodyPr anchorCtr="0" anchor="t" bIns="91425" lIns="91425" spcFirstLastPara="1" rIns="91425" wrap="square" tIns="91425">
            <a:noAutofit/>
          </a:bodyPr>
          <a:lstStyle/>
          <a:p>
            <a:pPr indent="0" lvl="0" marL="0" rtl="0" algn="ctr">
              <a:lnSpc>
                <a:spcPct val="75000"/>
              </a:lnSpc>
              <a:spcBef>
                <a:spcPts val="0"/>
              </a:spcBef>
              <a:spcAft>
                <a:spcPts val="1200"/>
              </a:spcAft>
              <a:buNone/>
            </a:pPr>
            <a:r>
              <a:rPr lang="fr">
                <a:solidFill>
                  <a:schemeClr val="lt2"/>
                </a:solidFill>
              </a:rPr>
              <a:t>Feedback</a:t>
            </a:r>
            <a:endParaRPr>
              <a:solidFill>
                <a:schemeClr val="lt2"/>
              </a:solidFill>
            </a:endParaRPr>
          </a:p>
        </p:txBody>
      </p:sp>
      <p:pic>
        <p:nvPicPr>
          <p:cNvPr id="2047" name="Google Shape;2047;p257"/>
          <p:cNvPicPr preferRelativeResize="0"/>
          <p:nvPr/>
        </p:nvPicPr>
        <p:blipFill>
          <a:blip r:embed="rId6">
            <a:alphaModFix/>
          </a:blip>
          <a:stretch>
            <a:fillRect/>
          </a:stretch>
        </p:blipFill>
        <p:spPr>
          <a:xfrm>
            <a:off x="6510749" y="2057986"/>
            <a:ext cx="1808548" cy="1808548"/>
          </a:xfrm>
          <a:prstGeom prst="rect">
            <a:avLst/>
          </a:prstGeom>
          <a:noFill/>
          <a:ln>
            <a:noFill/>
          </a:ln>
        </p:spPr>
      </p:pic>
      <p:sp>
        <p:nvSpPr>
          <p:cNvPr id="2048" name="Google Shape;2048;p257"/>
          <p:cNvSpPr txBox="1"/>
          <p:nvPr/>
        </p:nvSpPr>
        <p:spPr>
          <a:xfrm>
            <a:off x="5945175" y="4257250"/>
            <a:ext cx="2939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100" u="sng">
                <a:solidFill>
                  <a:schemeClr val="lt2"/>
                </a:solidFill>
              </a:rPr>
              <a:t>https://victoireladreit.github.io/pitest-analyzer</a:t>
            </a:r>
            <a:endParaRPr sz="1100" u="sng">
              <a:solidFill>
                <a:schemeClr val="lt2"/>
              </a:solidFill>
            </a:endParaRPr>
          </a:p>
        </p:txBody>
      </p:sp>
      <p:pic>
        <p:nvPicPr>
          <p:cNvPr id="2049" name="Google Shape;2049;p257"/>
          <p:cNvPicPr preferRelativeResize="0"/>
          <p:nvPr/>
        </p:nvPicPr>
        <p:blipFill>
          <a:blip r:embed="rId7">
            <a:alphaModFix/>
          </a:blip>
          <a:stretch>
            <a:fillRect/>
          </a:stretch>
        </p:blipFill>
        <p:spPr>
          <a:xfrm>
            <a:off x="683225" y="2070878"/>
            <a:ext cx="1756326" cy="1756326"/>
          </a:xfrm>
          <a:prstGeom prst="rect">
            <a:avLst/>
          </a:prstGeom>
          <a:noFill/>
          <a:ln>
            <a:noFill/>
          </a:ln>
        </p:spPr>
      </p:pic>
      <p:pic>
        <p:nvPicPr>
          <p:cNvPr id="2050" name="Google Shape;2050;p257"/>
          <p:cNvPicPr preferRelativeResize="0"/>
          <p:nvPr/>
        </p:nvPicPr>
        <p:blipFill>
          <a:blip r:embed="rId8">
            <a:alphaModFix/>
          </a:blip>
          <a:stretch>
            <a:fillRect/>
          </a:stretch>
        </p:blipFill>
        <p:spPr>
          <a:xfrm>
            <a:off x="6510750" y="2053647"/>
            <a:ext cx="1808550" cy="18085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6"/>
          <p:cNvSpPr txBox="1"/>
          <p:nvPr>
            <p:ph idx="1" type="subTitle"/>
          </p:nvPr>
        </p:nvSpPr>
        <p:spPr>
          <a:xfrm>
            <a:off x="1308300" y="3098400"/>
            <a:ext cx="6669600" cy="1118700"/>
          </a:xfrm>
          <a:prstGeom prst="rect">
            <a:avLst/>
          </a:prstGeom>
        </p:spPr>
        <p:txBody>
          <a:bodyPr anchorCtr="0" anchor="t" bIns="91425" lIns="91425" spcFirstLastPara="1" rIns="91425" wrap="square" tIns="91425">
            <a:noAutofit/>
          </a:bodyPr>
          <a:lstStyle/>
          <a:p>
            <a:pPr indent="0" lvl="0" marL="0" rtl="0" algn="ctr">
              <a:lnSpc>
                <a:spcPct val="75000"/>
              </a:lnSpc>
              <a:spcBef>
                <a:spcPts val="0"/>
              </a:spcBef>
              <a:spcAft>
                <a:spcPts val="0"/>
              </a:spcAft>
              <a:buNone/>
            </a:pPr>
            <a:r>
              <a:rPr lang="fr"/>
              <a:t>Victoire de Lacharrière</a:t>
            </a:r>
            <a:endParaRPr/>
          </a:p>
          <a:p>
            <a:pPr indent="0" lvl="0" marL="0" rtl="0" algn="ctr">
              <a:lnSpc>
                <a:spcPct val="75000"/>
              </a:lnSpc>
              <a:spcBef>
                <a:spcPts val="1200"/>
              </a:spcBef>
              <a:spcAft>
                <a:spcPts val="1200"/>
              </a:spcAft>
              <a:buNone/>
            </a:pPr>
            <a:r>
              <a:rPr lang="fr"/>
              <a:t>Software Engineer @ Takima</a:t>
            </a:r>
            <a:endParaRPr/>
          </a:p>
        </p:txBody>
      </p:sp>
      <p:pic>
        <p:nvPicPr>
          <p:cNvPr id="266" name="Google Shape;266;p36"/>
          <p:cNvPicPr preferRelativeResize="0"/>
          <p:nvPr/>
        </p:nvPicPr>
        <p:blipFill rotWithShape="1">
          <a:blip r:embed="rId3">
            <a:alphaModFix/>
          </a:blip>
          <a:srcRect b="12671" l="0" r="0" t="0"/>
          <a:stretch/>
        </p:blipFill>
        <p:spPr>
          <a:xfrm>
            <a:off x="3175200" y="597875"/>
            <a:ext cx="2793600" cy="24397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37"/>
          <p:cNvSpPr txBox="1"/>
          <p:nvPr>
            <p:ph type="title"/>
          </p:nvPr>
        </p:nvSpPr>
        <p:spPr>
          <a:xfrm>
            <a:off x="1759650" y="2245200"/>
            <a:ext cx="5557500" cy="6531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AutoNum type="romanUcPeriod"/>
            </a:pPr>
            <a:r>
              <a:rPr lang="fr"/>
              <a:t>Comprendre le mutation testing</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38"/>
          <p:cNvSpPr txBox="1"/>
          <p:nvPr>
            <p:ph type="title"/>
          </p:nvPr>
        </p:nvSpPr>
        <p:spPr>
          <a:xfrm>
            <a:off x="1759650" y="2245200"/>
            <a:ext cx="5557500" cy="6531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AutoNum type="romanUcPeriod"/>
            </a:pPr>
            <a:r>
              <a:rPr lang="fr"/>
              <a:t>Comprendre le testing</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9"/>
          <p:cNvSpPr txBox="1"/>
          <p:nvPr>
            <p:ph type="title"/>
          </p:nvPr>
        </p:nvSpPr>
        <p:spPr>
          <a:xfrm>
            <a:off x="1759650" y="2245200"/>
            <a:ext cx="5557500" cy="6531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AutoNum type="romanUcPeriod"/>
            </a:pPr>
            <a:r>
              <a:rPr lang="fr"/>
              <a:t>Comprendre le test coverage</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40"/>
          <p:cNvSpPr txBox="1"/>
          <p:nvPr>
            <p:ph type="title"/>
          </p:nvPr>
        </p:nvSpPr>
        <p:spPr>
          <a:xfrm>
            <a:off x="1759650" y="2245200"/>
            <a:ext cx="5557500" cy="6531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AutoNum type="romanUcPeriod"/>
            </a:pPr>
            <a:r>
              <a:rPr lang="fr"/>
              <a:t>Comprendre le test coverage</a:t>
            </a:r>
            <a:endParaRPr/>
          </a:p>
        </p:txBody>
      </p:sp>
      <p:sp>
        <p:nvSpPr>
          <p:cNvPr id="287" name="Google Shape;287;p40"/>
          <p:cNvSpPr txBox="1"/>
          <p:nvPr>
            <p:ph idx="1" type="subTitle"/>
          </p:nvPr>
        </p:nvSpPr>
        <p:spPr>
          <a:xfrm>
            <a:off x="1439375" y="1769900"/>
            <a:ext cx="4449300" cy="4542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fr"/>
              <a:t>Et ses 2 types…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77" name="Google Shape;77;p14"/>
          <p:cNvPicPr preferRelativeResize="0"/>
          <p:nvPr/>
        </p:nvPicPr>
        <p:blipFill>
          <a:blip r:embed="rId3">
            <a:alphaModFix/>
          </a:blip>
          <a:stretch>
            <a:fillRect/>
          </a:stretch>
        </p:blipFill>
        <p:spPr>
          <a:xfrm>
            <a:off x="2040465" y="160775"/>
            <a:ext cx="5063075" cy="4982725"/>
          </a:xfrm>
          <a:prstGeom prst="rect">
            <a:avLst/>
          </a:prstGeom>
          <a:noFill/>
          <a:ln>
            <a:noFill/>
          </a:ln>
        </p:spPr>
      </p:pic>
      <p:sp>
        <p:nvSpPr>
          <p:cNvPr id="78" name="Google Shape;78;p14"/>
          <p:cNvSpPr txBox="1"/>
          <p:nvPr/>
        </p:nvSpPr>
        <p:spPr>
          <a:xfrm>
            <a:off x="6833550" y="415675"/>
            <a:ext cx="1638900" cy="14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0000">
                <a:solidFill>
                  <a:srgbClr val="430099"/>
                </a:solidFill>
              </a:rPr>
              <a:t>🥇</a:t>
            </a:r>
            <a:endParaRPr b="1" sz="10000">
              <a:solidFill>
                <a:srgbClr val="430099"/>
              </a:solidFill>
            </a:endParaRPr>
          </a:p>
        </p:txBody>
      </p:sp>
      <p:sp>
        <p:nvSpPr>
          <p:cNvPr id="79" name="Google Shape;79;p14"/>
          <p:cNvSpPr/>
          <p:nvPr/>
        </p:nvSpPr>
        <p:spPr>
          <a:xfrm>
            <a:off x="248325" y="244525"/>
            <a:ext cx="147600" cy="467400"/>
          </a:xfrm>
          <a:prstGeom prst="roundRect">
            <a:avLst>
              <a:gd fmla="val 16667" name="adj"/>
            </a:avLst>
          </a:prstGeom>
          <a:solidFill>
            <a:srgbClr val="FEFDFC"/>
          </a:solidFill>
          <a:ln cap="flat" cmpd="sng" w="9525">
            <a:solidFill>
              <a:srgbClr val="FEFDF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41"/>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SzPts val="2400"/>
              <a:buAutoNum type="arabicPeriod"/>
            </a:pPr>
            <a:r>
              <a:rPr lang="fr"/>
              <a:t>Line coverage</a:t>
            </a:r>
            <a:endParaRPr/>
          </a:p>
        </p:txBody>
      </p:sp>
      <p:sp>
        <p:nvSpPr>
          <p:cNvPr id="293" name="Google Shape;293;p41"/>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302895" lvl="0" marL="457200" rtl="0" algn="l">
              <a:spcBef>
                <a:spcPts val="0"/>
              </a:spcBef>
              <a:spcAft>
                <a:spcPts val="0"/>
              </a:spcAft>
              <a:buSzPct val="100000"/>
              <a:buAutoNum type="romanUcPeriod"/>
            </a:pPr>
            <a:r>
              <a:rPr lang="fr"/>
              <a:t>Comprendre le test coverage</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299" name="Google Shape;299;p42"/>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302895" lvl="0" marL="457200" rtl="0" algn="l">
              <a:spcBef>
                <a:spcPts val="0"/>
              </a:spcBef>
              <a:spcAft>
                <a:spcPts val="0"/>
              </a:spcAft>
              <a:buSzPct val="100000"/>
              <a:buAutoNum type="romanUcPeriod"/>
            </a:pPr>
            <a:r>
              <a:rPr lang="fr"/>
              <a:t>Comprendre le test coverage</a:t>
            </a:r>
            <a:endParaRPr/>
          </a:p>
        </p:txBody>
      </p:sp>
      <p:sp>
        <p:nvSpPr>
          <p:cNvPr id="300" name="Google Shape;300;p42"/>
          <p:cNvSpPr txBox="1"/>
          <p:nvPr>
            <p:ph idx="2" type="body"/>
          </p:nvPr>
        </p:nvSpPr>
        <p:spPr>
          <a:xfrm>
            <a:off x="996900" y="1422825"/>
            <a:ext cx="7150200" cy="2866800"/>
          </a:xfrm>
          <a:prstGeom prst="rect">
            <a:avLst/>
          </a:prstGeom>
        </p:spPr>
        <p:txBody>
          <a:bodyPr anchorCtr="0" anchor="t" bIns="91425" lIns="91425" spcFirstLastPara="1" rIns="91425" wrap="square" tIns="91425">
            <a:noAutofit/>
          </a:bodyPr>
          <a:lstStyle/>
          <a:p>
            <a:pPr indent="-336550" lvl="0" marL="457200" rtl="0" algn="l">
              <a:spcBef>
                <a:spcPts val="1200"/>
              </a:spcBef>
              <a:spcAft>
                <a:spcPts val="0"/>
              </a:spcAft>
              <a:buSzPts val="1700"/>
              <a:buFont typeface="Arial"/>
              <a:buChar char="●"/>
            </a:pPr>
            <a:r>
              <a:rPr lang="fr" sz="1700">
                <a:latin typeface="Arial"/>
                <a:ea typeface="Arial"/>
                <a:cs typeface="Arial"/>
                <a:sym typeface="Arial"/>
              </a:rPr>
              <a:t>Tracer les lignes du code source exécutées pendant les tests.</a:t>
            </a:r>
            <a:endParaRPr sz="1700">
              <a:latin typeface="Arial"/>
              <a:ea typeface="Arial"/>
              <a:cs typeface="Arial"/>
              <a:sym typeface="Arial"/>
            </a:endParaRPr>
          </a:p>
          <a:p>
            <a:pPr indent="0" lvl="0" marL="0" rtl="0" algn="l">
              <a:spcBef>
                <a:spcPts val="1200"/>
              </a:spcBef>
              <a:spcAft>
                <a:spcPts val="0"/>
              </a:spcAft>
              <a:buNone/>
            </a:pPr>
            <a:r>
              <a:t/>
            </a:r>
            <a:endParaRPr sz="1700">
              <a:latin typeface="Arial"/>
              <a:ea typeface="Arial"/>
              <a:cs typeface="Arial"/>
              <a:sym typeface="Arial"/>
            </a:endParaRPr>
          </a:p>
          <a:p>
            <a:pPr indent="-336550" lvl="0" marL="457200" rtl="0" algn="l">
              <a:spcBef>
                <a:spcPts val="1200"/>
              </a:spcBef>
              <a:spcAft>
                <a:spcPts val="0"/>
              </a:spcAft>
              <a:buSzPts val="1700"/>
              <a:buFont typeface="Arial"/>
              <a:buChar char="●"/>
            </a:pPr>
            <a:r>
              <a:rPr lang="fr" sz="1700">
                <a:latin typeface="Arial"/>
                <a:ea typeface="Arial"/>
                <a:cs typeface="Arial"/>
                <a:sym typeface="Arial"/>
              </a:rPr>
              <a:t>Marquer les lignes exécutées comme couvertes.</a:t>
            </a:r>
            <a:endParaRPr sz="1700">
              <a:latin typeface="Arial"/>
              <a:ea typeface="Arial"/>
              <a:cs typeface="Arial"/>
              <a:sym typeface="Arial"/>
            </a:endParaRPr>
          </a:p>
          <a:p>
            <a:pPr indent="0" lvl="0" marL="0" rtl="0" algn="l">
              <a:spcBef>
                <a:spcPts val="1200"/>
              </a:spcBef>
              <a:spcAft>
                <a:spcPts val="1200"/>
              </a:spcAft>
              <a:buNone/>
            </a:pPr>
            <a:r>
              <a:t/>
            </a:r>
            <a:endParaRPr sz="1700">
              <a:latin typeface="Arial"/>
              <a:ea typeface="Arial"/>
              <a:cs typeface="Arial"/>
              <a:sym typeface="Arial"/>
            </a:endParaRPr>
          </a:p>
        </p:txBody>
      </p:sp>
      <p:sp>
        <p:nvSpPr>
          <p:cNvPr id="301" name="Google Shape;301;p42"/>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rabicPeriod"/>
            </a:pPr>
            <a:r>
              <a:rPr lang="fr"/>
              <a:t>Line coverage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307" name="Google Shape;307;p43"/>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rabicPeriod"/>
            </a:pPr>
            <a:r>
              <a:rPr lang="fr"/>
              <a:t>Line coverage</a:t>
            </a:r>
            <a:endParaRPr/>
          </a:p>
        </p:txBody>
      </p:sp>
      <p:sp>
        <p:nvSpPr>
          <p:cNvPr id="308" name="Google Shape;308;p43"/>
          <p:cNvSpPr/>
          <p:nvPr/>
        </p:nvSpPr>
        <p:spPr>
          <a:xfrm>
            <a:off x="2030853" y="1978800"/>
            <a:ext cx="5082300" cy="1185900"/>
          </a:xfrm>
          <a:prstGeom prst="rect">
            <a:avLst/>
          </a:prstGeom>
          <a:solidFill>
            <a:srgbClr val="FEF8E3"/>
          </a:solidFill>
          <a:ln>
            <a:noFill/>
          </a:ln>
        </p:spPr>
        <p:txBody>
          <a:bodyPr anchorCtr="0" anchor="ctr" bIns="122225" lIns="122225" spcFirstLastPara="1" rIns="122225" wrap="square" tIns="122225">
            <a:noAutofit/>
          </a:bodyPr>
          <a:lstStyle/>
          <a:p>
            <a:pPr indent="0" lvl="0" marL="0" rtl="0" algn="ctr">
              <a:spcBef>
                <a:spcPts val="0"/>
              </a:spcBef>
              <a:spcAft>
                <a:spcPts val="0"/>
              </a:spcAft>
              <a:buNone/>
            </a:pPr>
            <a:r>
              <a:t/>
            </a:r>
            <a:endParaRPr sz="1871">
              <a:latin typeface="Nunito"/>
              <a:ea typeface="Nunito"/>
              <a:cs typeface="Nunito"/>
              <a:sym typeface="Nunito"/>
            </a:endParaRPr>
          </a:p>
        </p:txBody>
      </p:sp>
      <p:sp>
        <p:nvSpPr>
          <p:cNvPr id="309" name="Google Shape;309;p43"/>
          <p:cNvSpPr txBox="1"/>
          <p:nvPr/>
        </p:nvSpPr>
        <p:spPr>
          <a:xfrm>
            <a:off x="2121150" y="2016152"/>
            <a:ext cx="4901700" cy="1111200"/>
          </a:xfrm>
          <a:prstGeom prst="rect">
            <a:avLst/>
          </a:prstGeom>
          <a:noFill/>
          <a:ln>
            <a:noFill/>
          </a:ln>
        </p:spPr>
        <p:txBody>
          <a:bodyPr anchorCtr="0" anchor="t" bIns="91675" lIns="91675" spcFirstLastPara="1" rIns="91675" wrap="square" tIns="91675">
            <a:spAutoFit/>
          </a:bodyPr>
          <a:lstStyle/>
          <a:p>
            <a:pPr indent="0" lvl="0" marL="0" rtl="0" algn="ctr">
              <a:lnSpc>
                <a:spcPct val="150000"/>
              </a:lnSpc>
              <a:spcBef>
                <a:spcPts val="0"/>
              </a:spcBef>
              <a:spcAft>
                <a:spcPts val="0"/>
              </a:spcAft>
              <a:buNone/>
            </a:pPr>
            <a:r>
              <a:rPr b="1" lang="fr" sz="2406">
                <a:solidFill>
                  <a:srgbClr val="241D60"/>
                </a:solidFill>
                <a:latin typeface="Caveat"/>
                <a:ea typeface="Caveat"/>
                <a:cs typeface="Caveat"/>
                <a:sym typeface="Caveat"/>
              </a:rPr>
              <a:t>Nb de </a:t>
            </a:r>
            <a:r>
              <a:rPr b="1" lang="fr" sz="2406">
                <a:solidFill>
                  <a:srgbClr val="93C47D"/>
                </a:solidFill>
                <a:latin typeface="Caveat"/>
                <a:ea typeface="Caveat"/>
                <a:cs typeface="Caveat"/>
                <a:sym typeface="Caveat"/>
              </a:rPr>
              <a:t>lignes</a:t>
            </a:r>
            <a:r>
              <a:rPr b="1" lang="fr" sz="2406">
                <a:solidFill>
                  <a:srgbClr val="241D60"/>
                </a:solidFill>
                <a:latin typeface="Caveat"/>
                <a:ea typeface="Caveat"/>
                <a:cs typeface="Caveat"/>
                <a:sym typeface="Caveat"/>
              </a:rPr>
              <a:t> exécutées</a:t>
            </a:r>
            <a:endParaRPr b="1" sz="2406">
              <a:solidFill>
                <a:srgbClr val="241D60"/>
              </a:solidFill>
              <a:latin typeface="Caveat"/>
              <a:ea typeface="Caveat"/>
              <a:cs typeface="Caveat"/>
              <a:sym typeface="Caveat"/>
            </a:endParaRPr>
          </a:p>
          <a:p>
            <a:pPr indent="0" lvl="0" marL="0" rtl="0" algn="ctr">
              <a:lnSpc>
                <a:spcPct val="150000"/>
              </a:lnSpc>
              <a:spcBef>
                <a:spcPts val="0"/>
              </a:spcBef>
              <a:spcAft>
                <a:spcPts val="0"/>
              </a:spcAft>
              <a:buNone/>
            </a:pPr>
            <a:r>
              <a:rPr b="1" lang="fr" sz="2406">
                <a:solidFill>
                  <a:srgbClr val="241D60"/>
                </a:solidFill>
                <a:latin typeface="Caveat"/>
                <a:ea typeface="Caveat"/>
                <a:cs typeface="Caveat"/>
                <a:sym typeface="Caveat"/>
              </a:rPr>
              <a:t>Nb de </a:t>
            </a:r>
            <a:r>
              <a:rPr b="1" lang="fr" sz="2406">
                <a:solidFill>
                  <a:srgbClr val="93C47D"/>
                </a:solidFill>
                <a:latin typeface="Caveat"/>
                <a:ea typeface="Caveat"/>
                <a:cs typeface="Caveat"/>
                <a:sym typeface="Caveat"/>
              </a:rPr>
              <a:t>lignes</a:t>
            </a:r>
            <a:r>
              <a:rPr b="1" lang="fr" sz="2406">
                <a:solidFill>
                  <a:srgbClr val="241D60"/>
                </a:solidFill>
                <a:latin typeface="Caveat"/>
                <a:ea typeface="Caveat"/>
                <a:cs typeface="Caveat"/>
                <a:sym typeface="Caveat"/>
              </a:rPr>
              <a:t> total</a:t>
            </a:r>
            <a:endParaRPr b="1" sz="2406">
              <a:solidFill>
                <a:srgbClr val="241D60"/>
              </a:solidFill>
              <a:latin typeface="Caveat"/>
              <a:ea typeface="Caveat"/>
              <a:cs typeface="Caveat"/>
              <a:sym typeface="Caveat"/>
            </a:endParaRPr>
          </a:p>
        </p:txBody>
      </p:sp>
      <p:cxnSp>
        <p:nvCxnSpPr>
          <p:cNvPr id="310" name="Google Shape;310;p43"/>
          <p:cNvCxnSpPr/>
          <p:nvPr/>
        </p:nvCxnSpPr>
        <p:spPr>
          <a:xfrm>
            <a:off x="2939250" y="2571750"/>
            <a:ext cx="3265500" cy="0"/>
          </a:xfrm>
          <a:prstGeom prst="straightConnector1">
            <a:avLst/>
          </a:prstGeom>
          <a:noFill/>
          <a:ln cap="flat" cmpd="sng" w="28575">
            <a:solidFill>
              <a:srgbClr val="241D60"/>
            </a:solidFill>
            <a:prstDash val="solid"/>
            <a:round/>
            <a:headEnd len="med" w="med" type="none"/>
            <a:tailEnd len="med" w="med" type="none"/>
          </a:ln>
        </p:spPr>
      </p:cxnSp>
      <p:sp>
        <p:nvSpPr>
          <p:cNvPr id="311" name="Google Shape;311;p43"/>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302895" lvl="0" marL="457200" rtl="0" algn="l">
              <a:spcBef>
                <a:spcPts val="0"/>
              </a:spcBef>
              <a:spcAft>
                <a:spcPts val="0"/>
              </a:spcAft>
              <a:buSzPct val="100000"/>
              <a:buAutoNum type="romanUcPeriod"/>
            </a:pPr>
            <a:r>
              <a:rPr lang="fr"/>
              <a:t>Comprendre le test coverage</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4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317" name="Google Shape;317;p44"/>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rabicPeriod"/>
            </a:pPr>
            <a:r>
              <a:rPr lang="fr"/>
              <a:t>Line coverage</a:t>
            </a:r>
            <a:endParaRPr/>
          </a:p>
        </p:txBody>
      </p:sp>
      <p:pic>
        <p:nvPicPr>
          <p:cNvPr id="318" name="Google Shape;318;p44"/>
          <p:cNvPicPr preferRelativeResize="0"/>
          <p:nvPr/>
        </p:nvPicPr>
        <p:blipFill>
          <a:blip r:embed="rId3">
            <a:alphaModFix/>
          </a:blip>
          <a:stretch>
            <a:fillRect/>
          </a:stretch>
        </p:blipFill>
        <p:spPr>
          <a:xfrm>
            <a:off x="152400" y="1135375"/>
            <a:ext cx="8839200" cy="2872740"/>
          </a:xfrm>
          <a:prstGeom prst="rect">
            <a:avLst/>
          </a:prstGeom>
          <a:noFill/>
          <a:ln>
            <a:noFill/>
          </a:ln>
        </p:spPr>
      </p:pic>
      <p:sp>
        <p:nvSpPr>
          <p:cNvPr id="319" name="Google Shape;319;p44"/>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302895" lvl="0" marL="457200" rtl="0" algn="l">
              <a:spcBef>
                <a:spcPts val="0"/>
              </a:spcBef>
              <a:spcAft>
                <a:spcPts val="0"/>
              </a:spcAft>
              <a:buSzPct val="100000"/>
              <a:buAutoNum type="romanUcPeriod"/>
            </a:pPr>
            <a:r>
              <a:rPr lang="fr"/>
              <a:t>Comprendre le test coverage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5"/>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2. Branch coverage</a:t>
            </a:r>
            <a:endParaRPr/>
          </a:p>
        </p:txBody>
      </p:sp>
      <p:sp>
        <p:nvSpPr>
          <p:cNvPr id="325" name="Google Shape;325;p45"/>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302895" lvl="0" marL="457200" rtl="0" algn="l">
              <a:spcBef>
                <a:spcPts val="0"/>
              </a:spcBef>
              <a:spcAft>
                <a:spcPts val="0"/>
              </a:spcAft>
              <a:buSzPct val="100000"/>
              <a:buAutoNum type="romanUcPeriod"/>
            </a:pPr>
            <a:r>
              <a:rPr lang="fr"/>
              <a:t>Comprendre le test coverage</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4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331" name="Google Shape;331;p46"/>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2. Branch coverage</a:t>
            </a:r>
            <a:endParaRPr/>
          </a:p>
        </p:txBody>
      </p:sp>
      <p:sp>
        <p:nvSpPr>
          <p:cNvPr id="332" name="Google Shape;332;p46"/>
          <p:cNvSpPr txBox="1"/>
          <p:nvPr>
            <p:ph idx="2" type="body"/>
          </p:nvPr>
        </p:nvSpPr>
        <p:spPr>
          <a:xfrm>
            <a:off x="996900" y="1422825"/>
            <a:ext cx="7150200" cy="2866800"/>
          </a:xfrm>
          <a:prstGeom prst="rect">
            <a:avLst/>
          </a:prstGeom>
        </p:spPr>
        <p:txBody>
          <a:bodyPr anchorCtr="0" anchor="t" bIns="91425" lIns="91425" spcFirstLastPara="1" rIns="91425" wrap="square" tIns="91425">
            <a:noAutofit/>
          </a:bodyPr>
          <a:lstStyle/>
          <a:p>
            <a:pPr indent="-336550" lvl="0" marL="457200" rtl="0" algn="l">
              <a:spcBef>
                <a:spcPts val="1200"/>
              </a:spcBef>
              <a:spcAft>
                <a:spcPts val="0"/>
              </a:spcAft>
              <a:buSzPts val="1700"/>
              <a:buFont typeface="Arial"/>
              <a:buChar char="●"/>
            </a:pPr>
            <a:r>
              <a:rPr lang="fr" sz="1700">
                <a:latin typeface="Arial"/>
                <a:ea typeface="Arial"/>
                <a:cs typeface="Arial"/>
                <a:sym typeface="Arial"/>
              </a:rPr>
              <a:t>Identifier le nombre de </a:t>
            </a:r>
            <a:r>
              <a:rPr lang="fr" sz="1700">
                <a:latin typeface="Arial"/>
                <a:ea typeface="Arial"/>
                <a:cs typeface="Arial"/>
                <a:sym typeface="Arial"/>
              </a:rPr>
              <a:t>chemins logiques</a:t>
            </a:r>
            <a:r>
              <a:rPr lang="fr" sz="1700">
                <a:latin typeface="Arial"/>
                <a:ea typeface="Arial"/>
                <a:cs typeface="Arial"/>
                <a:sym typeface="Arial"/>
              </a:rPr>
              <a:t> possibles : total de tous les chemins de sortie de chaque structure de contrôle.</a:t>
            </a:r>
            <a:endParaRPr sz="1700">
              <a:latin typeface="Arial"/>
              <a:ea typeface="Arial"/>
              <a:cs typeface="Arial"/>
              <a:sym typeface="Arial"/>
            </a:endParaRPr>
          </a:p>
          <a:p>
            <a:pPr indent="-336550" lvl="1" marL="914400" rtl="0" algn="l">
              <a:spcBef>
                <a:spcPts val="0"/>
              </a:spcBef>
              <a:spcAft>
                <a:spcPts val="0"/>
              </a:spcAft>
              <a:buSzPts val="1700"/>
              <a:buFont typeface="Arial"/>
              <a:buChar char="○"/>
            </a:pPr>
            <a:r>
              <a:rPr lang="fr" sz="1700">
                <a:latin typeface="Arial"/>
                <a:ea typeface="Arial"/>
                <a:cs typeface="Arial"/>
                <a:sym typeface="Arial"/>
              </a:rPr>
              <a:t>if, when / switch, </a:t>
            </a:r>
            <a:endParaRPr sz="1700">
              <a:latin typeface="Arial"/>
              <a:ea typeface="Arial"/>
              <a:cs typeface="Arial"/>
              <a:sym typeface="Arial"/>
            </a:endParaRPr>
          </a:p>
          <a:p>
            <a:pPr indent="-336550" lvl="1" marL="914400" rtl="0" algn="l">
              <a:spcBef>
                <a:spcPts val="0"/>
              </a:spcBef>
              <a:spcAft>
                <a:spcPts val="0"/>
              </a:spcAft>
              <a:buSzPts val="1700"/>
              <a:buFont typeface="Arial"/>
              <a:buChar char="○"/>
            </a:pPr>
            <a:r>
              <a:rPr lang="fr" sz="1700">
                <a:latin typeface="Arial"/>
                <a:ea typeface="Arial"/>
                <a:cs typeface="Arial"/>
                <a:sym typeface="Arial"/>
              </a:rPr>
              <a:t>boucles (for, while)</a:t>
            </a:r>
            <a:endParaRPr sz="1700">
              <a:latin typeface="Arial"/>
              <a:ea typeface="Arial"/>
              <a:cs typeface="Arial"/>
              <a:sym typeface="Arial"/>
            </a:endParaRPr>
          </a:p>
          <a:p>
            <a:pPr indent="-336550" lvl="1" marL="914400" rtl="0" algn="l">
              <a:spcBef>
                <a:spcPts val="0"/>
              </a:spcBef>
              <a:spcAft>
                <a:spcPts val="0"/>
              </a:spcAft>
              <a:buSzPts val="1700"/>
              <a:buFont typeface="Arial"/>
              <a:buChar char="○"/>
            </a:pPr>
            <a:r>
              <a:rPr lang="fr" sz="1700">
                <a:latin typeface="Arial"/>
                <a:ea typeface="Arial"/>
                <a:cs typeface="Arial"/>
                <a:sym typeface="Arial"/>
              </a:rPr>
              <a:t>opérateurs logiques (&amp;&amp;, ||)</a:t>
            </a:r>
            <a:endParaRPr sz="1700">
              <a:latin typeface="Arial"/>
              <a:ea typeface="Arial"/>
              <a:cs typeface="Arial"/>
              <a:sym typeface="Arial"/>
            </a:endParaRPr>
          </a:p>
          <a:p>
            <a:pPr indent="0" lvl="0" marL="457200" rtl="0" algn="l">
              <a:spcBef>
                <a:spcPts val="1200"/>
              </a:spcBef>
              <a:spcAft>
                <a:spcPts val="0"/>
              </a:spcAft>
              <a:buNone/>
            </a:pPr>
            <a:r>
              <a:t/>
            </a:r>
            <a:endParaRPr sz="1700">
              <a:latin typeface="Arial"/>
              <a:ea typeface="Arial"/>
              <a:cs typeface="Arial"/>
              <a:sym typeface="Arial"/>
            </a:endParaRPr>
          </a:p>
          <a:p>
            <a:pPr indent="-336550" lvl="0" marL="457200" rtl="0" algn="l">
              <a:spcBef>
                <a:spcPts val="1200"/>
              </a:spcBef>
              <a:spcAft>
                <a:spcPts val="0"/>
              </a:spcAft>
              <a:buSzPts val="1700"/>
              <a:buFont typeface="Arial"/>
              <a:buChar char="●"/>
            </a:pPr>
            <a:r>
              <a:rPr lang="fr" sz="1700">
                <a:latin typeface="Arial"/>
                <a:ea typeface="Arial"/>
                <a:cs typeface="Arial"/>
                <a:sym typeface="Arial"/>
              </a:rPr>
              <a:t>Tracer ceux qui sont traversés pendant les tests.</a:t>
            </a:r>
            <a:endParaRPr sz="1700">
              <a:latin typeface="Arial"/>
              <a:ea typeface="Arial"/>
              <a:cs typeface="Arial"/>
              <a:sym typeface="Arial"/>
            </a:endParaRPr>
          </a:p>
          <a:p>
            <a:pPr indent="-336550" lvl="0" marL="457200" rtl="0" algn="l">
              <a:spcBef>
                <a:spcPts val="0"/>
              </a:spcBef>
              <a:spcAft>
                <a:spcPts val="0"/>
              </a:spcAft>
              <a:buSzPts val="1700"/>
              <a:buFont typeface="Arial"/>
              <a:buChar char="●"/>
            </a:pPr>
            <a:r>
              <a:rPr lang="fr" sz="1700">
                <a:latin typeface="Arial"/>
                <a:ea typeface="Arial"/>
                <a:cs typeface="Arial"/>
                <a:sym typeface="Arial"/>
              </a:rPr>
              <a:t>Les marquer comme couverts.</a:t>
            </a:r>
            <a:endParaRPr sz="1700">
              <a:latin typeface="Arial"/>
              <a:ea typeface="Arial"/>
              <a:cs typeface="Arial"/>
              <a:sym typeface="Arial"/>
            </a:endParaRPr>
          </a:p>
        </p:txBody>
      </p:sp>
      <p:sp>
        <p:nvSpPr>
          <p:cNvPr id="333" name="Google Shape;333;p46"/>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302895" lvl="0" marL="457200" rtl="0" algn="l">
              <a:spcBef>
                <a:spcPts val="0"/>
              </a:spcBef>
              <a:spcAft>
                <a:spcPts val="0"/>
              </a:spcAft>
              <a:buSzPct val="100000"/>
              <a:buAutoNum type="romanUcPeriod"/>
            </a:pPr>
            <a:r>
              <a:rPr lang="fr"/>
              <a:t>Comprendre le test coverage</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4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339" name="Google Shape;339;p47"/>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2. Branch coverage</a:t>
            </a:r>
            <a:endParaRPr/>
          </a:p>
        </p:txBody>
      </p:sp>
      <p:sp>
        <p:nvSpPr>
          <p:cNvPr id="340" name="Google Shape;340;p47"/>
          <p:cNvSpPr/>
          <p:nvPr/>
        </p:nvSpPr>
        <p:spPr>
          <a:xfrm>
            <a:off x="2030853" y="1978800"/>
            <a:ext cx="5082300" cy="1185900"/>
          </a:xfrm>
          <a:prstGeom prst="rect">
            <a:avLst/>
          </a:prstGeom>
          <a:solidFill>
            <a:srgbClr val="FEF8E3"/>
          </a:solidFill>
          <a:ln>
            <a:noFill/>
          </a:ln>
        </p:spPr>
        <p:txBody>
          <a:bodyPr anchorCtr="0" anchor="ctr" bIns="122225" lIns="122225" spcFirstLastPara="1" rIns="122225" wrap="square" tIns="122225">
            <a:noAutofit/>
          </a:bodyPr>
          <a:lstStyle/>
          <a:p>
            <a:pPr indent="0" lvl="0" marL="0" rtl="0" algn="ctr">
              <a:spcBef>
                <a:spcPts val="0"/>
              </a:spcBef>
              <a:spcAft>
                <a:spcPts val="0"/>
              </a:spcAft>
              <a:buNone/>
            </a:pPr>
            <a:r>
              <a:t/>
            </a:r>
            <a:endParaRPr sz="1871">
              <a:latin typeface="Nunito"/>
              <a:ea typeface="Nunito"/>
              <a:cs typeface="Nunito"/>
              <a:sym typeface="Nunito"/>
            </a:endParaRPr>
          </a:p>
        </p:txBody>
      </p:sp>
      <p:sp>
        <p:nvSpPr>
          <p:cNvPr id="341" name="Google Shape;341;p47"/>
          <p:cNvSpPr txBox="1"/>
          <p:nvPr/>
        </p:nvSpPr>
        <p:spPr>
          <a:xfrm>
            <a:off x="2121150" y="2016152"/>
            <a:ext cx="4901700" cy="1111200"/>
          </a:xfrm>
          <a:prstGeom prst="rect">
            <a:avLst/>
          </a:prstGeom>
          <a:noFill/>
          <a:ln>
            <a:noFill/>
          </a:ln>
        </p:spPr>
        <p:txBody>
          <a:bodyPr anchorCtr="0" anchor="t" bIns="91675" lIns="91675" spcFirstLastPara="1" rIns="91675" wrap="square" tIns="91675">
            <a:spAutoFit/>
          </a:bodyPr>
          <a:lstStyle/>
          <a:p>
            <a:pPr indent="0" lvl="0" marL="0" rtl="0" algn="ctr">
              <a:lnSpc>
                <a:spcPct val="150000"/>
              </a:lnSpc>
              <a:spcBef>
                <a:spcPts val="0"/>
              </a:spcBef>
              <a:spcAft>
                <a:spcPts val="0"/>
              </a:spcAft>
              <a:buNone/>
            </a:pPr>
            <a:r>
              <a:rPr b="1" lang="fr" sz="2406">
                <a:solidFill>
                  <a:srgbClr val="241D60"/>
                </a:solidFill>
                <a:latin typeface="Caveat"/>
                <a:ea typeface="Caveat"/>
                <a:cs typeface="Caveat"/>
                <a:sym typeface="Caveat"/>
              </a:rPr>
              <a:t>Nb de </a:t>
            </a:r>
            <a:r>
              <a:rPr b="1" lang="fr" sz="2406">
                <a:solidFill>
                  <a:srgbClr val="E06666"/>
                </a:solidFill>
                <a:latin typeface="Caveat"/>
                <a:ea typeface="Caveat"/>
                <a:cs typeface="Caveat"/>
                <a:sym typeface="Caveat"/>
              </a:rPr>
              <a:t>branches</a:t>
            </a:r>
            <a:r>
              <a:rPr b="1" lang="fr" sz="2406">
                <a:solidFill>
                  <a:srgbClr val="241D60"/>
                </a:solidFill>
                <a:latin typeface="Caveat"/>
                <a:ea typeface="Caveat"/>
                <a:cs typeface="Caveat"/>
                <a:sym typeface="Caveat"/>
              </a:rPr>
              <a:t> exécutées</a:t>
            </a:r>
            <a:endParaRPr b="1" sz="2406">
              <a:solidFill>
                <a:srgbClr val="241D60"/>
              </a:solidFill>
              <a:latin typeface="Caveat"/>
              <a:ea typeface="Caveat"/>
              <a:cs typeface="Caveat"/>
              <a:sym typeface="Caveat"/>
            </a:endParaRPr>
          </a:p>
          <a:p>
            <a:pPr indent="0" lvl="0" marL="0" rtl="0" algn="ctr">
              <a:lnSpc>
                <a:spcPct val="150000"/>
              </a:lnSpc>
              <a:spcBef>
                <a:spcPts val="0"/>
              </a:spcBef>
              <a:spcAft>
                <a:spcPts val="0"/>
              </a:spcAft>
              <a:buNone/>
            </a:pPr>
            <a:r>
              <a:rPr b="1" lang="fr" sz="2406">
                <a:solidFill>
                  <a:srgbClr val="241D60"/>
                </a:solidFill>
                <a:latin typeface="Caveat"/>
                <a:ea typeface="Caveat"/>
                <a:cs typeface="Caveat"/>
                <a:sym typeface="Caveat"/>
              </a:rPr>
              <a:t>Nb de </a:t>
            </a:r>
            <a:r>
              <a:rPr b="1" lang="fr" sz="2406">
                <a:solidFill>
                  <a:srgbClr val="E06666"/>
                </a:solidFill>
                <a:latin typeface="Caveat"/>
                <a:ea typeface="Caveat"/>
                <a:cs typeface="Caveat"/>
                <a:sym typeface="Caveat"/>
              </a:rPr>
              <a:t>branches</a:t>
            </a:r>
            <a:r>
              <a:rPr b="1" lang="fr" sz="2406">
                <a:solidFill>
                  <a:srgbClr val="241D60"/>
                </a:solidFill>
                <a:latin typeface="Caveat"/>
                <a:ea typeface="Caveat"/>
                <a:cs typeface="Caveat"/>
                <a:sym typeface="Caveat"/>
              </a:rPr>
              <a:t> total</a:t>
            </a:r>
            <a:endParaRPr b="1" sz="2406">
              <a:solidFill>
                <a:srgbClr val="241D60"/>
              </a:solidFill>
              <a:latin typeface="Caveat"/>
              <a:ea typeface="Caveat"/>
              <a:cs typeface="Caveat"/>
              <a:sym typeface="Caveat"/>
            </a:endParaRPr>
          </a:p>
        </p:txBody>
      </p:sp>
      <p:cxnSp>
        <p:nvCxnSpPr>
          <p:cNvPr id="342" name="Google Shape;342;p47"/>
          <p:cNvCxnSpPr/>
          <p:nvPr/>
        </p:nvCxnSpPr>
        <p:spPr>
          <a:xfrm>
            <a:off x="2939250" y="2571750"/>
            <a:ext cx="3265500" cy="0"/>
          </a:xfrm>
          <a:prstGeom prst="straightConnector1">
            <a:avLst/>
          </a:prstGeom>
          <a:noFill/>
          <a:ln cap="flat" cmpd="sng" w="28575">
            <a:solidFill>
              <a:srgbClr val="241D60"/>
            </a:solidFill>
            <a:prstDash val="solid"/>
            <a:round/>
            <a:headEnd len="med" w="med" type="none"/>
            <a:tailEnd len="med" w="med" type="none"/>
          </a:ln>
        </p:spPr>
      </p:cxnSp>
      <p:sp>
        <p:nvSpPr>
          <p:cNvPr id="343" name="Google Shape;343;p47"/>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302895" lvl="0" marL="457200" rtl="0" algn="l">
              <a:spcBef>
                <a:spcPts val="0"/>
              </a:spcBef>
              <a:spcAft>
                <a:spcPts val="0"/>
              </a:spcAft>
              <a:buSzPct val="100000"/>
              <a:buAutoNum type="romanUcPeriod"/>
            </a:pPr>
            <a:r>
              <a:rPr lang="fr"/>
              <a:t>Comprendre le test coverage</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349" name="Google Shape;349;p48"/>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2. Branch coverage</a:t>
            </a:r>
            <a:endParaRPr/>
          </a:p>
        </p:txBody>
      </p:sp>
      <p:pic>
        <p:nvPicPr>
          <p:cNvPr id="350" name="Google Shape;350;p48"/>
          <p:cNvPicPr preferRelativeResize="0"/>
          <p:nvPr/>
        </p:nvPicPr>
        <p:blipFill>
          <a:blip r:embed="rId3">
            <a:alphaModFix/>
          </a:blip>
          <a:stretch>
            <a:fillRect/>
          </a:stretch>
        </p:blipFill>
        <p:spPr>
          <a:xfrm>
            <a:off x="152400" y="1291400"/>
            <a:ext cx="8839200" cy="2712530"/>
          </a:xfrm>
          <a:prstGeom prst="rect">
            <a:avLst/>
          </a:prstGeom>
          <a:noFill/>
          <a:ln>
            <a:noFill/>
          </a:ln>
        </p:spPr>
      </p:pic>
      <p:sp>
        <p:nvSpPr>
          <p:cNvPr id="351" name="Google Shape;351;p48"/>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302895" lvl="0" marL="457200" rtl="0" algn="l">
              <a:spcBef>
                <a:spcPts val="0"/>
              </a:spcBef>
              <a:spcAft>
                <a:spcPts val="0"/>
              </a:spcAft>
              <a:buSzPct val="100000"/>
              <a:buAutoNum type="romanUcPeriod"/>
            </a:pPr>
            <a:r>
              <a:rPr lang="fr"/>
              <a:t>Comprendre le test coverage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49"/>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3. Bilan et comparaison</a:t>
            </a:r>
            <a:endParaRPr/>
          </a:p>
        </p:txBody>
      </p:sp>
      <p:sp>
        <p:nvSpPr>
          <p:cNvPr id="357" name="Google Shape;357;p49"/>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302895" lvl="0" marL="457200" rtl="0" algn="l">
              <a:spcBef>
                <a:spcPts val="0"/>
              </a:spcBef>
              <a:spcAft>
                <a:spcPts val="0"/>
              </a:spcAft>
              <a:buSzPct val="100000"/>
              <a:buAutoNum type="romanUcPeriod"/>
            </a:pPr>
            <a:r>
              <a:rPr lang="fr"/>
              <a:t>Comprendre le test coverage</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5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363" name="Google Shape;363;p50"/>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3. Bilan et comparaison</a:t>
            </a:r>
            <a:endParaRPr/>
          </a:p>
        </p:txBody>
      </p:sp>
      <p:sp>
        <p:nvSpPr>
          <p:cNvPr id="364" name="Google Shape;364;p50"/>
          <p:cNvSpPr txBox="1"/>
          <p:nvPr>
            <p:ph idx="2" type="body"/>
          </p:nvPr>
        </p:nvSpPr>
        <p:spPr>
          <a:xfrm>
            <a:off x="4618750" y="1363426"/>
            <a:ext cx="4203000" cy="18549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None/>
            </a:pPr>
            <a:r>
              <a:rPr i="1" lang="fr" sz="1700" u="sng">
                <a:latin typeface="Arial"/>
                <a:ea typeface="Arial"/>
                <a:cs typeface="Arial"/>
                <a:sym typeface="Arial"/>
              </a:rPr>
              <a:t>Branch</a:t>
            </a:r>
            <a:r>
              <a:rPr lang="fr" sz="1700">
                <a:latin typeface="Arial"/>
                <a:ea typeface="Arial"/>
                <a:cs typeface="Arial"/>
                <a:sym typeface="Arial"/>
              </a:rPr>
              <a:t> coverage</a:t>
            </a:r>
            <a:endParaRPr sz="1700">
              <a:latin typeface="Arial"/>
              <a:ea typeface="Arial"/>
              <a:cs typeface="Arial"/>
              <a:sym typeface="Arial"/>
            </a:endParaRPr>
          </a:p>
          <a:p>
            <a:pPr indent="-336550" lvl="0" marL="457200" rtl="0" algn="l">
              <a:lnSpc>
                <a:spcPct val="150000"/>
              </a:lnSpc>
              <a:spcBef>
                <a:spcPts val="1200"/>
              </a:spcBef>
              <a:spcAft>
                <a:spcPts val="0"/>
              </a:spcAft>
              <a:buSzPts val="1700"/>
              <a:buFont typeface="Arial"/>
              <a:buChar char="●"/>
            </a:pPr>
            <a:r>
              <a:rPr lang="fr" sz="1700">
                <a:latin typeface="Arial"/>
                <a:ea typeface="Arial"/>
                <a:cs typeface="Arial"/>
                <a:sym typeface="Arial"/>
              </a:rPr>
              <a:t>Vérifier si la logique a été </a:t>
            </a:r>
            <a:r>
              <a:rPr b="1" i="1" lang="fr" sz="1700">
                <a:latin typeface="Arial"/>
                <a:ea typeface="Arial"/>
                <a:cs typeface="Arial"/>
                <a:sym typeface="Arial"/>
              </a:rPr>
              <a:t>explorée</a:t>
            </a:r>
            <a:r>
              <a:rPr lang="fr" sz="1700">
                <a:latin typeface="Arial"/>
                <a:ea typeface="Arial"/>
                <a:cs typeface="Arial"/>
                <a:sym typeface="Arial"/>
              </a:rPr>
              <a:t>.</a:t>
            </a:r>
            <a:endParaRPr sz="1700">
              <a:latin typeface="Arial"/>
              <a:ea typeface="Arial"/>
              <a:cs typeface="Arial"/>
              <a:sym typeface="Arial"/>
            </a:endParaRPr>
          </a:p>
          <a:p>
            <a:pPr indent="-336550" lvl="0" marL="457200" rtl="0" algn="l">
              <a:lnSpc>
                <a:spcPct val="150000"/>
              </a:lnSpc>
              <a:spcBef>
                <a:spcPts val="0"/>
              </a:spcBef>
              <a:spcAft>
                <a:spcPts val="0"/>
              </a:spcAft>
              <a:buSzPts val="1700"/>
              <a:buFont typeface="Arial"/>
              <a:buChar char="●"/>
            </a:pPr>
            <a:r>
              <a:rPr lang="fr" sz="1700">
                <a:latin typeface="Arial"/>
                <a:ea typeface="Arial"/>
                <a:cs typeface="Arial"/>
                <a:sym typeface="Arial"/>
              </a:rPr>
              <a:t>Le texte a-t-il essayé tous les choix ?</a:t>
            </a:r>
            <a:endParaRPr sz="1700">
              <a:latin typeface="Arial"/>
              <a:ea typeface="Arial"/>
              <a:cs typeface="Arial"/>
              <a:sym typeface="Arial"/>
            </a:endParaRPr>
          </a:p>
          <a:p>
            <a:pPr indent="-336550" lvl="0" marL="457200" rtl="0" algn="l">
              <a:lnSpc>
                <a:spcPct val="150000"/>
              </a:lnSpc>
              <a:spcBef>
                <a:spcPts val="0"/>
              </a:spcBef>
              <a:spcAft>
                <a:spcPts val="0"/>
              </a:spcAft>
              <a:buSzPts val="1700"/>
              <a:buFont typeface="Arial"/>
              <a:buChar char="●"/>
            </a:pPr>
            <a:r>
              <a:rPr lang="fr" sz="1700">
                <a:latin typeface="Arial"/>
                <a:ea typeface="Arial"/>
                <a:cs typeface="Arial"/>
                <a:sym typeface="Arial"/>
              </a:rPr>
              <a:t>Plus précis.</a:t>
            </a:r>
            <a:endParaRPr sz="1700">
              <a:latin typeface="Arial"/>
              <a:ea typeface="Arial"/>
              <a:cs typeface="Arial"/>
              <a:sym typeface="Arial"/>
            </a:endParaRPr>
          </a:p>
        </p:txBody>
      </p:sp>
      <p:sp>
        <p:nvSpPr>
          <p:cNvPr id="365" name="Google Shape;365;p50"/>
          <p:cNvSpPr txBox="1"/>
          <p:nvPr>
            <p:ph idx="2" type="body"/>
          </p:nvPr>
        </p:nvSpPr>
        <p:spPr>
          <a:xfrm>
            <a:off x="322250" y="1363576"/>
            <a:ext cx="4057500" cy="18549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None/>
            </a:pPr>
            <a:r>
              <a:rPr i="1" lang="fr" sz="1700" u="sng">
                <a:latin typeface="Arial"/>
                <a:ea typeface="Arial"/>
                <a:cs typeface="Arial"/>
                <a:sym typeface="Arial"/>
              </a:rPr>
              <a:t>Line</a:t>
            </a:r>
            <a:r>
              <a:rPr lang="fr" sz="1700">
                <a:latin typeface="Arial"/>
                <a:ea typeface="Arial"/>
                <a:cs typeface="Arial"/>
                <a:sym typeface="Arial"/>
              </a:rPr>
              <a:t> coverage</a:t>
            </a:r>
            <a:endParaRPr sz="1700">
              <a:latin typeface="Arial"/>
              <a:ea typeface="Arial"/>
              <a:cs typeface="Arial"/>
              <a:sym typeface="Arial"/>
            </a:endParaRPr>
          </a:p>
          <a:p>
            <a:pPr indent="-336550" lvl="0" marL="457200" rtl="0" algn="l">
              <a:lnSpc>
                <a:spcPct val="150000"/>
              </a:lnSpc>
              <a:spcBef>
                <a:spcPts val="1200"/>
              </a:spcBef>
              <a:spcAft>
                <a:spcPts val="0"/>
              </a:spcAft>
              <a:buSzPts val="1700"/>
              <a:buFont typeface="Arial"/>
              <a:buChar char="●"/>
            </a:pPr>
            <a:r>
              <a:rPr lang="fr" sz="1700">
                <a:latin typeface="Arial"/>
                <a:ea typeface="Arial"/>
                <a:cs typeface="Arial"/>
                <a:sym typeface="Arial"/>
              </a:rPr>
              <a:t>Vérifier si le code a été </a:t>
            </a:r>
            <a:r>
              <a:rPr b="1" i="1" lang="fr" sz="1700">
                <a:latin typeface="Arial"/>
                <a:ea typeface="Arial"/>
                <a:cs typeface="Arial"/>
                <a:sym typeface="Arial"/>
              </a:rPr>
              <a:t>lu</a:t>
            </a:r>
            <a:r>
              <a:rPr lang="fr" sz="1700">
                <a:latin typeface="Arial"/>
                <a:ea typeface="Arial"/>
                <a:cs typeface="Arial"/>
                <a:sym typeface="Arial"/>
              </a:rPr>
              <a:t>.</a:t>
            </a:r>
            <a:endParaRPr sz="1700">
              <a:latin typeface="Arial"/>
              <a:ea typeface="Arial"/>
              <a:cs typeface="Arial"/>
              <a:sym typeface="Arial"/>
            </a:endParaRPr>
          </a:p>
          <a:p>
            <a:pPr indent="-336550" lvl="0" marL="457200" rtl="0" algn="l">
              <a:lnSpc>
                <a:spcPct val="150000"/>
              </a:lnSpc>
              <a:spcBef>
                <a:spcPts val="0"/>
              </a:spcBef>
              <a:spcAft>
                <a:spcPts val="0"/>
              </a:spcAft>
              <a:buSzPts val="1700"/>
              <a:buFont typeface="Arial"/>
              <a:buChar char="●"/>
            </a:pPr>
            <a:r>
              <a:rPr lang="fr" sz="1700">
                <a:latin typeface="Arial"/>
                <a:ea typeface="Arial"/>
                <a:cs typeface="Arial"/>
                <a:sym typeface="Arial"/>
              </a:rPr>
              <a:t>Le texte est-il passé par ici ?</a:t>
            </a:r>
            <a:endParaRPr sz="1700">
              <a:latin typeface="Arial"/>
              <a:ea typeface="Arial"/>
              <a:cs typeface="Arial"/>
              <a:sym typeface="Arial"/>
            </a:endParaRPr>
          </a:p>
          <a:p>
            <a:pPr indent="-336550" lvl="0" marL="457200" rtl="0" algn="l">
              <a:lnSpc>
                <a:spcPct val="150000"/>
              </a:lnSpc>
              <a:spcBef>
                <a:spcPts val="0"/>
              </a:spcBef>
              <a:spcAft>
                <a:spcPts val="0"/>
              </a:spcAft>
              <a:buSzPts val="1700"/>
              <a:buFont typeface="Arial"/>
              <a:buChar char="●"/>
            </a:pPr>
            <a:r>
              <a:rPr lang="fr" sz="1700">
                <a:latin typeface="Arial"/>
                <a:ea typeface="Arial"/>
                <a:cs typeface="Arial"/>
                <a:sym typeface="Arial"/>
              </a:rPr>
              <a:t>Simple / Basique.</a:t>
            </a:r>
            <a:endParaRPr sz="1700">
              <a:latin typeface="Arial"/>
              <a:ea typeface="Arial"/>
              <a:cs typeface="Arial"/>
              <a:sym typeface="Arial"/>
            </a:endParaRPr>
          </a:p>
          <a:p>
            <a:pPr indent="0" lvl="0" marL="0" rtl="0" algn="l">
              <a:lnSpc>
                <a:spcPct val="150000"/>
              </a:lnSpc>
              <a:spcBef>
                <a:spcPts val="1200"/>
              </a:spcBef>
              <a:spcAft>
                <a:spcPts val="1200"/>
              </a:spcAft>
              <a:buNone/>
            </a:pPr>
            <a:r>
              <a:t/>
            </a:r>
            <a:endParaRPr sz="1700">
              <a:latin typeface="Arial"/>
              <a:ea typeface="Arial"/>
              <a:cs typeface="Arial"/>
              <a:sym typeface="Arial"/>
            </a:endParaRPr>
          </a:p>
        </p:txBody>
      </p:sp>
      <p:cxnSp>
        <p:nvCxnSpPr>
          <p:cNvPr id="366" name="Google Shape;366;p50"/>
          <p:cNvCxnSpPr/>
          <p:nvPr/>
        </p:nvCxnSpPr>
        <p:spPr>
          <a:xfrm flipH="1">
            <a:off x="4495200" y="1633422"/>
            <a:ext cx="8100" cy="1584900"/>
          </a:xfrm>
          <a:prstGeom prst="straightConnector1">
            <a:avLst/>
          </a:prstGeom>
          <a:noFill/>
          <a:ln cap="flat" cmpd="sng" w="19050">
            <a:solidFill>
              <a:srgbClr val="241D60"/>
            </a:solidFill>
            <a:prstDash val="solid"/>
            <a:round/>
            <a:headEnd len="med" w="med" type="none"/>
            <a:tailEnd len="med" w="med" type="none"/>
          </a:ln>
        </p:spPr>
      </p:cxnSp>
      <p:sp>
        <p:nvSpPr>
          <p:cNvPr id="367" name="Google Shape;367;p50"/>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302895" lvl="0" marL="457200" rtl="0" algn="l">
              <a:spcBef>
                <a:spcPts val="0"/>
              </a:spcBef>
              <a:spcAft>
                <a:spcPts val="0"/>
              </a:spcAft>
              <a:buSzPct val="100000"/>
              <a:buAutoNum type="romanUcPeriod"/>
            </a:pPr>
            <a:r>
              <a:rPr lang="fr"/>
              <a:t>Comprendre le test coverage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85" name="Google Shape;85;p15"/>
          <p:cNvPicPr preferRelativeResize="0"/>
          <p:nvPr/>
        </p:nvPicPr>
        <p:blipFill>
          <a:blip r:embed="rId3">
            <a:alphaModFix/>
          </a:blip>
          <a:stretch>
            <a:fillRect/>
          </a:stretch>
        </p:blipFill>
        <p:spPr>
          <a:xfrm>
            <a:off x="2040465" y="160775"/>
            <a:ext cx="5063075" cy="4982725"/>
          </a:xfrm>
          <a:prstGeom prst="rect">
            <a:avLst/>
          </a:prstGeom>
          <a:noFill/>
          <a:ln>
            <a:noFill/>
          </a:ln>
        </p:spPr>
      </p:pic>
      <p:sp>
        <p:nvSpPr>
          <p:cNvPr id="86" name="Google Shape;86;p15"/>
          <p:cNvSpPr txBox="1"/>
          <p:nvPr/>
        </p:nvSpPr>
        <p:spPr>
          <a:xfrm>
            <a:off x="1093850" y="337075"/>
            <a:ext cx="1638900" cy="14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0000">
                <a:solidFill>
                  <a:srgbClr val="430099"/>
                </a:solidFill>
              </a:rPr>
              <a:t>💸</a:t>
            </a:r>
            <a:r>
              <a:rPr b="1" lang="fr" sz="10000">
                <a:solidFill>
                  <a:srgbClr val="430099"/>
                </a:solidFill>
              </a:rPr>
              <a:t> </a:t>
            </a:r>
            <a:endParaRPr b="1" sz="10000">
              <a:solidFill>
                <a:srgbClr val="430099"/>
              </a:solidFill>
            </a:endParaRPr>
          </a:p>
        </p:txBody>
      </p:sp>
      <p:sp>
        <p:nvSpPr>
          <p:cNvPr id="87" name="Google Shape;87;p15"/>
          <p:cNvSpPr txBox="1"/>
          <p:nvPr/>
        </p:nvSpPr>
        <p:spPr>
          <a:xfrm>
            <a:off x="6833550" y="634225"/>
            <a:ext cx="1638900" cy="14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0000">
                <a:solidFill>
                  <a:schemeClr val="accent1"/>
                </a:solidFill>
              </a:rPr>
              <a:t>💸</a:t>
            </a:r>
            <a:endParaRPr b="1" sz="10000">
              <a:solidFill>
                <a:srgbClr val="430099"/>
              </a:solidFill>
            </a:endParaRPr>
          </a:p>
        </p:txBody>
      </p:sp>
      <p:sp>
        <p:nvSpPr>
          <p:cNvPr id="88" name="Google Shape;88;p15"/>
          <p:cNvSpPr txBox="1"/>
          <p:nvPr/>
        </p:nvSpPr>
        <p:spPr>
          <a:xfrm>
            <a:off x="711275" y="3546625"/>
            <a:ext cx="1638900" cy="14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0000">
                <a:solidFill>
                  <a:srgbClr val="430099"/>
                </a:solidFill>
              </a:rPr>
              <a:t>💸 </a:t>
            </a:r>
            <a:endParaRPr b="1" sz="10000">
              <a:solidFill>
                <a:srgbClr val="430099"/>
              </a:solidFill>
            </a:endParaRPr>
          </a:p>
        </p:txBody>
      </p:sp>
      <p:sp>
        <p:nvSpPr>
          <p:cNvPr id="89" name="Google Shape;89;p15"/>
          <p:cNvSpPr txBox="1"/>
          <p:nvPr/>
        </p:nvSpPr>
        <p:spPr>
          <a:xfrm>
            <a:off x="5272725" y="0"/>
            <a:ext cx="1638900" cy="14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0000">
                <a:solidFill>
                  <a:srgbClr val="430099"/>
                </a:solidFill>
              </a:rPr>
              <a:t>💸 </a:t>
            </a:r>
            <a:endParaRPr b="1" sz="10000">
              <a:solidFill>
                <a:srgbClr val="430099"/>
              </a:solidFill>
            </a:endParaRPr>
          </a:p>
        </p:txBody>
      </p:sp>
      <p:sp>
        <p:nvSpPr>
          <p:cNvPr id="90" name="Google Shape;90;p15"/>
          <p:cNvSpPr txBox="1"/>
          <p:nvPr/>
        </p:nvSpPr>
        <p:spPr>
          <a:xfrm>
            <a:off x="7536000" y="2090425"/>
            <a:ext cx="1638900" cy="14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0000">
                <a:solidFill>
                  <a:srgbClr val="430099"/>
                </a:solidFill>
              </a:rPr>
              <a:t>💸 </a:t>
            </a:r>
            <a:endParaRPr b="1" sz="10000">
              <a:solidFill>
                <a:srgbClr val="430099"/>
              </a:solidFill>
            </a:endParaRPr>
          </a:p>
        </p:txBody>
      </p:sp>
      <p:sp>
        <p:nvSpPr>
          <p:cNvPr id="91" name="Google Shape;91;p15"/>
          <p:cNvSpPr txBox="1"/>
          <p:nvPr/>
        </p:nvSpPr>
        <p:spPr>
          <a:xfrm>
            <a:off x="270650" y="1871875"/>
            <a:ext cx="1638900" cy="14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0000">
                <a:solidFill>
                  <a:srgbClr val="430099"/>
                </a:solidFill>
              </a:rPr>
              <a:t>💸 </a:t>
            </a:r>
            <a:endParaRPr b="1" sz="10000">
              <a:solidFill>
                <a:srgbClr val="430099"/>
              </a:solidFill>
            </a:endParaRPr>
          </a:p>
        </p:txBody>
      </p:sp>
      <p:sp>
        <p:nvSpPr>
          <p:cNvPr id="92" name="Google Shape;92;p15"/>
          <p:cNvSpPr txBox="1"/>
          <p:nvPr/>
        </p:nvSpPr>
        <p:spPr>
          <a:xfrm>
            <a:off x="7021250" y="3546625"/>
            <a:ext cx="1638900" cy="14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0000">
                <a:solidFill>
                  <a:srgbClr val="430099"/>
                </a:solidFill>
              </a:rPr>
              <a:t>💸 </a:t>
            </a:r>
            <a:endParaRPr b="1" sz="10000">
              <a:solidFill>
                <a:srgbClr val="430099"/>
              </a:solidFill>
            </a:endParaRPr>
          </a:p>
        </p:txBody>
      </p:sp>
      <p:sp>
        <p:nvSpPr>
          <p:cNvPr id="93" name="Google Shape;93;p15"/>
          <p:cNvSpPr/>
          <p:nvPr/>
        </p:nvSpPr>
        <p:spPr>
          <a:xfrm>
            <a:off x="248325" y="244525"/>
            <a:ext cx="147600" cy="467400"/>
          </a:xfrm>
          <a:prstGeom prst="roundRect">
            <a:avLst>
              <a:gd fmla="val 16667" name="adj"/>
            </a:avLst>
          </a:prstGeom>
          <a:solidFill>
            <a:srgbClr val="FEFDFC"/>
          </a:solidFill>
          <a:ln cap="flat" cmpd="sng" w="9525">
            <a:solidFill>
              <a:srgbClr val="FEFDF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5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373" name="Google Shape;373;p51"/>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3. Bilan et comparaison</a:t>
            </a:r>
            <a:endParaRPr/>
          </a:p>
        </p:txBody>
      </p:sp>
      <p:sp>
        <p:nvSpPr>
          <p:cNvPr id="374" name="Google Shape;374;p51"/>
          <p:cNvSpPr txBox="1"/>
          <p:nvPr>
            <p:ph idx="2" type="body"/>
          </p:nvPr>
        </p:nvSpPr>
        <p:spPr>
          <a:xfrm>
            <a:off x="4618750" y="1363426"/>
            <a:ext cx="4203000" cy="18549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None/>
            </a:pPr>
            <a:r>
              <a:rPr i="1" lang="fr" sz="1700" u="sng">
                <a:latin typeface="Arial"/>
                <a:ea typeface="Arial"/>
                <a:cs typeface="Arial"/>
                <a:sym typeface="Arial"/>
              </a:rPr>
              <a:t>Branch</a:t>
            </a:r>
            <a:r>
              <a:rPr lang="fr" sz="1700">
                <a:latin typeface="Arial"/>
                <a:ea typeface="Arial"/>
                <a:cs typeface="Arial"/>
                <a:sym typeface="Arial"/>
              </a:rPr>
              <a:t> coverage</a:t>
            </a:r>
            <a:endParaRPr sz="1700">
              <a:latin typeface="Arial"/>
              <a:ea typeface="Arial"/>
              <a:cs typeface="Arial"/>
              <a:sym typeface="Arial"/>
            </a:endParaRPr>
          </a:p>
          <a:p>
            <a:pPr indent="-336550" lvl="0" marL="457200" rtl="0" algn="l">
              <a:lnSpc>
                <a:spcPct val="150000"/>
              </a:lnSpc>
              <a:spcBef>
                <a:spcPts val="1200"/>
              </a:spcBef>
              <a:spcAft>
                <a:spcPts val="0"/>
              </a:spcAft>
              <a:buSzPts val="1700"/>
              <a:buFont typeface="Arial"/>
              <a:buChar char="●"/>
            </a:pPr>
            <a:r>
              <a:rPr lang="fr" sz="1700">
                <a:latin typeface="Arial"/>
                <a:ea typeface="Arial"/>
                <a:cs typeface="Arial"/>
                <a:sym typeface="Arial"/>
              </a:rPr>
              <a:t>Vérifier si la logique a été </a:t>
            </a:r>
            <a:r>
              <a:rPr b="1" i="1" lang="fr" sz="1700">
                <a:latin typeface="Arial"/>
                <a:ea typeface="Arial"/>
                <a:cs typeface="Arial"/>
                <a:sym typeface="Arial"/>
              </a:rPr>
              <a:t>explorée</a:t>
            </a:r>
            <a:r>
              <a:rPr lang="fr" sz="1700">
                <a:latin typeface="Arial"/>
                <a:ea typeface="Arial"/>
                <a:cs typeface="Arial"/>
                <a:sym typeface="Arial"/>
              </a:rPr>
              <a:t>.</a:t>
            </a:r>
            <a:endParaRPr sz="1700">
              <a:latin typeface="Arial"/>
              <a:ea typeface="Arial"/>
              <a:cs typeface="Arial"/>
              <a:sym typeface="Arial"/>
            </a:endParaRPr>
          </a:p>
          <a:p>
            <a:pPr indent="-336550" lvl="0" marL="457200" rtl="0" algn="l">
              <a:lnSpc>
                <a:spcPct val="150000"/>
              </a:lnSpc>
              <a:spcBef>
                <a:spcPts val="0"/>
              </a:spcBef>
              <a:spcAft>
                <a:spcPts val="0"/>
              </a:spcAft>
              <a:buSzPts val="1700"/>
              <a:buFont typeface="Arial"/>
              <a:buChar char="●"/>
            </a:pPr>
            <a:r>
              <a:rPr lang="fr" sz="1700">
                <a:latin typeface="Arial"/>
                <a:ea typeface="Arial"/>
                <a:cs typeface="Arial"/>
                <a:sym typeface="Arial"/>
              </a:rPr>
              <a:t>Le texte a-t-il essayé tous les choix ?</a:t>
            </a:r>
            <a:endParaRPr sz="1700">
              <a:latin typeface="Arial"/>
              <a:ea typeface="Arial"/>
              <a:cs typeface="Arial"/>
              <a:sym typeface="Arial"/>
            </a:endParaRPr>
          </a:p>
          <a:p>
            <a:pPr indent="-336550" lvl="0" marL="457200" rtl="0" algn="l">
              <a:lnSpc>
                <a:spcPct val="150000"/>
              </a:lnSpc>
              <a:spcBef>
                <a:spcPts val="0"/>
              </a:spcBef>
              <a:spcAft>
                <a:spcPts val="0"/>
              </a:spcAft>
              <a:buSzPts val="1700"/>
              <a:buFont typeface="Arial"/>
              <a:buChar char="●"/>
            </a:pPr>
            <a:r>
              <a:rPr lang="fr" sz="1700">
                <a:latin typeface="Arial"/>
                <a:ea typeface="Arial"/>
                <a:cs typeface="Arial"/>
                <a:sym typeface="Arial"/>
              </a:rPr>
              <a:t>Plus précis.</a:t>
            </a:r>
            <a:endParaRPr sz="1700">
              <a:latin typeface="Arial"/>
              <a:ea typeface="Arial"/>
              <a:cs typeface="Arial"/>
              <a:sym typeface="Arial"/>
            </a:endParaRPr>
          </a:p>
        </p:txBody>
      </p:sp>
      <p:sp>
        <p:nvSpPr>
          <p:cNvPr id="375" name="Google Shape;375;p51"/>
          <p:cNvSpPr txBox="1"/>
          <p:nvPr>
            <p:ph idx="2" type="body"/>
          </p:nvPr>
        </p:nvSpPr>
        <p:spPr>
          <a:xfrm>
            <a:off x="322250" y="1363576"/>
            <a:ext cx="4057500" cy="18549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None/>
            </a:pPr>
            <a:r>
              <a:rPr i="1" lang="fr" sz="1700" u="sng">
                <a:latin typeface="Arial"/>
                <a:ea typeface="Arial"/>
                <a:cs typeface="Arial"/>
                <a:sym typeface="Arial"/>
              </a:rPr>
              <a:t>Line</a:t>
            </a:r>
            <a:r>
              <a:rPr lang="fr" sz="1700">
                <a:latin typeface="Arial"/>
                <a:ea typeface="Arial"/>
                <a:cs typeface="Arial"/>
                <a:sym typeface="Arial"/>
              </a:rPr>
              <a:t> coverage</a:t>
            </a:r>
            <a:endParaRPr sz="1700">
              <a:latin typeface="Arial"/>
              <a:ea typeface="Arial"/>
              <a:cs typeface="Arial"/>
              <a:sym typeface="Arial"/>
            </a:endParaRPr>
          </a:p>
          <a:p>
            <a:pPr indent="-336550" lvl="0" marL="457200" rtl="0" algn="l">
              <a:lnSpc>
                <a:spcPct val="150000"/>
              </a:lnSpc>
              <a:spcBef>
                <a:spcPts val="1200"/>
              </a:spcBef>
              <a:spcAft>
                <a:spcPts val="0"/>
              </a:spcAft>
              <a:buSzPts val="1700"/>
              <a:buFont typeface="Arial"/>
              <a:buChar char="●"/>
            </a:pPr>
            <a:r>
              <a:rPr lang="fr" sz="1700">
                <a:latin typeface="Arial"/>
                <a:ea typeface="Arial"/>
                <a:cs typeface="Arial"/>
                <a:sym typeface="Arial"/>
              </a:rPr>
              <a:t>Vérifier si le code a été </a:t>
            </a:r>
            <a:r>
              <a:rPr b="1" i="1" lang="fr" sz="1700">
                <a:latin typeface="Arial"/>
                <a:ea typeface="Arial"/>
                <a:cs typeface="Arial"/>
                <a:sym typeface="Arial"/>
              </a:rPr>
              <a:t>lu</a:t>
            </a:r>
            <a:r>
              <a:rPr lang="fr" sz="1700">
                <a:latin typeface="Arial"/>
                <a:ea typeface="Arial"/>
                <a:cs typeface="Arial"/>
                <a:sym typeface="Arial"/>
              </a:rPr>
              <a:t>.</a:t>
            </a:r>
            <a:endParaRPr sz="1700">
              <a:latin typeface="Arial"/>
              <a:ea typeface="Arial"/>
              <a:cs typeface="Arial"/>
              <a:sym typeface="Arial"/>
            </a:endParaRPr>
          </a:p>
          <a:p>
            <a:pPr indent="-336550" lvl="0" marL="457200" rtl="0" algn="l">
              <a:lnSpc>
                <a:spcPct val="150000"/>
              </a:lnSpc>
              <a:spcBef>
                <a:spcPts val="0"/>
              </a:spcBef>
              <a:spcAft>
                <a:spcPts val="0"/>
              </a:spcAft>
              <a:buSzPts val="1700"/>
              <a:buFont typeface="Arial"/>
              <a:buChar char="●"/>
            </a:pPr>
            <a:r>
              <a:rPr lang="fr" sz="1700">
                <a:latin typeface="Arial"/>
                <a:ea typeface="Arial"/>
                <a:cs typeface="Arial"/>
                <a:sym typeface="Arial"/>
              </a:rPr>
              <a:t>Le texte est-il passé par ici ?</a:t>
            </a:r>
            <a:endParaRPr sz="1700">
              <a:latin typeface="Arial"/>
              <a:ea typeface="Arial"/>
              <a:cs typeface="Arial"/>
              <a:sym typeface="Arial"/>
            </a:endParaRPr>
          </a:p>
          <a:p>
            <a:pPr indent="-336550" lvl="0" marL="457200" rtl="0" algn="l">
              <a:lnSpc>
                <a:spcPct val="150000"/>
              </a:lnSpc>
              <a:spcBef>
                <a:spcPts val="0"/>
              </a:spcBef>
              <a:spcAft>
                <a:spcPts val="0"/>
              </a:spcAft>
              <a:buSzPts val="1700"/>
              <a:buFont typeface="Arial"/>
              <a:buChar char="●"/>
            </a:pPr>
            <a:r>
              <a:rPr lang="fr" sz="1700">
                <a:latin typeface="Arial"/>
                <a:ea typeface="Arial"/>
                <a:cs typeface="Arial"/>
                <a:sym typeface="Arial"/>
              </a:rPr>
              <a:t>Simple / Basique.</a:t>
            </a:r>
            <a:endParaRPr sz="1700">
              <a:latin typeface="Arial"/>
              <a:ea typeface="Arial"/>
              <a:cs typeface="Arial"/>
              <a:sym typeface="Arial"/>
            </a:endParaRPr>
          </a:p>
          <a:p>
            <a:pPr indent="0" lvl="0" marL="0" rtl="0" algn="l">
              <a:lnSpc>
                <a:spcPct val="150000"/>
              </a:lnSpc>
              <a:spcBef>
                <a:spcPts val="1200"/>
              </a:spcBef>
              <a:spcAft>
                <a:spcPts val="1200"/>
              </a:spcAft>
              <a:buNone/>
            </a:pPr>
            <a:r>
              <a:t/>
            </a:r>
            <a:endParaRPr sz="1700">
              <a:latin typeface="Arial"/>
              <a:ea typeface="Arial"/>
              <a:cs typeface="Arial"/>
              <a:sym typeface="Arial"/>
            </a:endParaRPr>
          </a:p>
        </p:txBody>
      </p:sp>
      <p:cxnSp>
        <p:nvCxnSpPr>
          <p:cNvPr id="376" name="Google Shape;376;p51"/>
          <p:cNvCxnSpPr/>
          <p:nvPr/>
        </p:nvCxnSpPr>
        <p:spPr>
          <a:xfrm flipH="1">
            <a:off x="4495200" y="1633422"/>
            <a:ext cx="8100" cy="1584900"/>
          </a:xfrm>
          <a:prstGeom prst="straightConnector1">
            <a:avLst/>
          </a:prstGeom>
          <a:noFill/>
          <a:ln cap="flat" cmpd="sng" w="19050">
            <a:solidFill>
              <a:srgbClr val="241D60"/>
            </a:solidFill>
            <a:prstDash val="solid"/>
            <a:round/>
            <a:headEnd len="med" w="med" type="none"/>
            <a:tailEnd len="med" w="med" type="none"/>
          </a:ln>
        </p:spPr>
      </p:cxnSp>
      <p:sp>
        <p:nvSpPr>
          <p:cNvPr id="377" name="Google Shape;377;p51"/>
          <p:cNvSpPr txBox="1"/>
          <p:nvPr/>
        </p:nvSpPr>
        <p:spPr>
          <a:xfrm>
            <a:off x="301650" y="3329996"/>
            <a:ext cx="8395200" cy="84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900">
                <a:solidFill>
                  <a:schemeClr val="dk1"/>
                </a:solidFill>
              </a:rPr>
              <a:t>Combien de code a été lu ?</a:t>
            </a:r>
            <a:endParaRPr b="1" sz="2900">
              <a:solidFill>
                <a:schemeClr val="dk1"/>
              </a:solidFill>
            </a:endParaRPr>
          </a:p>
        </p:txBody>
      </p:sp>
      <p:sp>
        <p:nvSpPr>
          <p:cNvPr id="378" name="Google Shape;378;p51"/>
          <p:cNvSpPr txBox="1"/>
          <p:nvPr/>
        </p:nvSpPr>
        <p:spPr>
          <a:xfrm>
            <a:off x="301650" y="3937196"/>
            <a:ext cx="8395200" cy="84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900">
                <a:solidFill>
                  <a:srgbClr val="E06666"/>
                </a:solidFill>
              </a:rPr>
              <a:t>!= </a:t>
            </a:r>
            <a:r>
              <a:rPr b="1" lang="fr" sz="2900">
                <a:solidFill>
                  <a:srgbClr val="E06666"/>
                </a:solidFill>
              </a:rPr>
              <a:t>À quel point le code est robuste ?</a:t>
            </a:r>
            <a:endParaRPr b="1" sz="2900">
              <a:solidFill>
                <a:srgbClr val="E06666"/>
              </a:solidFill>
            </a:endParaRPr>
          </a:p>
        </p:txBody>
      </p:sp>
      <p:sp>
        <p:nvSpPr>
          <p:cNvPr id="379" name="Google Shape;379;p51"/>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302895" lvl="0" marL="457200" rtl="0" algn="l">
              <a:spcBef>
                <a:spcPts val="0"/>
              </a:spcBef>
              <a:spcAft>
                <a:spcPts val="0"/>
              </a:spcAft>
              <a:buSzPct val="100000"/>
              <a:buAutoNum type="romanUcPeriod"/>
            </a:pPr>
            <a:r>
              <a:rPr lang="fr"/>
              <a:t>Comprendre le test coverage</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52"/>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4. Analogie</a:t>
            </a:r>
            <a:endParaRPr/>
          </a:p>
        </p:txBody>
      </p:sp>
      <p:sp>
        <p:nvSpPr>
          <p:cNvPr id="385" name="Google Shape;385;p52"/>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302895" lvl="0" marL="457200" rtl="0" algn="l">
              <a:spcBef>
                <a:spcPts val="0"/>
              </a:spcBef>
              <a:spcAft>
                <a:spcPts val="0"/>
              </a:spcAft>
              <a:buSzPct val="100000"/>
              <a:buAutoNum type="romanUcPeriod"/>
            </a:pPr>
            <a:r>
              <a:rPr lang="fr"/>
              <a:t>Comprendre le test coverage</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5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391" name="Google Shape;391;p53"/>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4. Analogie</a:t>
            </a:r>
            <a:endParaRPr/>
          </a:p>
        </p:txBody>
      </p:sp>
      <p:pic>
        <p:nvPicPr>
          <p:cNvPr id="392" name="Google Shape;392;p53"/>
          <p:cNvPicPr preferRelativeResize="0"/>
          <p:nvPr/>
        </p:nvPicPr>
        <p:blipFill rotWithShape="1">
          <a:blip r:embed="rId3">
            <a:alphaModFix/>
          </a:blip>
          <a:srcRect b="29380" l="0" r="52311" t="14011"/>
          <a:stretch/>
        </p:blipFill>
        <p:spPr>
          <a:xfrm>
            <a:off x="-120787" y="1473262"/>
            <a:ext cx="4446784" cy="2969014"/>
          </a:xfrm>
          <a:prstGeom prst="rect">
            <a:avLst/>
          </a:prstGeom>
          <a:noFill/>
          <a:ln>
            <a:noFill/>
          </a:ln>
        </p:spPr>
      </p:pic>
      <p:pic>
        <p:nvPicPr>
          <p:cNvPr id="393" name="Google Shape;393;p53"/>
          <p:cNvPicPr preferRelativeResize="0"/>
          <p:nvPr/>
        </p:nvPicPr>
        <p:blipFill rotWithShape="1">
          <a:blip r:embed="rId3">
            <a:alphaModFix/>
          </a:blip>
          <a:srcRect b="30036" l="46184" r="0" t="0"/>
          <a:stretch/>
        </p:blipFill>
        <p:spPr>
          <a:xfrm>
            <a:off x="4188972" y="701225"/>
            <a:ext cx="5075808" cy="3711811"/>
          </a:xfrm>
          <a:prstGeom prst="rect">
            <a:avLst/>
          </a:prstGeom>
          <a:noFill/>
          <a:ln>
            <a:noFill/>
          </a:ln>
        </p:spPr>
      </p:pic>
      <p:sp>
        <p:nvSpPr>
          <p:cNvPr id="394" name="Google Shape;394;p53"/>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302895" lvl="0" marL="457200" rtl="0" algn="l">
              <a:spcBef>
                <a:spcPts val="0"/>
              </a:spcBef>
              <a:spcAft>
                <a:spcPts val="0"/>
              </a:spcAft>
              <a:buSzPct val="100000"/>
              <a:buAutoNum type="romanUcPeriod"/>
            </a:pPr>
            <a:r>
              <a:rPr lang="fr"/>
              <a:t>Comprendre le test coverage</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5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400" name="Google Shape;400;p54"/>
          <p:cNvSpPr txBox="1"/>
          <p:nvPr>
            <p:ph idx="2" type="body"/>
          </p:nvPr>
        </p:nvSpPr>
        <p:spPr>
          <a:xfrm>
            <a:off x="1870950" y="1895125"/>
            <a:ext cx="7150200" cy="1834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2 types</a:t>
            </a:r>
            <a:endParaRPr/>
          </a:p>
          <a:p>
            <a:pPr indent="-317500" lvl="1" marL="914400" rtl="0" algn="l">
              <a:spcBef>
                <a:spcPts val="0"/>
              </a:spcBef>
              <a:spcAft>
                <a:spcPts val="0"/>
              </a:spcAft>
              <a:buSzPts val="1400"/>
              <a:buChar char="○"/>
            </a:pPr>
            <a:r>
              <a:rPr lang="fr"/>
              <a:t>Line coverage (basique)</a:t>
            </a:r>
            <a:endParaRPr/>
          </a:p>
          <a:p>
            <a:pPr indent="-317500" lvl="1" marL="914400" rtl="0" algn="l">
              <a:spcBef>
                <a:spcPts val="0"/>
              </a:spcBef>
              <a:spcAft>
                <a:spcPts val="0"/>
              </a:spcAft>
              <a:buSzPts val="1400"/>
              <a:buChar char="○"/>
            </a:pPr>
            <a:r>
              <a:rPr lang="fr"/>
              <a:t>Branch coverage (un peu plus précis)</a:t>
            </a:r>
            <a:endParaRPr b="1"/>
          </a:p>
          <a:p>
            <a:pPr indent="-342900" lvl="0" marL="457200" rtl="0" algn="l">
              <a:spcBef>
                <a:spcPts val="0"/>
              </a:spcBef>
              <a:spcAft>
                <a:spcPts val="0"/>
              </a:spcAft>
              <a:buSzPts val="1800"/>
              <a:buChar char="●"/>
            </a:pPr>
            <a:r>
              <a:rPr lang="fr"/>
              <a:t>“Combien de code a été lu / exécuté pendant les tests ?”</a:t>
            </a:r>
            <a:endParaRPr b="1"/>
          </a:p>
          <a:p>
            <a:pPr indent="-342900" lvl="0" marL="457200" rtl="0" algn="l">
              <a:spcBef>
                <a:spcPts val="0"/>
              </a:spcBef>
              <a:spcAft>
                <a:spcPts val="0"/>
              </a:spcAft>
              <a:buSzPts val="1800"/>
              <a:buChar char="●"/>
            </a:pPr>
            <a:r>
              <a:rPr lang="fr"/>
              <a:t>Indicateur de </a:t>
            </a:r>
            <a:r>
              <a:rPr b="1" lang="fr" u="sng"/>
              <a:t>quantité</a:t>
            </a:r>
            <a:endParaRPr b="1"/>
          </a:p>
          <a:p>
            <a:pPr indent="0" lvl="0" marL="0" rtl="0" algn="l">
              <a:spcBef>
                <a:spcPts val="1200"/>
              </a:spcBef>
              <a:spcAft>
                <a:spcPts val="1200"/>
              </a:spcAft>
              <a:buNone/>
            </a:pPr>
            <a:r>
              <a:t/>
            </a:r>
            <a:endParaRPr/>
          </a:p>
        </p:txBody>
      </p:sp>
      <p:sp>
        <p:nvSpPr>
          <p:cNvPr id="401" name="Google Shape;401;p54"/>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takeaway - I. Comprendre le test coverage</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55"/>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Revenons-en à notre bug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56"/>
          <p:cNvSpPr txBox="1"/>
          <p:nvPr>
            <p:ph type="title"/>
          </p:nvPr>
        </p:nvSpPr>
        <p:spPr>
          <a:xfrm>
            <a:off x="1759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II. L’enqu</a:t>
            </a:r>
            <a:r>
              <a:rPr lang="fr"/>
              <a:t>ête</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6666"/>
        </a:solidFill>
      </p:bgPr>
    </p:bg>
    <p:spTree>
      <p:nvGrpSpPr>
        <p:cNvPr id="415" name="Shape 415"/>
        <p:cNvGrpSpPr/>
        <p:nvPr/>
      </p:nvGrpSpPr>
      <p:grpSpPr>
        <a:xfrm>
          <a:off x="0" y="0"/>
          <a:ext cx="0" cy="0"/>
          <a:chOff x="0" y="0"/>
          <a:chExt cx="0" cy="0"/>
        </a:xfrm>
      </p:grpSpPr>
      <p:sp>
        <p:nvSpPr>
          <p:cNvPr id="416" name="Google Shape;416;p5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417" name="Google Shape;417;p57"/>
          <p:cNvPicPr preferRelativeResize="0"/>
          <p:nvPr/>
        </p:nvPicPr>
        <p:blipFill rotWithShape="1">
          <a:blip r:embed="rId3">
            <a:alphaModFix/>
          </a:blip>
          <a:srcRect b="21210" l="0" r="0" t="0"/>
          <a:stretch/>
        </p:blipFill>
        <p:spPr>
          <a:xfrm>
            <a:off x="320288" y="1051088"/>
            <a:ext cx="8503426" cy="3033826"/>
          </a:xfrm>
          <a:prstGeom prst="rect">
            <a:avLst/>
          </a:prstGeom>
          <a:noFill/>
          <a:ln>
            <a:noFill/>
          </a:ln>
        </p:spPr>
      </p:pic>
      <p:sp>
        <p:nvSpPr>
          <p:cNvPr id="418" name="Google Shape;418;p57"/>
          <p:cNvSpPr txBox="1"/>
          <p:nvPr>
            <p:ph idx="1" type="subTitle"/>
          </p:nvPr>
        </p:nvSpPr>
        <p:spPr>
          <a:xfrm>
            <a:off x="409500" y="243701"/>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 ALERTE</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58"/>
          <p:cNvSpPr txBox="1"/>
          <p:nvPr>
            <p:ph idx="12" type="sldNum"/>
          </p:nvPr>
        </p:nvSpPr>
        <p:spPr>
          <a:xfrm>
            <a:off x="8457963" y="4678061"/>
            <a:ext cx="501600" cy="359700"/>
          </a:xfrm>
          <a:prstGeom prst="rect">
            <a:avLst/>
          </a:prstGeom>
        </p:spPr>
        <p:txBody>
          <a:bodyPr anchorCtr="0" anchor="ctr" bIns="83575" lIns="83575" spcFirstLastPara="1" rIns="83575" wrap="square" tIns="83575">
            <a:normAutofit/>
          </a:bodyPr>
          <a:lstStyle/>
          <a:p>
            <a:pPr indent="0" lvl="0" marL="0" rtl="0" algn="r">
              <a:spcBef>
                <a:spcPts val="0"/>
              </a:spcBef>
              <a:spcAft>
                <a:spcPts val="0"/>
              </a:spcAft>
              <a:buNone/>
            </a:pPr>
            <a:fld id="{00000000-1234-1234-1234-123412341234}" type="slidenum">
              <a:rPr lang="fr" sz="1097"/>
              <a:t>‹#›</a:t>
            </a:fld>
            <a:endParaRPr sz="1097"/>
          </a:p>
        </p:txBody>
      </p:sp>
      <p:sp>
        <p:nvSpPr>
          <p:cNvPr id="424" name="Google Shape;424;p58"/>
          <p:cNvSpPr txBox="1"/>
          <p:nvPr/>
        </p:nvSpPr>
        <p:spPr>
          <a:xfrm>
            <a:off x="858351" y="961282"/>
            <a:ext cx="7673400" cy="2970600"/>
          </a:xfrm>
          <a:prstGeom prst="rect">
            <a:avLst/>
          </a:prstGeom>
          <a:noFill/>
          <a:ln>
            <a:noFill/>
          </a:ln>
        </p:spPr>
        <p:txBody>
          <a:bodyPr anchorCtr="0" anchor="t" bIns="83575" lIns="83575" spcFirstLastPara="1" rIns="83575" wrap="square" tIns="83575">
            <a:noAutofit/>
          </a:bodyPr>
          <a:lstStyle/>
          <a:p>
            <a:pPr indent="0" lvl="0" marL="0" rtl="0" algn="ctr">
              <a:spcBef>
                <a:spcPts val="0"/>
              </a:spcBef>
              <a:spcAft>
                <a:spcPts val="0"/>
              </a:spcAft>
              <a:buNone/>
            </a:pPr>
            <a:r>
              <a:rPr b="1" lang="fr" sz="18280">
                <a:solidFill>
                  <a:srgbClr val="430099"/>
                </a:solidFill>
              </a:rPr>
              <a:t>?</a:t>
            </a:r>
            <a:endParaRPr b="1" sz="18280">
              <a:solidFill>
                <a:srgbClr val="430099"/>
              </a:solidFill>
            </a:endParaRPr>
          </a:p>
        </p:txBody>
      </p:sp>
      <p:sp>
        <p:nvSpPr>
          <p:cNvPr id="425" name="Google Shape;425;p58"/>
          <p:cNvSpPr txBox="1"/>
          <p:nvPr/>
        </p:nvSpPr>
        <p:spPr>
          <a:xfrm>
            <a:off x="-1461962" y="168965"/>
            <a:ext cx="7673400" cy="2970600"/>
          </a:xfrm>
          <a:prstGeom prst="rect">
            <a:avLst/>
          </a:prstGeom>
          <a:noFill/>
          <a:ln>
            <a:noFill/>
          </a:ln>
        </p:spPr>
        <p:txBody>
          <a:bodyPr anchorCtr="0" anchor="t" bIns="83575" lIns="83575" spcFirstLastPara="1" rIns="83575" wrap="square" tIns="83575">
            <a:noAutofit/>
          </a:bodyPr>
          <a:lstStyle/>
          <a:p>
            <a:pPr indent="0" lvl="0" marL="0" rtl="0" algn="ctr">
              <a:spcBef>
                <a:spcPts val="0"/>
              </a:spcBef>
              <a:spcAft>
                <a:spcPts val="0"/>
              </a:spcAft>
              <a:buNone/>
            </a:pPr>
            <a:r>
              <a:rPr b="1" lang="fr" sz="18280">
                <a:solidFill>
                  <a:srgbClr val="351C75"/>
                </a:solidFill>
              </a:rPr>
              <a:t>?</a:t>
            </a:r>
            <a:endParaRPr b="1" sz="18280">
              <a:solidFill>
                <a:srgbClr val="351C75"/>
              </a:solidFill>
            </a:endParaRPr>
          </a:p>
        </p:txBody>
      </p:sp>
      <p:sp>
        <p:nvSpPr>
          <p:cNvPr id="426" name="Google Shape;426;p58"/>
          <p:cNvSpPr txBox="1"/>
          <p:nvPr/>
        </p:nvSpPr>
        <p:spPr>
          <a:xfrm>
            <a:off x="2276616" y="96026"/>
            <a:ext cx="7673400" cy="2970600"/>
          </a:xfrm>
          <a:prstGeom prst="rect">
            <a:avLst/>
          </a:prstGeom>
          <a:noFill/>
          <a:ln>
            <a:noFill/>
          </a:ln>
        </p:spPr>
        <p:txBody>
          <a:bodyPr anchorCtr="0" anchor="t" bIns="83575" lIns="83575" spcFirstLastPara="1" rIns="83575" wrap="square" tIns="83575">
            <a:noAutofit/>
          </a:bodyPr>
          <a:lstStyle/>
          <a:p>
            <a:pPr indent="0" lvl="0" marL="0" rtl="0" algn="ctr">
              <a:spcBef>
                <a:spcPts val="0"/>
              </a:spcBef>
              <a:spcAft>
                <a:spcPts val="0"/>
              </a:spcAft>
              <a:buNone/>
            </a:pPr>
            <a:r>
              <a:rPr b="1" lang="fr" sz="18280">
                <a:solidFill>
                  <a:srgbClr val="8E7CC3"/>
                </a:solidFill>
              </a:rPr>
              <a:t>?</a:t>
            </a:r>
            <a:endParaRPr b="1" sz="18280">
              <a:solidFill>
                <a:srgbClr val="8E7CC3"/>
              </a:solidFill>
            </a:endParaRPr>
          </a:p>
        </p:txBody>
      </p:sp>
      <p:sp>
        <p:nvSpPr>
          <p:cNvPr id="427" name="Google Shape;427;p58"/>
          <p:cNvSpPr txBox="1"/>
          <p:nvPr/>
        </p:nvSpPr>
        <p:spPr>
          <a:xfrm>
            <a:off x="-665484" y="1826538"/>
            <a:ext cx="7673400" cy="2970600"/>
          </a:xfrm>
          <a:prstGeom prst="rect">
            <a:avLst/>
          </a:prstGeom>
          <a:noFill/>
          <a:ln>
            <a:noFill/>
          </a:ln>
        </p:spPr>
        <p:txBody>
          <a:bodyPr anchorCtr="0" anchor="t" bIns="83575" lIns="83575" spcFirstLastPara="1" rIns="83575" wrap="square" tIns="83575">
            <a:noAutofit/>
          </a:bodyPr>
          <a:lstStyle/>
          <a:p>
            <a:pPr indent="0" lvl="0" marL="0" rtl="0" algn="ctr">
              <a:spcBef>
                <a:spcPts val="0"/>
              </a:spcBef>
              <a:spcAft>
                <a:spcPts val="0"/>
              </a:spcAft>
              <a:buNone/>
            </a:pPr>
            <a:r>
              <a:rPr b="1" lang="fr" sz="18280">
                <a:solidFill>
                  <a:srgbClr val="8E7CC3"/>
                </a:solidFill>
              </a:rPr>
              <a:t>?</a:t>
            </a:r>
            <a:endParaRPr b="1" sz="18280">
              <a:solidFill>
                <a:srgbClr val="8E7CC3"/>
              </a:solidFill>
            </a:endParaRPr>
          </a:p>
        </p:txBody>
      </p:sp>
      <p:sp>
        <p:nvSpPr>
          <p:cNvPr id="428" name="Google Shape;428;p58"/>
          <p:cNvSpPr txBox="1"/>
          <p:nvPr/>
        </p:nvSpPr>
        <p:spPr>
          <a:xfrm>
            <a:off x="2932564" y="1916181"/>
            <a:ext cx="7673400" cy="2970600"/>
          </a:xfrm>
          <a:prstGeom prst="rect">
            <a:avLst/>
          </a:prstGeom>
          <a:noFill/>
          <a:ln>
            <a:noFill/>
          </a:ln>
        </p:spPr>
        <p:txBody>
          <a:bodyPr anchorCtr="0" anchor="t" bIns="83575" lIns="83575" spcFirstLastPara="1" rIns="83575" wrap="square" tIns="83575">
            <a:noAutofit/>
          </a:bodyPr>
          <a:lstStyle/>
          <a:p>
            <a:pPr indent="0" lvl="0" marL="0" rtl="0" algn="ctr">
              <a:spcBef>
                <a:spcPts val="0"/>
              </a:spcBef>
              <a:spcAft>
                <a:spcPts val="0"/>
              </a:spcAft>
              <a:buNone/>
            </a:pPr>
            <a:r>
              <a:rPr b="1" lang="fr" sz="18280">
                <a:solidFill>
                  <a:srgbClr val="351C75"/>
                </a:solidFill>
              </a:rPr>
              <a:t>?</a:t>
            </a:r>
            <a:endParaRPr b="1" sz="18280">
              <a:solidFill>
                <a:srgbClr val="351C75"/>
              </a:solidFill>
            </a:endParaRPr>
          </a:p>
        </p:txBody>
      </p:sp>
      <p:sp>
        <p:nvSpPr>
          <p:cNvPr id="429" name="Google Shape;429;p58"/>
          <p:cNvSpPr/>
          <p:nvPr/>
        </p:nvSpPr>
        <p:spPr>
          <a:xfrm>
            <a:off x="248325" y="244525"/>
            <a:ext cx="147600" cy="467400"/>
          </a:xfrm>
          <a:prstGeom prst="roundRect">
            <a:avLst>
              <a:gd fmla="val 16667" name="adj"/>
            </a:avLst>
          </a:prstGeom>
          <a:solidFill>
            <a:srgbClr val="FEFDFC"/>
          </a:solidFill>
          <a:ln cap="flat" cmpd="sng" w="9525">
            <a:solidFill>
              <a:srgbClr val="FEFDF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59"/>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Est-ce que c’est un problème back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60"/>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457200" lvl="0" marL="0" rtl="0" algn="ctr">
              <a:spcBef>
                <a:spcPts val="0"/>
              </a:spcBef>
              <a:spcAft>
                <a:spcPts val="0"/>
              </a:spcAft>
              <a:buNone/>
            </a:pPr>
            <a:r>
              <a:rPr lang="fr"/>
              <a:t>Un problème front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99" name="Google Shape;99;p16"/>
          <p:cNvPicPr preferRelativeResize="0"/>
          <p:nvPr/>
        </p:nvPicPr>
        <p:blipFill>
          <a:blip r:embed="rId3">
            <a:alphaModFix/>
          </a:blip>
          <a:stretch>
            <a:fillRect/>
          </a:stretch>
        </p:blipFill>
        <p:spPr>
          <a:xfrm>
            <a:off x="1832362" y="1029627"/>
            <a:ext cx="5106148" cy="2525036"/>
          </a:xfrm>
          <a:prstGeom prst="rect">
            <a:avLst/>
          </a:prstGeom>
          <a:noFill/>
          <a:ln>
            <a:noFill/>
          </a:ln>
        </p:spPr>
      </p:pic>
      <p:pic>
        <p:nvPicPr>
          <p:cNvPr id="100" name="Google Shape;100;p16"/>
          <p:cNvPicPr preferRelativeResize="0"/>
          <p:nvPr/>
        </p:nvPicPr>
        <p:blipFill>
          <a:blip r:embed="rId4">
            <a:alphaModFix/>
          </a:blip>
          <a:stretch>
            <a:fillRect/>
          </a:stretch>
        </p:blipFill>
        <p:spPr>
          <a:xfrm>
            <a:off x="841656" y="360588"/>
            <a:ext cx="7087560" cy="4422336"/>
          </a:xfrm>
          <a:prstGeom prst="rect">
            <a:avLst/>
          </a:prstGeom>
          <a:noFill/>
          <a:ln>
            <a:noFill/>
          </a:ln>
        </p:spPr>
      </p:pic>
      <p:sp>
        <p:nvSpPr>
          <p:cNvPr id="101" name="Google Shape;101;p16"/>
          <p:cNvSpPr/>
          <p:nvPr/>
        </p:nvSpPr>
        <p:spPr>
          <a:xfrm>
            <a:off x="248325" y="244525"/>
            <a:ext cx="147600" cy="467400"/>
          </a:xfrm>
          <a:prstGeom prst="roundRect">
            <a:avLst>
              <a:gd fmla="val 16667" name="adj"/>
            </a:avLst>
          </a:prstGeom>
          <a:solidFill>
            <a:srgbClr val="FEFDFC"/>
          </a:solidFill>
          <a:ln cap="flat" cmpd="sng" w="9525">
            <a:solidFill>
              <a:srgbClr val="FEFDF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61"/>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Un problème d’interface chaise / clavier ?</a:t>
            </a:r>
            <a:endParaRPr sz="1900"/>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62"/>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SzPts val="2400"/>
              <a:buAutoNum type="arabicPeriod"/>
            </a:pPr>
            <a:r>
              <a:rPr lang="fr"/>
              <a:t>Reproduire le bug</a:t>
            </a:r>
            <a:endParaRPr/>
          </a:p>
        </p:txBody>
      </p:sp>
      <p:sp>
        <p:nvSpPr>
          <p:cNvPr id="450" name="Google Shape;450;p62"/>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 L’enqu</a:t>
            </a:r>
            <a:r>
              <a:rPr lang="fr"/>
              <a:t>ête</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6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456" name="Google Shape;456;p63"/>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 </a:t>
            </a:r>
            <a:r>
              <a:rPr lang="fr"/>
              <a:t>L’enquête</a:t>
            </a:r>
            <a:endParaRPr/>
          </a:p>
        </p:txBody>
      </p:sp>
      <p:pic>
        <p:nvPicPr>
          <p:cNvPr id="457" name="Google Shape;457;p63"/>
          <p:cNvPicPr preferRelativeResize="0"/>
          <p:nvPr/>
        </p:nvPicPr>
        <p:blipFill>
          <a:blip r:embed="rId3">
            <a:alphaModFix/>
          </a:blip>
          <a:stretch>
            <a:fillRect/>
          </a:stretch>
        </p:blipFill>
        <p:spPr>
          <a:xfrm>
            <a:off x="1895255" y="1054475"/>
            <a:ext cx="6019343" cy="3770907"/>
          </a:xfrm>
          <a:prstGeom prst="rect">
            <a:avLst/>
          </a:prstGeom>
          <a:noFill/>
          <a:ln>
            <a:noFill/>
          </a:ln>
        </p:spPr>
      </p:pic>
      <p:sp>
        <p:nvSpPr>
          <p:cNvPr id="458" name="Google Shape;458;p63"/>
          <p:cNvSpPr/>
          <p:nvPr/>
        </p:nvSpPr>
        <p:spPr>
          <a:xfrm>
            <a:off x="4741288" y="2287176"/>
            <a:ext cx="327300" cy="174900"/>
          </a:xfrm>
          <a:prstGeom prst="roundRect">
            <a:avLst>
              <a:gd fmla="val 16667" name="adj"/>
            </a:avLst>
          </a:prstGeom>
          <a:noFill/>
          <a:ln cap="flat" cmpd="sng" w="17075">
            <a:solidFill>
              <a:srgbClr val="F1C232"/>
            </a:solidFill>
            <a:prstDash val="solid"/>
            <a:round/>
            <a:headEnd len="sm" w="sm" type="none"/>
            <a:tailEnd len="sm" w="sm" type="none"/>
          </a:ln>
        </p:spPr>
        <p:txBody>
          <a:bodyPr anchorCtr="0" anchor="ctr" bIns="81950" lIns="81950" spcFirstLastPara="1" rIns="81950" wrap="square" tIns="81950">
            <a:noAutofit/>
          </a:bodyPr>
          <a:lstStyle/>
          <a:p>
            <a:pPr indent="0" lvl="0" marL="0" rtl="0" algn="ctr">
              <a:spcBef>
                <a:spcPts val="0"/>
              </a:spcBef>
              <a:spcAft>
                <a:spcPts val="0"/>
              </a:spcAft>
              <a:buNone/>
            </a:pPr>
            <a:r>
              <a:t/>
            </a:r>
            <a:endParaRPr sz="1255">
              <a:latin typeface="Nunito"/>
              <a:ea typeface="Nunito"/>
              <a:cs typeface="Nunito"/>
              <a:sym typeface="Nunito"/>
            </a:endParaRPr>
          </a:p>
        </p:txBody>
      </p:sp>
      <p:sp>
        <p:nvSpPr>
          <p:cNvPr id="459" name="Google Shape;459;p63"/>
          <p:cNvSpPr/>
          <p:nvPr/>
        </p:nvSpPr>
        <p:spPr>
          <a:xfrm>
            <a:off x="6444790" y="3451423"/>
            <a:ext cx="364800" cy="352800"/>
          </a:xfrm>
          <a:prstGeom prst="roundRect">
            <a:avLst>
              <a:gd fmla="val 16667" name="adj"/>
            </a:avLst>
          </a:prstGeom>
          <a:noFill/>
          <a:ln cap="flat" cmpd="sng" w="17075">
            <a:solidFill>
              <a:srgbClr val="F1C232"/>
            </a:solidFill>
            <a:prstDash val="solid"/>
            <a:round/>
            <a:headEnd len="sm" w="sm" type="none"/>
            <a:tailEnd len="sm" w="sm" type="none"/>
          </a:ln>
        </p:spPr>
        <p:txBody>
          <a:bodyPr anchorCtr="0" anchor="ctr" bIns="81950" lIns="81950" spcFirstLastPara="1" rIns="81950" wrap="square" tIns="81950">
            <a:noAutofit/>
          </a:bodyPr>
          <a:lstStyle/>
          <a:p>
            <a:pPr indent="0" lvl="0" marL="0" rtl="0" algn="ctr">
              <a:spcBef>
                <a:spcPts val="0"/>
              </a:spcBef>
              <a:spcAft>
                <a:spcPts val="0"/>
              </a:spcAft>
              <a:buNone/>
            </a:pPr>
            <a:r>
              <a:t/>
            </a:r>
            <a:endParaRPr sz="1255">
              <a:latin typeface="Nunito"/>
              <a:ea typeface="Nunito"/>
              <a:cs typeface="Nunito"/>
              <a:sym typeface="Nunito"/>
            </a:endParaRPr>
          </a:p>
        </p:txBody>
      </p:sp>
      <p:sp>
        <p:nvSpPr>
          <p:cNvPr id="460" name="Google Shape;460;p63"/>
          <p:cNvSpPr/>
          <p:nvPr/>
        </p:nvSpPr>
        <p:spPr>
          <a:xfrm>
            <a:off x="5289878" y="2560407"/>
            <a:ext cx="255000" cy="174900"/>
          </a:xfrm>
          <a:prstGeom prst="roundRect">
            <a:avLst>
              <a:gd fmla="val 16667" name="adj"/>
            </a:avLst>
          </a:prstGeom>
          <a:noFill/>
          <a:ln cap="flat" cmpd="sng" w="17075">
            <a:solidFill>
              <a:srgbClr val="F1C232"/>
            </a:solidFill>
            <a:prstDash val="solid"/>
            <a:round/>
            <a:headEnd len="sm" w="sm" type="none"/>
            <a:tailEnd len="sm" w="sm" type="none"/>
          </a:ln>
        </p:spPr>
        <p:txBody>
          <a:bodyPr anchorCtr="0" anchor="ctr" bIns="81950" lIns="81950" spcFirstLastPara="1" rIns="81950" wrap="square" tIns="81950">
            <a:noAutofit/>
          </a:bodyPr>
          <a:lstStyle/>
          <a:p>
            <a:pPr indent="0" lvl="0" marL="0" rtl="0" algn="ctr">
              <a:spcBef>
                <a:spcPts val="0"/>
              </a:spcBef>
              <a:spcAft>
                <a:spcPts val="0"/>
              </a:spcAft>
              <a:buNone/>
            </a:pPr>
            <a:r>
              <a:t/>
            </a:r>
            <a:endParaRPr sz="1255">
              <a:latin typeface="Nunito"/>
              <a:ea typeface="Nunito"/>
              <a:cs typeface="Nunito"/>
              <a:sym typeface="Nunito"/>
            </a:endParaRPr>
          </a:p>
        </p:txBody>
      </p:sp>
      <p:cxnSp>
        <p:nvCxnSpPr>
          <p:cNvPr id="461" name="Google Shape;461;p63"/>
          <p:cNvCxnSpPr/>
          <p:nvPr/>
        </p:nvCxnSpPr>
        <p:spPr>
          <a:xfrm flipH="1" rot="10800000">
            <a:off x="4131314" y="1756470"/>
            <a:ext cx="1571400" cy="6900"/>
          </a:xfrm>
          <a:prstGeom prst="straightConnector1">
            <a:avLst/>
          </a:prstGeom>
          <a:noFill/>
          <a:ln cap="flat" cmpd="sng" w="17075">
            <a:solidFill>
              <a:srgbClr val="F1C232"/>
            </a:solidFill>
            <a:prstDash val="solid"/>
            <a:round/>
            <a:headEnd len="med" w="med" type="none"/>
            <a:tailEnd len="med" w="med" type="none"/>
          </a:ln>
        </p:spPr>
      </p:cxnSp>
      <p:sp>
        <p:nvSpPr>
          <p:cNvPr id="462" name="Google Shape;462;p63"/>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rabicPeriod"/>
            </a:pPr>
            <a:r>
              <a:rPr lang="fr"/>
              <a:t>Reproduire le bug</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64"/>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2. Vérifier les tests</a:t>
            </a:r>
            <a:endParaRPr/>
          </a:p>
        </p:txBody>
      </p:sp>
      <p:sp>
        <p:nvSpPr>
          <p:cNvPr id="468" name="Google Shape;468;p64"/>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 L’enquête</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6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474" name="Google Shape;474;p65"/>
          <p:cNvPicPr preferRelativeResize="0"/>
          <p:nvPr/>
        </p:nvPicPr>
        <p:blipFill>
          <a:blip r:embed="rId3">
            <a:alphaModFix/>
          </a:blip>
          <a:stretch>
            <a:fillRect/>
          </a:stretch>
        </p:blipFill>
        <p:spPr>
          <a:xfrm>
            <a:off x="1084413" y="961525"/>
            <a:ext cx="6975176" cy="3824775"/>
          </a:xfrm>
          <a:prstGeom prst="rect">
            <a:avLst/>
          </a:prstGeom>
          <a:noFill/>
          <a:ln>
            <a:noFill/>
          </a:ln>
          <a:effectLst>
            <a:outerShdw blurRad="57150" rotWithShape="0" algn="bl" dir="5400000" dist="19050">
              <a:srgbClr val="000000">
                <a:alpha val="50000"/>
              </a:srgbClr>
            </a:outerShdw>
          </a:effectLst>
        </p:spPr>
      </p:pic>
      <p:sp>
        <p:nvSpPr>
          <p:cNvPr id="475" name="Google Shape;475;p65"/>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 L’enquête</a:t>
            </a:r>
            <a:endParaRPr/>
          </a:p>
        </p:txBody>
      </p:sp>
      <p:sp>
        <p:nvSpPr>
          <p:cNvPr id="476" name="Google Shape;476;p65"/>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2. Vérifier les tests</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6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482" name="Google Shape;482;p66"/>
          <p:cNvPicPr preferRelativeResize="0"/>
          <p:nvPr/>
        </p:nvPicPr>
        <p:blipFill>
          <a:blip r:embed="rId3">
            <a:alphaModFix/>
          </a:blip>
          <a:stretch>
            <a:fillRect/>
          </a:stretch>
        </p:blipFill>
        <p:spPr>
          <a:xfrm>
            <a:off x="1084413" y="961525"/>
            <a:ext cx="6975176" cy="3824775"/>
          </a:xfrm>
          <a:prstGeom prst="rect">
            <a:avLst/>
          </a:prstGeom>
          <a:noFill/>
          <a:ln>
            <a:noFill/>
          </a:ln>
          <a:effectLst>
            <a:outerShdw blurRad="57150" rotWithShape="0" algn="bl" dir="5400000" dist="19050">
              <a:srgbClr val="000000">
                <a:alpha val="50000"/>
              </a:srgbClr>
            </a:outerShdw>
          </a:effectLst>
        </p:spPr>
      </p:pic>
      <p:sp>
        <p:nvSpPr>
          <p:cNvPr id="483" name="Google Shape;483;p66"/>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2. Vérifier les tests</a:t>
            </a:r>
            <a:endParaRPr/>
          </a:p>
        </p:txBody>
      </p:sp>
      <p:pic>
        <p:nvPicPr>
          <p:cNvPr id="484" name="Google Shape;484;p66"/>
          <p:cNvPicPr preferRelativeResize="0"/>
          <p:nvPr/>
        </p:nvPicPr>
        <p:blipFill>
          <a:blip r:embed="rId4">
            <a:alphaModFix/>
          </a:blip>
          <a:stretch>
            <a:fillRect/>
          </a:stretch>
        </p:blipFill>
        <p:spPr>
          <a:xfrm>
            <a:off x="6652950" y="529825"/>
            <a:ext cx="1905000" cy="942975"/>
          </a:xfrm>
          <a:prstGeom prst="rect">
            <a:avLst/>
          </a:prstGeom>
          <a:noFill/>
          <a:ln>
            <a:noFill/>
          </a:ln>
          <a:effectLst>
            <a:outerShdw blurRad="57150" rotWithShape="0" algn="bl" dir="5400000" dist="19050">
              <a:srgbClr val="000000">
                <a:alpha val="50000"/>
              </a:srgbClr>
            </a:outerShdw>
          </a:effectLst>
        </p:spPr>
      </p:pic>
      <p:sp>
        <p:nvSpPr>
          <p:cNvPr id="485" name="Google Shape;485;p66"/>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 L’enquête</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67"/>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Les tests passent mais la feature ne fonctionne pas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68"/>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Mais du coup, d’où vient le problème ?</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69"/>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Mais du coup, d’où vient le problème ?</a:t>
            </a:r>
            <a:endParaRPr/>
          </a:p>
        </p:txBody>
      </p:sp>
      <p:sp>
        <p:nvSpPr>
          <p:cNvPr id="501" name="Google Shape;501;p69"/>
          <p:cNvSpPr/>
          <p:nvPr/>
        </p:nvSpPr>
        <p:spPr>
          <a:xfrm rot="-1156754">
            <a:off x="836363" y="1633038"/>
            <a:ext cx="7571504" cy="1689601"/>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fr" sz="3000">
                <a:solidFill>
                  <a:schemeClr val="dk1"/>
                </a:solidFill>
                <a:latin typeface="Nunito"/>
                <a:ea typeface="Nunito"/>
                <a:cs typeface="Nunito"/>
                <a:sym typeface="Nunito"/>
              </a:rPr>
              <a:t>SPOILER</a:t>
            </a:r>
            <a:endParaRPr b="1" sz="3000">
              <a:solidFill>
                <a:schemeClr val="dk1"/>
              </a:solidFill>
              <a:latin typeface="Nunito"/>
              <a:ea typeface="Nunito"/>
              <a:cs typeface="Nunito"/>
              <a:sym typeface="Nunito"/>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70"/>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Mais du coup, d’où vient le problème ?</a:t>
            </a:r>
            <a:endParaRPr/>
          </a:p>
        </p:txBody>
      </p:sp>
      <p:sp>
        <p:nvSpPr>
          <p:cNvPr id="507" name="Google Shape;507;p70"/>
          <p:cNvSpPr/>
          <p:nvPr/>
        </p:nvSpPr>
        <p:spPr>
          <a:xfrm rot="-1156754">
            <a:off x="836363" y="1633038"/>
            <a:ext cx="7571504" cy="1689601"/>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fr" sz="3000">
                <a:solidFill>
                  <a:schemeClr val="dk1"/>
                </a:solidFill>
                <a:latin typeface="Nunito"/>
                <a:ea typeface="Nunito"/>
                <a:cs typeface="Nunito"/>
                <a:sym typeface="Nunito"/>
              </a:rPr>
              <a:t>Mes tests ne sont pas assez </a:t>
            </a:r>
            <a:r>
              <a:rPr b="1" lang="fr" sz="3000">
                <a:solidFill>
                  <a:schemeClr val="dk1"/>
                </a:solidFill>
                <a:latin typeface="Nunito"/>
                <a:ea typeface="Nunito"/>
                <a:cs typeface="Nunito"/>
                <a:sym typeface="Nunito"/>
              </a:rPr>
              <a:t>robustes</a:t>
            </a:r>
            <a:r>
              <a:rPr lang="fr" sz="3000">
                <a:solidFill>
                  <a:schemeClr val="dk1"/>
                </a:solidFill>
                <a:latin typeface="Nunito"/>
                <a:ea typeface="Nunito"/>
                <a:cs typeface="Nunito"/>
                <a:sym typeface="Nunito"/>
              </a:rPr>
              <a:t>.</a:t>
            </a:r>
            <a:endParaRPr sz="3000">
              <a:solidFill>
                <a:schemeClr val="dk1"/>
              </a:solidFill>
              <a:latin typeface="Nunito"/>
              <a:ea typeface="Nunito"/>
              <a:cs typeface="Nunito"/>
              <a:sym typeface="Nuni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07" name="Google Shape;107;p17"/>
          <p:cNvPicPr preferRelativeResize="0"/>
          <p:nvPr/>
        </p:nvPicPr>
        <p:blipFill>
          <a:blip r:embed="rId3">
            <a:alphaModFix/>
          </a:blip>
          <a:stretch>
            <a:fillRect/>
          </a:stretch>
        </p:blipFill>
        <p:spPr>
          <a:xfrm>
            <a:off x="1832362" y="1029627"/>
            <a:ext cx="5106148" cy="2525036"/>
          </a:xfrm>
          <a:prstGeom prst="rect">
            <a:avLst/>
          </a:prstGeom>
          <a:noFill/>
          <a:ln>
            <a:noFill/>
          </a:ln>
        </p:spPr>
      </p:pic>
      <p:pic>
        <p:nvPicPr>
          <p:cNvPr id="108" name="Google Shape;108;p17"/>
          <p:cNvPicPr preferRelativeResize="0"/>
          <p:nvPr/>
        </p:nvPicPr>
        <p:blipFill>
          <a:blip r:embed="rId4">
            <a:alphaModFix/>
          </a:blip>
          <a:stretch>
            <a:fillRect/>
          </a:stretch>
        </p:blipFill>
        <p:spPr>
          <a:xfrm>
            <a:off x="841656" y="360588"/>
            <a:ext cx="7087560" cy="4422336"/>
          </a:xfrm>
          <a:prstGeom prst="rect">
            <a:avLst/>
          </a:prstGeom>
          <a:noFill/>
          <a:ln>
            <a:noFill/>
          </a:ln>
        </p:spPr>
      </p:pic>
      <p:sp>
        <p:nvSpPr>
          <p:cNvPr id="109" name="Google Shape;109;p17"/>
          <p:cNvSpPr txBox="1"/>
          <p:nvPr/>
        </p:nvSpPr>
        <p:spPr>
          <a:xfrm rot="118">
            <a:off x="77563" y="1548607"/>
            <a:ext cx="8758500" cy="985800"/>
          </a:xfrm>
          <a:prstGeom prst="rect">
            <a:avLst/>
          </a:prstGeom>
          <a:noFill/>
          <a:ln>
            <a:noFill/>
          </a:ln>
        </p:spPr>
        <p:txBody>
          <a:bodyPr anchorCtr="0" anchor="t" bIns="95375" lIns="95375" spcFirstLastPara="1" rIns="95375" wrap="square" tIns="95375">
            <a:noAutofit/>
          </a:bodyPr>
          <a:lstStyle/>
          <a:p>
            <a:pPr indent="0" lvl="0" marL="0" rtl="0" algn="ctr">
              <a:spcBef>
                <a:spcPts val="0"/>
              </a:spcBef>
              <a:spcAft>
                <a:spcPts val="0"/>
              </a:spcAft>
              <a:buNone/>
            </a:pPr>
            <a:r>
              <a:rPr b="1" lang="fr" sz="4382">
                <a:solidFill>
                  <a:schemeClr val="accent2"/>
                </a:solidFill>
              </a:rPr>
              <a:t>Compte rendus d’activités</a:t>
            </a:r>
            <a:endParaRPr b="1" sz="4382">
              <a:solidFill>
                <a:schemeClr val="accent2"/>
              </a:solidFill>
            </a:endParaRPr>
          </a:p>
        </p:txBody>
      </p:sp>
      <p:sp>
        <p:nvSpPr>
          <p:cNvPr id="110" name="Google Shape;110;p17"/>
          <p:cNvSpPr/>
          <p:nvPr/>
        </p:nvSpPr>
        <p:spPr>
          <a:xfrm>
            <a:off x="248325" y="244525"/>
            <a:ext cx="147600" cy="467400"/>
          </a:xfrm>
          <a:prstGeom prst="roundRect">
            <a:avLst>
              <a:gd fmla="val 16667" name="adj"/>
            </a:avLst>
          </a:prstGeom>
          <a:solidFill>
            <a:srgbClr val="FEFDFC"/>
          </a:solidFill>
          <a:ln cap="flat" cmpd="sng" w="9525">
            <a:solidFill>
              <a:srgbClr val="FEFDF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p71"/>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3. Robustesse des tests</a:t>
            </a:r>
            <a:endParaRPr/>
          </a:p>
        </p:txBody>
      </p:sp>
      <p:sp>
        <p:nvSpPr>
          <p:cNvPr id="513" name="Google Shape;513;p71"/>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 L’enqu</a:t>
            </a:r>
            <a:r>
              <a:rPr lang="fr"/>
              <a:t>ête</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72"/>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À quoi doit-on faire attention ?</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73"/>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Ne pas tester trop large</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7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529" name="Google Shape;529;p74"/>
          <p:cNvSpPr txBox="1"/>
          <p:nvPr>
            <p:ph idx="2" type="body"/>
          </p:nvPr>
        </p:nvSpPr>
        <p:spPr>
          <a:xfrm>
            <a:off x="969675" y="1522063"/>
            <a:ext cx="7755900" cy="2251200"/>
          </a:xfrm>
          <a:prstGeom prst="rect">
            <a:avLst/>
          </a:prstGeom>
        </p:spPr>
        <p:txBody>
          <a:bodyPr anchorCtr="0" anchor="t" bIns="91425" lIns="91425" spcFirstLastPara="1" rIns="91425" wrap="square" tIns="91425">
            <a:noAutofit/>
          </a:bodyPr>
          <a:lstStyle/>
          <a:p>
            <a:pPr indent="-336550" lvl="0" marL="457200" rtl="0" algn="l">
              <a:spcBef>
                <a:spcPts val="1200"/>
              </a:spcBef>
              <a:spcAft>
                <a:spcPts val="0"/>
              </a:spcAft>
              <a:buSzPts val="1700"/>
              <a:buFont typeface="Arial"/>
              <a:buChar char="●"/>
            </a:pPr>
            <a:r>
              <a:rPr b="1" lang="fr" sz="1700">
                <a:latin typeface="Arial"/>
                <a:ea typeface="Arial"/>
                <a:cs typeface="Arial"/>
                <a:sym typeface="Arial"/>
              </a:rPr>
              <a:t>Un test</a:t>
            </a:r>
            <a:r>
              <a:rPr lang="fr" sz="1700">
                <a:latin typeface="Arial"/>
                <a:ea typeface="Arial"/>
                <a:cs typeface="Arial"/>
                <a:sym typeface="Arial"/>
              </a:rPr>
              <a:t> = </a:t>
            </a:r>
            <a:r>
              <a:rPr b="1" lang="fr" sz="1700">
                <a:latin typeface="Arial"/>
                <a:ea typeface="Arial"/>
                <a:cs typeface="Arial"/>
                <a:sym typeface="Arial"/>
              </a:rPr>
              <a:t>un</a:t>
            </a:r>
            <a:r>
              <a:rPr lang="fr" sz="1700">
                <a:latin typeface="Arial"/>
                <a:ea typeface="Arial"/>
                <a:cs typeface="Arial"/>
                <a:sym typeface="Arial"/>
              </a:rPr>
              <a:t> seul </a:t>
            </a:r>
            <a:r>
              <a:rPr b="1" lang="fr" sz="1700">
                <a:latin typeface="Arial"/>
                <a:ea typeface="Arial"/>
                <a:cs typeface="Arial"/>
                <a:sym typeface="Arial"/>
              </a:rPr>
              <a:t>comportement</a:t>
            </a:r>
            <a:r>
              <a:rPr lang="fr" sz="1700">
                <a:latin typeface="Arial"/>
                <a:ea typeface="Arial"/>
                <a:cs typeface="Arial"/>
                <a:sym typeface="Arial"/>
              </a:rPr>
              <a:t> vérifié</a:t>
            </a:r>
            <a:endParaRPr sz="1700">
              <a:latin typeface="Arial"/>
              <a:ea typeface="Arial"/>
              <a:cs typeface="Arial"/>
              <a:sym typeface="Arial"/>
            </a:endParaRPr>
          </a:p>
          <a:p>
            <a:pPr indent="-336550" lvl="1" marL="914400" rtl="0" algn="l">
              <a:spcBef>
                <a:spcPts val="0"/>
              </a:spcBef>
              <a:spcAft>
                <a:spcPts val="0"/>
              </a:spcAft>
              <a:buSzPts val="1700"/>
              <a:buFont typeface="Arial"/>
              <a:buChar char="○"/>
            </a:pPr>
            <a:r>
              <a:rPr lang="fr" sz="1700">
                <a:latin typeface="Arial"/>
                <a:ea typeface="Arial"/>
                <a:cs typeface="Arial"/>
                <a:sym typeface="Arial"/>
              </a:rPr>
              <a:t>Chaque scénario mérite son propre test, son propre nom</a:t>
            </a:r>
            <a:endParaRPr sz="1700">
              <a:latin typeface="Arial"/>
              <a:ea typeface="Arial"/>
              <a:cs typeface="Arial"/>
              <a:sym typeface="Arial"/>
            </a:endParaRPr>
          </a:p>
          <a:p>
            <a:pPr indent="-336550" lvl="0" marL="457200" rtl="0" algn="l">
              <a:spcBef>
                <a:spcPts val="0"/>
              </a:spcBef>
              <a:spcAft>
                <a:spcPts val="0"/>
              </a:spcAft>
              <a:buSzPts val="1700"/>
              <a:buFont typeface="Arial"/>
              <a:buChar char="●"/>
            </a:pPr>
            <a:r>
              <a:rPr lang="fr" sz="1700">
                <a:latin typeface="Arial"/>
                <a:ea typeface="Arial"/>
                <a:cs typeface="Arial"/>
                <a:sym typeface="Arial"/>
              </a:rPr>
              <a:t>Si le </a:t>
            </a:r>
            <a:r>
              <a:rPr b="1" lang="fr" sz="1700">
                <a:latin typeface="Arial"/>
                <a:ea typeface="Arial"/>
                <a:cs typeface="Arial"/>
                <a:sym typeface="Arial"/>
              </a:rPr>
              <a:t>test échoue</a:t>
            </a:r>
            <a:r>
              <a:rPr lang="fr" sz="1700">
                <a:latin typeface="Arial"/>
                <a:ea typeface="Arial"/>
                <a:cs typeface="Arial"/>
                <a:sym typeface="Arial"/>
              </a:rPr>
              <a:t>, on </a:t>
            </a:r>
            <a:r>
              <a:rPr b="1" lang="fr" sz="1700">
                <a:latin typeface="Arial"/>
                <a:ea typeface="Arial"/>
                <a:cs typeface="Arial"/>
                <a:sym typeface="Arial"/>
              </a:rPr>
              <a:t>sait exactement</a:t>
            </a:r>
            <a:r>
              <a:rPr lang="fr" sz="1700">
                <a:latin typeface="Arial"/>
                <a:ea typeface="Arial"/>
                <a:cs typeface="Arial"/>
                <a:sym typeface="Arial"/>
              </a:rPr>
              <a:t> ce qui est </a:t>
            </a:r>
            <a:r>
              <a:rPr b="1" lang="fr" sz="1700">
                <a:latin typeface="Arial"/>
                <a:ea typeface="Arial"/>
                <a:cs typeface="Arial"/>
                <a:sym typeface="Arial"/>
              </a:rPr>
              <a:t>cassé</a:t>
            </a:r>
            <a:endParaRPr b="1" sz="1700">
              <a:latin typeface="Arial"/>
              <a:ea typeface="Arial"/>
              <a:cs typeface="Arial"/>
              <a:sym typeface="Arial"/>
            </a:endParaRPr>
          </a:p>
          <a:p>
            <a:pPr indent="-336550" lvl="0" marL="457200" rtl="0" algn="l">
              <a:spcBef>
                <a:spcPts val="0"/>
              </a:spcBef>
              <a:spcAft>
                <a:spcPts val="0"/>
              </a:spcAft>
              <a:buSzPts val="1700"/>
              <a:buFont typeface="Arial"/>
              <a:buChar char="●"/>
            </a:pPr>
            <a:r>
              <a:rPr lang="fr" sz="1700">
                <a:latin typeface="Arial"/>
                <a:ea typeface="Arial"/>
                <a:cs typeface="Arial"/>
                <a:sym typeface="Arial"/>
              </a:rPr>
              <a:t>Un test qui couvre 5 comportements -&gt; on ne sait pas lequel a régressé</a:t>
            </a:r>
            <a:endParaRPr sz="1700">
              <a:latin typeface="Arial"/>
              <a:ea typeface="Arial"/>
              <a:cs typeface="Arial"/>
              <a:sym typeface="Arial"/>
            </a:endParaRPr>
          </a:p>
          <a:p>
            <a:pPr indent="-336550" lvl="0" marL="457200" rtl="0" algn="l">
              <a:spcBef>
                <a:spcPts val="0"/>
              </a:spcBef>
              <a:spcAft>
                <a:spcPts val="0"/>
              </a:spcAft>
              <a:buSzPts val="1700"/>
              <a:buFont typeface="Arial"/>
              <a:buChar char="●"/>
            </a:pPr>
            <a:r>
              <a:rPr lang="fr" sz="1700">
                <a:latin typeface="Arial"/>
                <a:ea typeface="Arial"/>
                <a:cs typeface="Arial"/>
                <a:sym typeface="Arial"/>
              </a:rPr>
              <a:t>Un bon test dit : "dans ce contexte, ce comportement précis est garanti"</a:t>
            </a:r>
            <a:endParaRPr sz="1700">
              <a:latin typeface="Arial"/>
              <a:ea typeface="Arial"/>
              <a:cs typeface="Arial"/>
              <a:sym typeface="Arial"/>
            </a:endParaRPr>
          </a:p>
          <a:p>
            <a:pPr indent="0" lvl="0" marL="0" rtl="0" algn="ctr">
              <a:spcBef>
                <a:spcPts val="1200"/>
              </a:spcBef>
              <a:spcAft>
                <a:spcPts val="1200"/>
              </a:spcAft>
              <a:buNone/>
            </a:pPr>
            <a:r>
              <a:rPr lang="fr" sz="1700">
                <a:latin typeface="Arial"/>
                <a:ea typeface="Arial"/>
                <a:cs typeface="Arial"/>
                <a:sym typeface="Arial"/>
              </a:rPr>
              <a:t>“Un test qui </a:t>
            </a:r>
            <a:r>
              <a:rPr b="1" lang="fr" sz="1700">
                <a:latin typeface="Arial"/>
                <a:ea typeface="Arial"/>
                <a:cs typeface="Arial"/>
                <a:sym typeface="Arial"/>
              </a:rPr>
              <a:t>vérifie tout</a:t>
            </a:r>
            <a:r>
              <a:rPr lang="fr" sz="1700">
                <a:latin typeface="Arial"/>
                <a:ea typeface="Arial"/>
                <a:cs typeface="Arial"/>
                <a:sym typeface="Arial"/>
              </a:rPr>
              <a:t>… ne </a:t>
            </a:r>
            <a:r>
              <a:rPr b="1" lang="fr" sz="1700">
                <a:latin typeface="Arial"/>
                <a:ea typeface="Arial"/>
                <a:cs typeface="Arial"/>
                <a:sym typeface="Arial"/>
              </a:rPr>
              <a:t>documente rien”</a:t>
            </a:r>
            <a:endParaRPr sz="1700">
              <a:latin typeface="Arial"/>
              <a:ea typeface="Arial"/>
              <a:cs typeface="Arial"/>
              <a:sym typeface="Arial"/>
            </a:endParaRPr>
          </a:p>
        </p:txBody>
      </p:sp>
      <p:sp>
        <p:nvSpPr>
          <p:cNvPr id="530" name="Google Shape;530;p74"/>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3. Robustesse des tests</a:t>
            </a:r>
            <a:endParaRPr/>
          </a:p>
        </p:txBody>
      </p:sp>
      <p:sp>
        <p:nvSpPr>
          <p:cNvPr id="531" name="Google Shape;531;p74"/>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 L’enquête</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75"/>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Tips</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76"/>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Faire attention aux assertions vagues</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77"/>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4. La qualité des assertions</a:t>
            </a:r>
            <a:endParaRPr/>
          </a:p>
        </p:txBody>
      </p:sp>
      <p:sp>
        <p:nvSpPr>
          <p:cNvPr id="547" name="Google Shape;547;p77"/>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 L’enqu</a:t>
            </a:r>
            <a:r>
              <a:rPr lang="fr"/>
              <a:t>ête</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7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553" name="Google Shape;553;p78"/>
          <p:cNvPicPr preferRelativeResize="0"/>
          <p:nvPr/>
        </p:nvPicPr>
        <p:blipFill>
          <a:blip r:embed="rId3">
            <a:alphaModFix/>
          </a:blip>
          <a:stretch>
            <a:fillRect/>
          </a:stretch>
        </p:blipFill>
        <p:spPr>
          <a:xfrm>
            <a:off x="721800" y="1123913"/>
            <a:ext cx="3490872" cy="1810085"/>
          </a:xfrm>
          <a:prstGeom prst="rect">
            <a:avLst/>
          </a:prstGeom>
          <a:noFill/>
          <a:ln>
            <a:noFill/>
          </a:ln>
        </p:spPr>
      </p:pic>
      <p:pic>
        <p:nvPicPr>
          <p:cNvPr id="554" name="Google Shape;554;p78"/>
          <p:cNvPicPr preferRelativeResize="0"/>
          <p:nvPr/>
        </p:nvPicPr>
        <p:blipFill>
          <a:blip r:embed="rId4">
            <a:alphaModFix/>
          </a:blip>
          <a:stretch>
            <a:fillRect/>
          </a:stretch>
        </p:blipFill>
        <p:spPr>
          <a:xfrm>
            <a:off x="4772553" y="1100250"/>
            <a:ext cx="3490872" cy="1810077"/>
          </a:xfrm>
          <a:prstGeom prst="rect">
            <a:avLst/>
          </a:prstGeom>
          <a:noFill/>
          <a:ln>
            <a:noFill/>
          </a:ln>
        </p:spPr>
      </p:pic>
      <p:pic>
        <p:nvPicPr>
          <p:cNvPr id="555" name="Google Shape;555;p78"/>
          <p:cNvPicPr preferRelativeResize="0"/>
          <p:nvPr/>
        </p:nvPicPr>
        <p:blipFill>
          <a:blip r:embed="rId5">
            <a:alphaModFix/>
          </a:blip>
          <a:stretch>
            <a:fillRect/>
          </a:stretch>
        </p:blipFill>
        <p:spPr>
          <a:xfrm>
            <a:off x="721800" y="3076560"/>
            <a:ext cx="3490872" cy="1810085"/>
          </a:xfrm>
          <a:prstGeom prst="rect">
            <a:avLst/>
          </a:prstGeom>
          <a:noFill/>
          <a:ln>
            <a:noFill/>
          </a:ln>
        </p:spPr>
      </p:pic>
      <p:pic>
        <p:nvPicPr>
          <p:cNvPr id="556" name="Google Shape;556;p78"/>
          <p:cNvPicPr preferRelativeResize="0"/>
          <p:nvPr/>
        </p:nvPicPr>
        <p:blipFill>
          <a:blip r:embed="rId6">
            <a:alphaModFix/>
          </a:blip>
          <a:stretch>
            <a:fillRect/>
          </a:stretch>
        </p:blipFill>
        <p:spPr>
          <a:xfrm>
            <a:off x="4772553" y="3076535"/>
            <a:ext cx="3490872" cy="1810096"/>
          </a:xfrm>
          <a:prstGeom prst="rect">
            <a:avLst/>
          </a:prstGeom>
          <a:noFill/>
          <a:ln>
            <a:noFill/>
          </a:ln>
        </p:spPr>
      </p:pic>
      <p:sp>
        <p:nvSpPr>
          <p:cNvPr id="557" name="Google Shape;557;p78"/>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4. La qualité des assertions</a:t>
            </a:r>
            <a:endParaRPr/>
          </a:p>
        </p:txBody>
      </p:sp>
      <p:sp>
        <p:nvSpPr>
          <p:cNvPr id="558" name="Google Shape;558;p78"/>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 L’enquête</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79"/>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Et si on regardait dans notre code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8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569" name="Google Shape;569;p80"/>
          <p:cNvSpPr txBox="1"/>
          <p:nvPr>
            <p:ph idx="2" type="body"/>
          </p:nvPr>
        </p:nvSpPr>
        <p:spPr>
          <a:xfrm>
            <a:off x="471800" y="1495525"/>
            <a:ext cx="79611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1 service, 4 méthodes :</a:t>
            </a:r>
            <a:endParaRPr/>
          </a:p>
          <a:p>
            <a:pPr indent="0" lvl="0" marL="0" rtl="0" algn="l">
              <a:spcBef>
                <a:spcPts val="1200"/>
              </a:spcBef>
              <a:spcAft>
                <a:spcPts val="0"/>
              </a:spcAft>
              <a:buNone/>
            </a:pPr>
            <a:r>
              <a:t/>
            </a:r>
            <a:endParaRPr b="1"/>
          </a:p>
          <a:p>
            <a:pPr indent="0" lvl="0" marL="0" rtl="0" algn="l">
              <a:spcBef>
                <a:spcPts val="1200"/>
              </a:spcBef>
              <a:spcAft>
                <a:spcPts val="1200"/>
              </a:spcAft>
              <a:buNone/>
            </a:pPr>
            <a:r>
              <a:t/>
            </a:r>
            <a:endParaRPr/>
          </a:p>
        </p:txBody>
      </p:sp>
      <p:pic>
        <p:nvPicPr>
          <p:cNvPr id="570" name="Google Shape;570;p80"/>
          <p:cNvPicPr preferRelativeResize="0"/>
          <p:nvPr/>
        </p:nvPicPr>
        <p:blipFill rotWithShape="1">
          <a:blip r:embed="rId3">
            <a:alphaModFix/>
          </a:blip>
          <a:srcRect b="0" l="25514" r="25460" t="0"/>
          <a:stretch/>
        </p:blipFill>
        <p:spPr>
          <a:xfrm>
            <a:off x="1292250" y="1984775"/>
            <a:ext cx="6320200" cy="2310200"/>
          </a:xfrm>
          <a:prstGeom prst="rect">
            <a:avLst/>
          </a:prstGeom>
          <a:noFill/>
          <a:ln>
            <a:noFill/>
          </a:ln>
        </p:spPr>
      </p:pic>
      <p:sp>
        <p:nvSpPr>
          <p:cNvPr id="571" name="Google Shape;571;p80"/>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4. La qualité des assertions</a:t>
            </a:r>
            <a:endParaRPr/>
          </a:p>
        </p:txBody>
      </p:sp>
      <p:sp>
        <p:nvSpPr>
          <p:cNvPr id="572" name="Google Shape;572;p80"/>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 L’enquête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16" name="Google Shape;116;p18"/>
          <p:cNvPicPr preferRelativeResize="0"/>
          <p:nvPr/>
        </p:nvPicPr>
        <p:blipFill>
          <a:blip r:embed="rId3">
            <a:alphaModFix/>
          </a:blip>
          <a:stretch>
            <a:fillRect/>
          </a:stretch>
        </p:blipFill>
        <p:spPr>
          <a:xfrm>
            <a:off x="1832362" y="1029627"/>
            <a:ext cx="5106148" cy="2525036"/>
          </a:xfrm>
          <a:prstGeom prst="rect">
            <a:avLst/>
          </a:prstGeom>
          <a:noFill/>
          <a:ln>
            <a:noFill/>
          </a:ln>
        </p:spPr>
      </p:pic>
      <p:pic>
        <p:nvPicPr>
          <p:cNvPr id="117" name="Google Shape;117;p18"/>
          <p:cNvPicPr preferRelativeResize="0"/>
          <p:nvPr/>
        </p:nvPicPr>
        <p:blipFill>
          <a:blip r:embed="rId4">
            <a:alphaModFix/>
          </a:blip>
          <a:stretch>
            <a:fillRect/>
          </a:stretch>
        </p:blipFill>
        <p:spPr>
          <a:xfrm>
            <a:off x="841656" y="360588"/>
            <a:ext cx="7087560" cy="4422336"/>
          </a:xfrm>
          <a:prstGeom prst="rect">
            <a:avLst/>
          </a:prstGeom>
          <a:noFill/>
          <a:ln>
            <a:noFill/>
          </a:ln>
        </p:spPr>
      </p:pic>
      <p:sp>
        <p:nvSpPr>
          <p:cNvPr id="118" name="Google Shape;118;p18"/>
          <p:cNvSpPr txBox="1"/>
          <p:nvPr/>
        </p:nvSpPr>
        <p:spPr>
          <a:xfrm rot="118">
            <a:off x="77563" y="1548607"/>
            <a:ext cx="8758500" cy="985800"/>
          </a:xfrm>
          <a:prstGeom prst="rect">
            <a:avLst/>
          </a:prstGeom>
          <a:noFill/>
          <a:ln>
            <a:noFill/>
          </a:ln>
        </p:spPr>
        <p:txBody>
          <a:bodyPr anchorCtr="0" anchor="t" bIns="95375" lIns="95375" spcFirstLastPara="1" rIns="95375" wrap="square" tIns="95375">
            <a:noAutofit/>
          </a:bodyPr>
          <a:lstStyle/>
          <a:p>
            <a:pPr indent="0" lvl="0" marL="0" rtl="0" algn="ctr">
              <a:spcBef>
                <a:spcPts val="0"/>
              </a:spcBef>
              <a:spcAft>
                <a:spcPts val="0"/>
              </a:spcAft>
              <a:buNone/>
            </a:pPr>
            <a:r>
              <a:rPr b="1" lang="fr" sz="4382">
                <a:solidFill>
                  <a:schemeClr val="accent2"/>
                </a:solidFill>
              </a:rPr>
              <a:t>Compte rendus d’activités</a:t>
            </a:r>
            <a:endParaRPr b="1" sz="4382">
              <a:solidFill>
                <a:schemeClr val="accent2"/>
              </a:solidFill>
            </a:endParaRPr>
          </a:p>
        </p:txBody>
      </p:sp>
      <p:sp>
        <p:nvSpPr>
          <p:cNvPr id="119" name="Google Shape;119;p18"/>
          <p:cNvSpPr txBox="1"/>
          <p:nvPr/>
        </p:nvSpPr>
        <p:spPr>
          <a:xfrm rot="353">
            <a:off x="307942" y="2552820"/>
            <a:ext cx="8758500" cy="985800"/>
          </a:xfrm>
          <a:prstGeom prst="rect">
            <a:avLst/>
          </a:prstGeom>
          <a:noFill/>
          <a:ln>
            <a:noFill/>
          </a:ln>
        </p:spPr>
        <p:txBody>
          <a:bodyPr anchorCtr="0" anchor="t" bIns="95375" lIns="95375" spcFirstLastPara="1" rIns="95375" wrap="square" tIns="95375">
            <a:noAutofit/>
          </a:bodyPr>
          <a:lstStyle/>
          <a:p>
            <a:pPr indent="0" lvl="0" marL="0" rtl="0" algn="ctr">
              <a:spcBef>
                <a:spcPts val="0"/>
              </a:spcBef>
              <a:spcAft>
                <a:spcPts val="0"/>
              </a:spcAft>
              <a:buNone/>
            </a:pPr>
            <a:r>
              <a:rPr b="1" lang="fr" sz="4382">
                <a:solidFill>
                  <a:schemeClr val="accent2"/>
                </a:solidFill>
              </a:rPr>
              <a:t>Feuilles de temps</a:t>
            </a:r>
            <a:endParaRPr b="1" sz="4382">
              <a:solidFill>
                <a:schemeClr val="accent2"/>
              </a:solidFill>
            </a:endParaRPr>
          </a:p>
        </p:txBody>
      </p:sp>
      <p:sp>
        <p:nvSpPr>
          <p:cNvPr id="120" name="Google Shape;120;p18"/>
          <p:cNvSpPr/>
          <p:nvPr/>
        </p:nvSpPr>
        <p:spPr>
          <a:xfrm>
            <a:off x="248325" y="244525"/>
            <a:ext cx="147600" cy="467400"/>
          </a:xfrm>
          <a:prstGeom prst="roundRect">
            <a:avLst>
              <a:gd fmla="val 16667" name="adj"/>
            </a:avLst>
          </a:prstGeom>
          <a:solidFill>
            <a:srgbClr val="FEFDFC"/>
          </a:solidFill>
          <a:ln cap="flat" cmpd="sng" w="9525">
            <a:solidFill>
              <a:srgbClr val="FEFDF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p8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578" name="Google Shape;578;p81"/>
          <p:cNvPicPr preferRelativeResize="0"/>
          <p:nvPr/>
        </p:nvPicPr>
        <p:blipFill rotWithShape="1">
          <a:blip r:embed="rId3">
            <a:alphaModFix/>
          </a:blip>
          <a:srcRect b="25717" l="20344" r="20379" t="0"/>
          <a:stretch/>
        </p:blipFill>
        <p:spPr>
          <a:xfrm>
            <a:off x="951775" y="1923300"/>
            <a:ext cx="7001149" cy="2330575"/>
          </a:xfrm>
          <a:prstGeom prst="rect">
            <a:avLst/>
          </a:prstGeom>
          <a:noFill/>
          <a:ln>
            <a:noFill/>
          </a:ln>
        </p:spPr>
      </p:pic>
      <p:sp>
        <p:nvSpPr>
          <p:cNvPr id="579" name="Google Shape;579;p81"/>
          <p:cNvSpPr txBox="1"/>
          <p:nvPr>
            <p:ph idx="2" type="body"/>
          </p:nvPr>
        </p:nvSpPr>
        <p:spPr>
          <a:xfrm>
            <a:off x="996900" y="4312750"/>
            <a:ext cx="71502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lang="fr" sz="1500"/>
              <a:t>Ça à l’air</a:t>
            </a:r>
            <a:r>
              <a:rPr b="1" lang="fr" sz="1500"/>
              <a:t> solide</a:t>
            </a:r>
            <a:r>
              <a:rPr lang="fr" sz="1500"/>
              <a:t> !</a:t>
            </a:r>
            <a:endParaRPr sz="1500"/>
          </a:p>
        </p:txBody>
      </p:sp>
      <p:sp>
        <p:nvSpPr>
          <p:cNvPr id="580" name="Google Shape;580;p81"/>
          <p:cNvSpPr txBox="1"/>
          <p:nvPr>
            <p:ph idx="2" type="body"/>
          </p:nvPr>
        </p:nvSpPr>
        <p:spPr>
          <a:xfrm>
            <a:off x="471800" y="1495525"/>
            <a:ext cx="7961100" cy="286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1 fichier de tests unitaires structuré :</a:t>
            </a:r>
            <a:endParaRPr/>
          </a:p>
          <a:p>
            <a:pPr indent="0" lvl="0" marL="0" rtl="0" algn="l">
              <a:spcBef>
                <a:spcPts val="1200"/>
              </a:spcBef>
              <a:spcAft>
                <a:spcPts val="0"/>
              </a:spcAft>
              <a:buNone/>
            </a:pPr>
            <a:r>
              <a:t/>
            </a:r>
            <a:endParaRPr b="1"/>
          </a:p>
          <a:p>
            <a:pPr indent="0" lvl="0" marL="0" rtl="0" algn="l">
              <a:spcBef>
                <a:spcPts val="1200"/>
              </a:spcBef>
              <a:spcAft>
                <a:spcPts val="1200"/>
              </a:spcAft>
              <a:buNone/>
            </a:pPr>
            <a:r>
              <a:t/>
            </a:r>
            <a:endParaRPr/>
          </a:p>
        </p:txBody>
      </p:sp>
      <p:sp>
        <p:nvSpPr>
          <p:cNvPr id="581" name="Google Shape;581;p81"/>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4. La qualité des assertions</a:t>
            </a:r>
            <a:endParaRPr/>
          </a:p>
        </p:txBody>
      </p:sp>
      <p:sp>
        <p:nvSpPr>
          <p:cNvPr id="582" name="Google Shape;582;p81"/>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 L’enquête</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82"/>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Et si on regarde les assertions ?</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83"/>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Ça donne quoi un Ctrl+F sur isNotNull ?</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8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598" name="Google Shape;598;p84"/>
          <p:cNvPicPr preferRelativeResize="0"/>
          <p:nvPr/>
        </p:nvPicPr>
        <p:blipFill rotWithShape="1">
          <a:blip r:embed="rId3">
            <a:alphaModFix/>
          </a:blip>
          <a:srcRect b="50081" l="27519" r="27470" t="15378"/>
          <a:stretch/>
        </p:blipFill>
        <p:spPr>
          <a:xfrm>
            <a:off x="1453026" y="1197650"/>
            <a:ext cx="5928474" cy="733050"/>
          </a:xfrm>
          <a:prstGeom prst="rect">
            <a:avLst/>
          </a:prstGeom>
          <a:noFill/>
          <a:ln>
            <a:noFill/>
          </a:ln>
        </p:spPr>
      </p:pic>
      <p:pic>
        <p:nvPicPr>
          <p:cNvPr id="599" name="Google Shape;599;p84"/>
          <p:cNvPicPr preferRelativeResize="0"/>
          <p:nvPr/>
        </p:nvPicPr>
        <p:blipFill>
          <a:blip r:embed="rId4">
            <a:alphaModFix/>
          </a:blip>
          <a:stretch>
            <a:fillRect/>
          </a:stretch>
        </p:blipFill>
        <p:spPr>
          <a:xfrm>
            <a:off x="152400" y="4372150"/>
            <a:ext cx="2541646" cy="618950"/>
          </a:xfrm>
          <a:prstGeom prst="rect">
            <a:avLst/>
          </a:prstGeom>
          <a:noFill/>
          <a:ln>
            <a:noFill/>
          </a:ln>
        </p:spPr>
      </p:pic>
      <p:pic>
        <p:nvPicPr>
          <p:cNvPr id="600" name="Google Shape;600;p84"/>
          <p:cNvPicPr preferRelativeResize="0"/>
          <p:nvPr/>
        </p:nvPicPr>
        <p:blipFill>
          <a:blip r:embed="rId4">
            <a:alphaModFix/>
          </a:blip>
          <a:stretch>
            <a:fillRect/>
          </a:stretch>
        </p:blipFill>
        <p:spPr>
          <a:xfrm>
            <a:off x="2846446" y="4372150"/>
            <a:ext cx="2541646" cy="618950"/>
          </a:xfrm>
          <a:prstGeom prst="rect">
            <a:avLst/>
          </a:prstGeom>
          <a:noFill/>
          <a:ln>
            <a:noFill/>
          </a:ln>
        </p:spPr>
      </p:pic>
      <p:pic>
        <p:nvPicPr>
          <p:cNvPr id="601" name="Google Shape;601;p84"/>
          <p:cNvPicPr preferRelativeResize="0"/>
          <p:nvPr/>
        </p:nvPicPr>
        <p:blipFill>
          <a:blip r:embed="rId5">
            <a:alphaModFix/>
          </a:blip>
          <a:stretch>
            <a:fillRect/>
          </a:stretch>
        </p:blipFill>
        <p:spPr>
          <a:xfrm>
            <a:off x="1103351" y="1963737"/>
            <a:ext cx="6627821" cy="2732524"/>
          </a:xfrm>
          <a:prstGeom prst="rect">
            <a:avLst/>
          </a:prstGeom>
          <a:noFill/>
          <a:ln>
            <a:noFill/>
          </a:ln>
          <a:effectLst>
            <a:outerShdw blurRad="57150" rotWithShape="0" algn="bl" dir="5400000" dist="19050">
              <a:srgbClr val="000000">
                <a:alpha val="50000"/>
              </a:srgbClr>
            </a:outerShdw>
          </a:effectLst>
        </p:spPr>
      </p:pic>
      <p:pic>
        <p:nvPicPr>
          <p:cNvPr id="602" name="Google Shape;602;p84"/>
          <p:cNvPicPr preferRelativeResize="0"/>
          <p:nvPr/>
        </p:nvPicPr>
        <p:blipFill rotWithShape="1">
          <a:blip r:embed="rId4">
            <a:alphaModFix/>
          </a:blip>
          <a:srcRect b="54348" l="0" r="0" t="0"/>
          <a:stretch/>
        </p:blipFill>
        <p:spPr>
          <a:xfrm>
            <a:off x="4892525" y="1997400"/>
            <a:ext cx="1508425" cy="167700"/>
          </a:xfrm>
          <a:prstGeom prst="rect">
            <a:avLst/>
          </a:prstGeom>
          <a:noFill/>
          <a:ln>
            <a:noFill/>
          </a:ln>
        </p:spPr>
      </p:pic>
      <p:sp>
        <p:nvSpPr>
          <p:cNvPr id="603" name="Google Shape;603;p84"/>
          <p:cNvSpPr/>
          <p:nvPr/>
        </p:nvSpPr>
        <p:spPr>
          <a:xfrm>
            <a:off x="4401150" y="2418600"/>
            <a:ext cx="865800" cy="167700"/>
          </a:xfrm>
          <a:prstGeom prst="roundRect">
            <a:avLst>
              <a:gd fmla="val 16667" name="adj"/>
            </a:avLst>
          </a:prstGeom>
          <a:noFill/>
          <a:ln cap="flat" cmpd="sng" w="1905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604" name="Google Shape;604;p84"/>
          <p:cNvSpPr txBox="1"/>
          <p:nvPr>
            <p:ph idx="2" type="body"/>
          </p:nvPr>
        </p:nvSpPr>
        <p:spPr>
          <a:xfrm>
            <a:off x="5919450" y="1016825"/>
            <a:ext cx="10344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lang="fr" sz="1500"/>
              <a:t>Bingo ! 😢</a:t>
            </a:r>
            <a:endParaRPr sz="1500"/>
          </a:p>
        </p:txBody>
      </p:sp>
      <p:sp>
        <p:nvSpPr>
          <p:cNvPr id="605" name="Google Shape;605;p84"/>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4. La qualité des assertions</a:t>
            </a:r>
            <a:endParaRPr/>
          </a:p>
        </p:txBody>
      </p:sp>
      <p:sp>
        <p:nvSpPr>
          <p:cNvPr id="606" name="Google Shape;606;p84"/>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 L’enquête</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85"/>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On a un test super abouti</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86"/>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Avec une vérification pas pertinente</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87"/>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C’est dommage…</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88"/>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takeaway - II. L’enqu</a:t>
            </a:r>
            <a:r>
              <a:rPr lang="fr"/>
              <a:t>ête</a:t>
            </a:r>
            <a:endParaRPr/>
          </a:p>
        </p:txBody>
      </p:sp>
      <p:sp>
        <p:nvSpPr>
          <p:cNvPr id="627" name="Google Shape;627;p8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628" name="Google Shape;628;p88"/>
          <p:cNvSpPr txBox="1"/>
          <p:nvPr>
            <p:ph idx="2" type="body"/>
          </p:nvPr>
        </p:nvSpPr>
        <p:spPr>
          <a:xfrm>
            <a:off x="1913425" y="1209738"/>
            <a:ext cx="7150200" cy="330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u="sng"/>
          </a:p>
          <a:p>
            <a:pPr indent="0" lvl="0" marL="0" rtl="0" algn="l">
              <a:spcBef>
                <a:spcPts val="1200"/>
              </a:spcBef>
              <a:spcAft>
                <a:spcPts val="1200"/>
              </a:spcAft>
              <a:buNone/>
            </a:pPr>
            <a:r>
              <a:t/>
            </a:r>
            <a:endParaRPr/>
          </a:p>
        </p:txBody>
      </p:sp>
      <p:pic>
        <p:nvPicPr>
          <p:cNvPr id="629" name="Google Shape;629;p88"/>
          <p:cNvPicPr preferRelativeResize="0"/>
          <p:nvPr/>
        </p:nvPicPr>
        <p:blipFill rotWithShape="1">
          <a:blip r:embed="rId3">
            <a:alphaModFix/>
          </a:blip>
          <a:srcRect b="0" l="11316" r="0" t="0"/>
          <a:stretch/>
        </p:blipFill>
        <p:spPr>
          <a:xfrm>
            <a:off x="3064738" y="1717725"/>
            <a:ext cx="3014525" cy="339907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8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635" name="Google Shape;635;p89"/>
          <p:cNvSpPr txBox="1"/>
          <p:nvPr>
            <p:ph idx="2" type="body"/>
          </p:nvPr>
        </p:nvSpPr>
        <p:spPr>
          <a:xfrm>
            <a:off x="1870950" y="1202413"/>
            <a:ext cx="7150200" cy="2890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La </a:t>
            </a:r>
            <a:r>
              <a:rPr b="1" i="1" lang="fr"/>
              <a:t>couverture</a:t>
            </a:r>
            <a:r>
              <a:rPr lang="fr"/>
              <a:t> ne donne </a:t>
            </a:r>
            <a:r>
              <a:rPr b="1" i="1" lang="fr"/>
              <a:t>pas d’indication de qualité</a:t>
            </a:r>
            <a:r>
              <a:rPr lang="fr"/>
              <a:t> des tests, seulement de </a:t>
            </a:r>
            <a:r>
              <a:rPr b="1" i="1" lang="fr"/>
              <a:t>quantité</a:t>
            </a:r>
            <a:endParaRPr b="1" i="1"/>
          </a:p>
          <a:p>
            <a:pPr indent="-342900" lvl="0" marL="457200" rtl="0" algn="l">
              <a:spcBef>
                <a:spcPts val="0"/>
              </a:spcBef>
              <a:spcAft>
                <a:spcPts val="0"/>
              </a:spcAft>
              <a:buSzPts val="1800"/>
              <a:buChar char="●"/>
            </a:pPr>
            <a:r>
              <a:rPr lang="fr"/>
              <a:t>Une </a:t>
            </a:r>
            <a:r>
              <a:rPr b="1" i="1" lang="fr"/>
              <a:t>bonne couverture</a:t>
            </a:r>
            <a:r>
              <a:rPr lang="fr"/>
              <a:t> mais </a:t>
            </a:r>
            <a:r>
              <a:rPr b="1" i="1" lang="fr"/>
              <a:t>bug</a:t>
            </a:r>
            <a:r>
              <a:rPr lang="fr"/>
              <a:t> en prod veut dire des tests </a:t>
            </a:r>
            <a:r>
              <a:rPr b="1" i="1" lang="fr"/>
              <a:t>pas</a:t>
            </a:r>
            <a:r>
              <a:rPr lang="fr"/>
              <a:t> </a:t>
            </a:r>
            <a:r>
              <a:rPr b="1" i="1" lang="fr"/>
              <a:t>robustes</a:t>
            </a:r>
            <a:endParaRPr b="1" i="1"/>
          </a:p>
          <a:p>
            <a:pPr indent="-342900" lvl="0" marL="457200" rtl="0" algn="l">
              <a:spcBef>
                <a:spcPts val="0"/>
              </a:spcBef>
              <a:spcAft>
                <a:spcPts val="0"/>
              </a:spcAft>
              <a:buSzPts val="1800"/>
              <a:buChar char="●"/>
            </a:pPr>
            <a:r>
              <a:rPr lang="fr"/>
              <a:t>Exemple : Attention aux </a:t>
            </a:r>
            <a:r>
              <a:rPr b="1" i="1" lang="fr"/>
              <a:t>tests trop larges</a:t>
            </a:r>
            <a:r>
              <a:rPr lang="fr"/>
              <a:t>. Ils ne garantissent </a:t>
            </a:r>
            <a:r>
              <a:rPr b="1" i="1" lang="fr"/>
              <a:t>pas</a:t>
            </a:r>
            <a:r>
              <a:rPr lang="fr"/>
              <a:t> que le bon comportement est </a:t>
            </a:r>
            <a:r>
              <a:rPr b="1" i="1" lang="fr"/>
              <a:t>protégé.</a:t>
            </a:r>
            <a:endParaRPr b="1" i="1"/>
          </a:p>
          <a:p>
            <a:pPr indent="-342900" lvl="0" marL="457200" rtl="0" algn="l">
              <a:spcBef>
                <a:spcPts val="0"/>
              </a:spcBef>
              <a:spcAft>
                <a:spcPts val="0"/>
              </a:spcAft>
              <a:buSzPts val="1800"/>
              <a:buChar char="●"/>
            </a:pPr>
            <a:r>
              <a:rPr lang="fr"/>
              <a:t>Dans notre code, ça se traduit par des </a:t>
            </a:r>
            <a:r>
              <a:rPr b="1" i="1" lang="fr"/>
              <a:t>assertions</a:t>
            </a:r>
            <a:r>
              <a:rPr lang="fr"/>
              <a:t> trop </a:t>
            </a:r>
            <a:r>
              <a:rPr b="1" i="1" lang="fr"/>
              <a:t>vagues</a:t>
            </a:r>
            <a:endParaRPr b="1" i="1"/>
          </a:p>
          <a:p>
            <a:pPr indent="-317500" lvl="1" marL="914400" rtl="0" algn="l">
              <a:spcBef>
                <a:spcPts val="0"/>
              </a:spcBef>
              <a:spcAft>
                <a:spcPts val="0"/>
              </a:spcAft>
              <a:buSzPts val="1400"/>
              <a:buChar char="○"/>
            </a:pPr>
            <a:r>
              <a:rPr lang="fr"/>
              <a:t>Utiles en association avec d’autres</a:t>
            </a:r>
            <a:endParaRPr/>
          </a:p>
          <a:p>
            <a:pPr indent="-317500" lvl="1" marL="914400" rtl="0" algn="l">
              <a:spcBef>
                <a:spcPts val="0"/>
              </a:spcBef>
              <a:spcAft>
                <a:spcPts val="0"/>
              </a:spcAft>
              <a:buSzPts val="1400"/>
              <a:buChar char="○"/>
            </a:pPr>
            <a:r>
              <a:rPr lang="fr"/>
              <a:t>Pas suffisantes utilisées seules</a:t>
            </a:r>
            <a:endParaRPr/>
          </a:p>
          <a:p>
            <a:pPr indent="-317500" lvl="1" marL="914400" rtl="0" algn="l">
              <a:spcBef>
                <a:spcPts val="0"/>
              </a:spcBef>
              <a:spcAft>
                <a:spcPts val="0"/>
              </a:spcAft>
              <a:buSzPts val="1400"/>
              <a:buChar char="○"/>
            </a:pPr>
            <a:r>
              <a:rPr lang="fr"/>
              <a:t>Ne permettent pas de tester tout le payload</a:t>
            </a:r>
            <a:endParaRPr/>
          </a:p>
          <a:p>
            <a:pPr indent="0" lvl="0" marL="0" rtl="0" algn="l">
              <a:spcBef>
                <a:spcPts val="1200"/>
              </a:spcBef>
              <a:spcAft>
                <a:spcPts val="1200"/>
              </a:spcAft>
              <a:buNone/>
            </a:pPr>
            <a:r>
              <a:t/>
            </a:r>
            <a:endParaRPr/>
          </a:p>
        </p:txBody>
      </p:sp>
      <p:pic>
        <p:nvPicPr>
          <p:cNvPr id="636" name="Google Shape;636;p89"/>
          <p:cNvPicPr preferRelativeResize="0"/>
          <p:nvPr/>
        </p:nvPicPr>
        <p:blipFill rotWithShape="1">
          <a:blip r:embed="rId3">
            <a:alphaModFix/>
          </a:blip>
          <a:srcRect b="12227" l="0" r="0" t="0"/>
          <a:stretch/>
        </p:blipFill>
        <p:spPr>
          <a:xfrm>
            <a:off x="0" y="1249225"/>
            <a:ext cx="1608625" cy="1412000"/>
          </a:xfrm>
          <a:prstGeom prst="rect">
            <a:avLst/>
          </a:prstGeom>
          <a:noFill/>
          <a:ln>
            <a:noFill/>
          </a:ln>
        </p:spPr>
      </p:pic>
      <p:sp>
        <p:nvSpPr>
          <p:cNvPr id="637" name="Google Shape;637;p89"/>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takeaway - II. L’enquête</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90"/>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Est-ce que c’est possible d’évaluer nos assertions automatiquement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126" name="Google Shape;126;p19"/>
          <p:cNvPicPr preferRelativeResize="0"/>
          <p:nvPr/>
        </p:nvPicPr>
        <p:blipFill>
          <a:blip r:embed="rId3">
            <a:alphaModFix/>
          </a:blip>
          <a:stretch>
            <a:fillRect/>
          </a:stretch>
        </p:blipFill>
        <p:spPr>
          <a:xfrm>
            <a:off x="1966313" y="1283212"/>
            <a:ext cx="5211375" cy="2577075"/>
          </a:xfrm>
          <a:prstGeom prst="rect">
            <a:avLst/>
          </a:prstGeom>
          <a:noFill/>
          <a:ln>
            <a:noFill/>
          </a:ln>
        </p:spPr>
      </p:pic>
      <p:sp>
        <p:nvSpPr>
          <p:cNvPr id="127" name="Google Shape;127;p19"/>
          <p:cNvSpPr/>
          <p:nvPr/>
        </p:nvSpPr>
        <p:spPr>
          <a:xfrm>
            <a:off x="248325" y="244525"/>
            <a:ext cx="147600" cy="467400"/>
          </a:xfrm>
          <a:prstGeom prst="roundRect">
            <a:avLst>
              <a:gd fmla="val 16667" name="adj"/>
            </a:avLst>
          </a:prstGeom>
          <a:solidFill>
            <a:srgbClr val="FEFDFC"/>
          </a:solidFill>
          <a:ln cap="flat" cmpd="sng" w="9525">
            <a:solidFill>
              <a:srgbClr val="FEFDF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p91"/>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De tester nos tests ?</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 name="Shape 651"/>
        <p:cNvGrpSpPr/>
        <p:nvPr/>
      </p:nvGrpSpPr>
      <p:grpSpPr>
        <a:xfrm>
          <a:off x="0" y="0"/>
          <a:ext cx="0" cy="0"/>
          <a:chOff x="0" y="0"/>
          <a:chExt cx="0" cy="0"/>
        </a:xfrm>
      </p:grpSpPr>
      <p:sp>
        <p:nvSpPr>
          <p:cNvPr id="652" name="Google Shape;652;p92"/>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C’est l’objectif exact du mutation testing !</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p93"/>
          <p:cNvSpPr txBox="1"/>
          <p:nvPr>
            <p:ph type="title"/>
          </p:nvPr>
        </p:nvSpPr>
        <p:spPr>
          <a:xfrm>
            <a:off x="1759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III. Le mutation testing</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94"/>
          <p:cNvSpPr txBox="1"/>
          <p:nvPr>
            <p:ph type="title"/>
          </p:nvPr>
        </p:nvSpPr>
        <p:spPr>
          <a:xfrm>
            <a:off x="1759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III. Le mutation testing</a:t>
            </a:r>
            <a:endParaRPr/>
          </a:p>
        </p:txBody>
      </p:sp>
      <p:sp>
        <p:nvSpPr>
          <p:cNvPr id="663" name="Google Shape;663;p94"/>
          <p:cNvSpPr txBox="1"/>
          <p:nvPr>
            <p:ph idx="1" type="subTitle"/>
          </p:nvPr>
        </p:nvSpPr>
        <p:spPr>
          <a:xfrm>
            <a:off x="1439375" y="1769900"/>
            <a:ext cx="4449300" cy="454200"/>
          </a:xfrm>
          <a:prstGeom prst="rect">
            <a:avLst/>
          </a:prstGeom>
        </p:spPr>
        <p:txBody>
          <a:bodyPr anchorCtr="0" anchor="ctr" bIns="91425" lIns="91425" spcFirstLastPara="1" rIns="91425" wrap="square" tIns="91425">
            <a:noAutofit/>
          </a:bodyPr>
          <a:lstStyle/>
          <a:p>
            <a:pPr indent="-342900" lvl="0" marL="457200" rtl="0" algn="l">
              <a:spcBef>
                <a:spcPts val="0"/>
              </a:spcBef>
              <a:spcAft>
                <a:spcPts val="0"/>
              </a:spcAft>
              <a:buSzPts val="1800"/>
              <a:buAutoNum type="arabicPeriod"/>
            </a:pPr>
            <a:r>
              <a:rPr lang="fr"/>
              <a:t>Les fondamentaux</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95"/>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C’est quoi ?</a:t>
            </a:r>
            <a:endParaRPr/>
          </a:p>
        </p:txBody>
      </p:sp>
      <p:sp>
        <p:nvSpPr>
          <p:cNvPr id="669" name="Google Shape;669;p95"/>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96"/>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Insérer des bugs volontairement dans notre code…</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97"/>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Et </a:t>
            </a:r>
            <a:r>
              <a:rPr lang="fr"/>
              <a:t>voir si nos tests les détectent…</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98"/>
          <p:cNvSpPr txBox="1"/>
          <p:nvPr>
            <p:ph type="title"/>
          </p:nvPr>
        </p:nvSpPr>
        <p:spPr>
          <a:xfrm>
            <a:off x="1042200" y="1315900"/>
            <a:ext cx="7059600" cy="2574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En les relançant !</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p9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690" name="Google Shape;690;p99"/>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
        <p:nvSpPr>
          <p:cNvPr id="691" name="Google Shape;691;p99"/>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C’est quoi ?</a:t>
            </a:r>
            <a:endParaRPr/>
          </a:p>
        </p:txBody>
      </p:sp>
      <p:pic>
        <p:nvPicPr>
          <p:cNvPr id="692" name="Google Shape;692;p99"/>
          <p:cNvPicPr preferRelativeResize="0"/>
          <p:nvPr/>
        </p:nvPicPr>
        <p:blipFill rotWithShape="1">
          <a:blip r:embed="rId3">
            <a:alphaModFix/>
          </a:blip>
          <a:srcRect b="0" l="13463" r="13485" t="0"/>
          <a:stretch/>
        </p:blipFill>
        <p:spPr>
          <a:xfrm>
            <a:off x="642625" y="1622776"/>
            <a:ext cx="7800376" cy="1897950"/>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sp>
        <p:nvSpPr>
          <p:cNvPr id="697" name="Google Shape;697;p100"/>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
        <p:nvSpPr>
          <p:cNvPr id="698" name="Google Shape;698;p100"/>
          <p:cNvSpPr txBox="1"/>
          <p:nvPr>
            <p:ph type="title"/>
          </p:nvPr>
        </p:nvSpPr>
        <p:spPr>
          <a:xfrm>
            <a:off x="2902650" y="2245200"/>
            <a:ext cx="5557500" cy="653100"/>
          </a:xfrm>
          <a:prstGeom prst="rect">
            <a:avLst/>
          </a:prstGeom>
        </p:spPr>
        <p:txBody>
          <a:bodyPr anchorCtr="0" anchor="t" bIns="91425" lIns="91425" spcFirstLastPara="1" rIns="91425" wrap="square" tIns="91425">
            <a:normAutofit fontScale="90000"/>
          </a:bodyPr>
          <a:lstStyle/>
          <a:p>
            <a:pPr indent="-365760" lvl="0" marL="457200" rtl="0" algn="l">
              <a:spcBef>
                <a:spcPts val="0"/>
              </a:spcBef>
              <a:spcAft>
                <a:spcPts val="0"/>
              </a:spcAft>
              <a:buSzPct val="100000"/>
              <a:buAutoNum type="alphaLcPeriod"/>
            </a:pPr>
            <a:r>
              <a:rPr lang="fr"/>
              <a:t>Insérer des bugs volontairement</a:t>
            </a:r>
            <a:endParaRPr/>
          </a:p>
        </p:txBody>
      </p:sp>
      <p:pic>
        <p:nvPicPr>
          <p:cNvPr id="699" name="Google Shape;699;p100"/>
          <p:cNvPicPr preferRelativeResize="0"/>
          <p:nvPr/>
        </p:nvPicPr>
        <p:blipFill rotWithShape="1">
          <a:blip r:embed="rId3">
            <a:alphaModFix/>
          </a:blip>
          <a:srcRect b="0" l="13463" r="13485" t="0"/>
          <a:stretch/>
        </p:blipFill>
        <p:spPr>
          <a:xfrm>
            <a:off x="757887" y="2873701"/>
            <a:ext cx="7800376" cy="1897950"/>
          </a:xfrm>
          <a:prstGeom prst="rect">
            <a:avLst/>
          </a:prstGeom>
          <a:noFill/>
          <a:ln>
            <a:noFill/>
          </a:ln>
        </p:spPr>
      </p:pic>
      <p:sp>
        <p:nvSpPr>
          <p:cNvPr id="700" name="Google Shape;700;p100"/>
          <p:cNvSpPr/>
          <p:nvPr/>
        </p:nvSpPr>
        <p:spPr>
          <a:xfrm>
            <a:off x="837825" y="3163275"/>
            <a:ext cx="3960900" cy="1318800"/>
          </a:xfrm>
          <a:prstGeom prst="roundRect">
            <a:avLst>
              <a:gd fmla="val 16667" name="adj"/>
            </a:avLst>
          </a:prstGeom>
          <a:noFill/>
          <a:ln cap="flat" cmpd="sng" w="1905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133" name="Google Shape;133;p20"/>
          <p:cNvSpPr/>
          <p:nvPr/>
        </p:nvSpPr>
        <p:spPr>
          <a:xfrm>
            <a:off x="248325" y="244525"/>
            <a:ext cx="147600" cy="467400"/>
          </a:xfrm>
          <a:prstGeom prst="roundRect">
            <a:avLst>
              <a:gd fmla="val 16667" name="adj"/>
            </a:avLst>
          </a:prstGeom>
          <a:solidFill>
            <a:srgbClr val="FEFDFC"/>
          </a:solidFill>
          <a:ln cap="flat" cmpd="sng" w="9525">
            <a:solidFill>
              <a:srgbClr val="FEFDF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pic>
        <p:nvPicPr>
          <p:cNvPr id="134" name="Google Shape;134;p20"/>
          <p:cNvPicPr preferRelativeResize="0"/>
          <p:nvPr/>
        </p:nvPicPr>
        <p:blipFill>
          <a:blip r:embed="rId3">
            <a:alphaModFix/>
          </a:blip>
          <a:stretch>
            <a:fillRect/>
          </a:stretch>
        </p:blipFill>
        <p:spPr>
          <a:xfrm>
            <a:off x="1966313" y="1283212"/>
            <a:ext cx="5211375" cy="2577075"/>
          </a:xfrm>
          <a:prstGeom prst="rect">
            <a:avLst/>
          </a:prstGeom>
          <a:noFill/>
          <a:ln>
            <a:noFill/>
          </a:ln>
        </p:spPr>
      </p:pic>
      <p:pic>
        <p:nvPicPr>
          <p:cNvPr id="135" name="Google Shape;135;p20"/>
          <p:cNvPicPr preferRelativeResize="0"/>
          <p:nvPr/>
        </p:nvPicPr>
        <p:blipFill>
          <a:blip r:embed="rId4">
            <a:alphaModFix/>
          </a:blip>
          <a:stretch>
            <a:fillRect/>
          </a:stretch>
        </p:blipFill>
        <p:spPr>
          <a:xfrm rot="945133">
            <a:off x="4509800" y="724100"/>
            <a:ext cx="4482825" cy="1469800"/>
          </a:xfrm>
          <a:prstGeom prst="rect">
            <a:avLst/>
          </a:prstGeom>
          <a:noFill/>
          <a:ln>
            <a:noFill/>
          </a:ln>
        </p:spPr>
      </p:pic>
      <p:pic>
        <p:nvPicPr>
          <p:cNvPr id="136" name="Google Shape;136;p20"/>
          <p:cNvPicPr preferRelativeResize="0"/>
          <p:nvPr/>
        </p:nvPicPr>
        <p:blipFill>
          <a:blip r:embed="rId5">
            <a:alphaModFix/>
          </a:blip>
          <a:stretch>
            <a:fillRect/>
          </a:stretch>
        </p:blipFill>
        <p:spPr>
          <a:xfrm rot="-740470">
            <a:off x="234438" y="389218"/>
            <a:ext cx="3176199" cy="1249288"/>
          </a:xfrm>
          <a:prstGeom prst="rect">
            <a:avLst/>
          </a:prstGeom>
          <a:noFill/>
          <a:ln>
            <a:noFill/>
          </a:ln>
        </p:spPr>
      </p:pic>
      <p:pic>
        <p:nvPicPr>
          <p:cNvPr id="137" name="Google Shape;137;p20"/>
          <p:cNvPicPr preferRelativeResize="0"/>
          <p:nvPr/>
        </p:nvPicPr>
        <p:blipFill>
          <a:blip r:embed="rId6">
            <a:alphaModFix/>
          </a:blip>
          <a:stretch>
            <a:fillRect/>
          </a:stretch>
        </p:blipFill>
        <p:spPr>
          <a:xfrm>
            <a:off x="3323750" y="3402050"/>
            <a:ext cx="2857500" cy="1295400"/>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sp>
        <p:nvSpPr>
          <p:cNvPr id="705" name="Google Shape;705;p10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706" name="Google Shape;706;p101"/>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
        <p:nvSpPr>
          <p:cNvPr id="707" name="Google Shape;707;p101"/>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Insérer des bugs volontairement</a:t>
            </a:r>
            <a:endParaRPr/>
          </a:p>
        </p:txBody>
      </p:sp>
      <p:pic>
        <p:nvPicPr>
          <p:cNvPr id="708" name="Google Shape;708;p101"/>
          <p:cNvPicPr preferRelativeResize="0"/>
          <p:nvPr/>
        </p:nvPicPr>
        <p:blipFill rotWithShape="1">
          <a:blip r:embed="rId3">
            <a:alphaModFix/>
          </a:blip>
          <a:srcRect b="17537" l="2087" r="54348" t="5782"/>
          <a:stretch/>
        </p:blipFill>
        <p:spPr>
          <a:xfrm>
            <a:off x="2345400" y="1043675"/>
            <a:ext cx="4453200" cy="3306600"/>
          </a:xfrm>
          <a:prstGeom prst="roundRect">
            <a:avLst>
              <a:gd fmla="val 8670" name="adj"/>
            </a:avLst>
          </a:prstGeom>
          <a:noFill/>
          <a:ln>
            <a:noFill/>
          </a:ln>
          <a:effectLst>
            <a:outerShdw blurRad="61319" rotWithShape="0" algn="bl" dir="5400000" dist="20440">
              <a:srgbClr val="000000">
                <a:alpha val="50000"/>
              </a:srgbClr>
            </a:outerShdw>
          </a:effectLst>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2" name="Shape 712"/>
        <p:cNvGrpSpPr/>
        <p:nvPr/>
      </p:nvGrpSpPr>
      <p:grpSpPr>
        <a:xfrm>
          <a:off x="0" y="0"/>
          <a:ext cx="0" cy="0"/>
          <a:chOff x="0" y="0"/>
          <a:chExt cx="0" cy="0"/>
        </a:xfrm>
      </p:grpSpPr>
      <p:sp>
        <p:nvSpPr>
          <p:cNvPr id="713" name="Google Shape;713;p10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714" name="Google Shape;714;p102"/>
          <p:cNvPicPr preferRelativeResize="0"/>
          <p:nvPr/>
        </p:nvPicPr>
        <p:blipFill rotWithShape="1">
          <a:blip r:embed="rId3">
            <a:alphaModFix/>
          </a:blip>
          <a:srcRect b="17537" l="2087" r="54348" t="5782"/>
          <a:stretch/>
        </p:blipFill>
        <p:spPr>
          <a:xfrm>
            <a:off x="2345400" y="1043675"/>
            <a:ext cx="4453200" cy="3306600"/>
          </a:xfrm>
          <a:prstGeom prst="roundRect">
            <a:avLst>
              <a:gd fmla="val 8670" name="adj"/>
            </a:avLst>
          </a:prstGeom>
          <a:noFill/>
          <a:ln>
            <a:noFill/>
          </a:ln>
          <a:effectLst>
            <a:outerShdw blurRad="61319" rotWithShape="0" algn="bl" dir="5400000" dist="20440">
              <a:srgbClr val="000000">
                <a:alpha val="50000"/>
              </a:srgbClr>
            </a:outerShdw>
          </a:effectLst>
        </p:spPr>
      </p:pic>
      <p:sp>
        <p:nvSpPr>
          <p:cNvPr id="715" name="Google Shape;715;p102"/>
          <p:cNvSpPr txBox="1"/>
          <p:nvPr>
            <p:ph idx="2" type="body"/>
          </p:nvPr>
        </p:nvSpPr>
        <p:spPr>
          <a:xfrm>
            <a:off x="996900" y="4405000"/>
            <a:ext cx="71502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fr" sz="1500"/>
              <a:t>Mutation</a:t>
            </a:r>
            <a:r>
              <a:rPr lang="fr" sz="1500"/>
              <a:t> : removed call to badRequest -&gt; </a:t>
            </a:r>
            <a:r>
              <a:rPr b="1" lang="fr" sz="1500"/>
              <a:t>l’exception n’est plus levée</a:t>
            </a:r>
            <a:endParaRPr b="1" sz="1500"/>
          </a:p>
        </p:txBody>
      </p:sp>
      <p:sp>
        <p:nvSpPr>
          <p:cNvPr id="716" name="Google Shape;716;p102"/>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
        <p:nvSpPr>
          <p:cNvPr id="717" name="Google Shape;717;p102"/>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Insérer des bugs volontairement</a:t>
            </a:r>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sp>
        <p:nvSpPr>
          <p:cNvPr id="722" name="Google Shape;722;p10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723" name="Google Shape;723;p103"/>
          <p:cNvSpPr txBox="1"/>
          <p:nvPr>
            <p:ph idx="2" type="body"/>
          </p:nvPr>
        </p:nvSpPr>
        <p:spPr>
          <a:xfrm>
            <a:off x="996900" y="4405000"/>
            <a:ext cx="71502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fr" sz="1500"/>
              <a:t>Mutation</a:t>
            </a:r>
            <a:r>
              <a:rPr lang="fr" sz="1500"/>
              <a:t> : removed call to badRequest -&gt; </a:t>
            </a:r>
            <a:r>
              <a:rPr b="1" lang="fr" sz="1500"/>
              <a:t>l’exception n’est plus levée</a:t>
            </a:r>
            <a:endParaRPr b="1" sz="1500"/>
          </a:p>
        </p:txBody>
      </p:sp>
      <p:pic>
        <p:nvPicPr>
          <p:cNvPr id="724" name="Google Shape;724;p103"/>
          <p:cNvPicPr preferRelativeResize="0"/>
          <p:nvPr/>
        </p:nvPicPr>
        <p:blipFill rotWithShape="1">
          <a:blip r:embed="rId3">
            <a:alphaModFix/>
          </a:blip>
          <a:srcRect b="18103" l="54614" r="1403" t="5415"/>
          <a:stretch/>
        </p:blipFill>
        <p:spPr>
          <a:xfrm>
            <a:off x="2345400" y="1043675"/>
            <a:ext cx="4508100" cy="3306600"/>
          </a:xfrm>
          <a:prstGeom prst="roundRect">
            <a:avLst>
              <a:gd fmla="val 7898" name="adj"/>
            </a:avLst>
          </a:prstGeom>
          <a:noFill/>
          <a:ln>
            <a:noFill/>
          </a:ln>
          <a:effectLst>
            <a:outerShdw blurRad="57150" rotWithShape="0" algn="bl" dir="5400000" dist="19050">
              <a:srgbClr val="000000">
                <a:alpha val="50000"/>
              </a:srgbClr>
            </a:outerShdw>
          </a:effectLst>
        </p:spPr>
      </p:pic>
      <p:sp>
        <p:nvSpPr>
          <p:cNvPr id="725" name="Google Shape;725;p103"/>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
        <p:nvSpPr>
          <p:cNvPr id="726" name="Google Shape;726;p103"/>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Insérer des bugs volontairement</a:t>
            </a:r>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10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732" name="Google Shape;732;p104"/>
          <p:cNvPicPr preferRelativeResize="0"/>
          <p:nvPr/>
        </p:nvPicPr>
        <p:blipFill rotWithShape="1">
          <a:blip r:embed="rId3">
            <a:alphaModFix/>
          </a:blip>
          <a:srcRect b="24843" l="47087" r="48059" t="9558"/>
          <a:stretch/>
        </p:blipFill>
        <p:spPr>
          <a:xfrm>
            <a:off x="4339017" y="1113588"/>
            <a:ext cx="421574" cy="2938150"/>
          </a:xfrm>
          <a:prstGeom prst="rect">
            <a:avLst/>
          </a:prstGeom>
          <a:noFill/>
          <a:ln>
            <a:noFill/>
          </a:ln>
        </p:spPr>
      </p:pic>
      <p:pic>
        <p:nvPicPr>
          <p:cNvPr id="733" name="Google Shape;733;p104"/>
          <p:cNvPicPr preferRelativeResize="0"/>
          <p:nvPr/>
        </p:nvPicPr>
        <p:blipFill rotWithShape="1">
          <a:blip r:embed="rId4">
            <a:alphaModFix/>
          </a:blip>
          <a:srcRect b="17537" l="2087" r="54348" t="5782"/>
          <a:stretch/>
        </p:blipFill>
        <p:spPr>
          <a:xfrm>
            <a:off x="599563" y="1367638"/>
            <a:ext cx="3615000" cy="2684100"/>
          </a:xfrm>
          <a:prstGeom prst="roundRect">
            <a:avLst>
              <a:gd fmla="val 8670" name="adj"/>
            </a:avLst>
          </a:prstGeom>
          <a:noFill/>
          <a:ln>
            <a:noFill/>
          </a:ln>
          <a:effectLst>
            <a:outerShdw blurRad="61319" rotWithShape="0" algn="bl" dir="5400000" dist="20440">
              <a:srgbClr val="000000">
                <a:alpha val="50000"/>
              </a:srgbClr>
            </a:outerShdw>
          </a:effectLst>
        </p:spPr>
      </p:pic>
      <p:pic>
        <p:nvPicPr>
          <p:cNvPr id="734" name="Google Shape;734;p104"/>
          <p:cNvPicPr preferRelativeResize="0"/>
          <p:nvPr/>
        </p:nvPicPr>
        <p:blipFill rotWithShape="1">
          <a:blip r:embed="rId4">
            <a:alphaModFix/>
          </a:blip>
          <a:srcRect b="18103" l="54614" r="1403" t="5415"/>
          <a:stretch/>
        </p:blipFill>
        <p:spPr>
          <a:xfrm>
            <a:off x="4885038" y="1367638"/>
            <a:ext cx="3659400" cy="2684100"/>
          </a:xfrm>
          <a:prstGeom prst="roundRect">
            <a:avLst>
              <a:gd fmla="val 7898" name="adj"/>
            </a:avLst>
          </a:prstGeom>
          <a:noFill/>
          <a:ln>
            <a:noFill/>
          </a:ln>
          <a:effectLst>
            <a:outerShdw blurRad="57150" rotWithShape="0" algn="bl" dir="5400000" dist="19050">
              <a:srgbClr val="000000">
                <a:alpha val="50000"/>
              </a:srgbClr>
            </a:outerShdw>
          </a:effectLst>
        </p:spPr>
      </p:pic>
      <p:sp>
        <p:nvSpPr>
          <p:cNvPr id="735" name="Google Shape;735;p104"/>
          <p:cNvSpPr txBox="1"/>
          <p:nvPr>
            <p:ph idx="2" type="body"/>
          </p:nvPr>
        </p:nvSpPr>
        <p:spPr>
          <a:xfrm>
            <a:off x="996900" y="4405000"/>
            <a:ext cx="71502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fr" sz="1500"/>
              <a:t>Mutant : copie </a:t>
            </a:r>
            <a:r>
              <a:rPr lang="fr" sz="1500"/>
              <a:t>du code</a:t>
            </a:r>
            <a:r>
              <a:rPr b="1" lang="fr" sz="1500"/>
              <a:t> </a:t>
            </a:r>
            <a:r>
              <a:rPr lang="fr" sz="1500"/>
              <a:t>contenant</a:t>
            </a:r>
            <a:r>
              <a:rPr b="1" lang="fr" sz="1500"/>
              <a:t> 1 mutation </a:t>
            </a:r>
            <a:r>
              <a:rPr lang="fr" sz="1500"/>
              <a:t>(remove call to badRequest)</a:t>
            </a:r>
            <a:endParaRPr sz="1500"/>
          </a:p>
        </p:txBody>
      </p:sp>
      <p:sp>
        <p:nvSpPr>
          <p:cNvPr id="736" name="Google Shape;736;p104"/>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
        <p:nvSpPr>
          <p:cNvPr id="737" name="Google Shape;737;p104"/>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Insérer des bugs volontairement</a:t>
            </a:r>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sp>
        <p:nvSpPr>
          <p:cNvPr id="742" name="Google Shape;742;p10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743" name="Google Shape;743;p105"/>
          <p:cNvPicPr preferRelativeResize="0"/>
          <p:nvPr/>
        </p:nvPicPr>
        <p:blipFill rotWithShape="1">
          <a:blip r:embed="rId3">
            <a:alphaModFix/>
          </a:blip>
          <a:srcRect b="24843" l="47087" r="48059" t="9558"/>
          <a:stretch/>
        </p:blipFill>
        <p:spPr>
          <a:xfrm>
            <a:off x="4339017" y="1113588"/>
            <a:ext cx="421574" cy="2938150"/>
          </a:xfrm>
          <a:prstGeom prst="rect">
            <a:avLst/>
          </a:prstGeom>
          <a:noFill/>
          <a:ln>
            <a:noFill/>
          </a:ln>
        </p:spPr>
      </p:pic>
      <p:pic>
        <p:nvPicPr>
          <p:cNvPr id="744" name="Google Shape;744;p105"/>
          <p:cNvPicPr preferRelativeResize="0"/>
          <p:nvPr/>
        </p:nvPicPr>
        <p:blipFill rotWithShape="1">
          <a:blip r:embed="rId4">
            <a:alphaModFix/>
          </a:blip>
          <a:srcRect b="17537" l="2087" r="54348" t="5782"/>
          <a:stretch/>
        </p:blipFill>
        <p:spPr>
          <a:xfrm>
            <a:off x="599563" y="1367638"/>
            <a:ext cx="3615000" cy="2684100"/>
          </a:xfrm>
          <a:prstGeom prst="roundRect">
            <a:avLst>
              <a:gd fmla="val 8670" name="adj"/>
            </a:avLst>
          </a:prstGeom>
          <a:noFill/>
          <a:ln>
            <a:noFill/>
          </a:ln>
          <a:effectLst>
            <a:outerShdw blurRad="61319" rotWithShape="0" algn="bl" dir="5400000" dist="20440">
              <a:srgbClr val="000000">
                <a:alpha val="50000"/>
              </a:srgbClr>
            </a:outerShdw>
          </a:effectLst>
        </p:spPr>
      </p:pic>
      <p:pic>
        <p:nvPicPr>
          <p:cNvPr id="745" name="Google Shape;745;p105"/>
          <p:cNvPicPr preferRelativeResize="0"/>
          <p:nvPr/>
        </p:nvPicPr>
        <p:blipFill rotWithShape="1">
          <a:blip r:embed="rId4">
            <a:alphaModFix/>
          </a:blip>
          <a:srcRect b="18103" l="54614" r="1403" t="5415"/>
          <a:stretch/>
        </p:blipFill>
        <p:spPr>
          <a:xfrm>
            <a:off x="4885038" y="1367638"/>
            <a:ext cx="3659400" cy="2684100"/>
          </a:xfrm>
          <a:prstGeom prst="roundRect">
            <a:avLst>
              <a:gd fmla="val 7898" name="adj"/>
            </a:avLst>
          </a:prstGeom>
          <a:noFill/>
          <a:ln>
            <a:noFill/>
          </a:ln>
          <a:effectLst>
            <a:outerShdw blurRad="57150" rotWithShape="0" algn="bl" dir="5400000" dist="19050">
              <a:srgbClr val="000000">
                <a:alpha val="50000"/>
              </a:srgbClr>
            </a:outerShdw>
          </a:effectLst>
        </p:spPr>
      </p:pic>
      <p:sp>
        <p:nvSpPr>
          <p:cNvPr id="746" name="Google Shape;746;p105"/>
          <p:cNvSpPr/>
          <p:nvPr/>
        </p:nvSpPr>
        <p:spPr>
          <a:xfrm rot="-1156754">
            <a:off x="836363" y="1633038"/>
            <a:ext cx="7571504" cy="1689601"/>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fr" sz="3000">
                <a:solidFill>
                  <a:schemeClr val="dk1"/>
                </a:solidFill>
                <a:latin typeface="Nunito"/>
                <a:ea typeface="Nunito"/>
                <a:cs typeface="Nunito"/>
                <a:sym typeface="Nunito"/>
              </a:rPr>
              <a:t>⚠️ Une seule mutation par mutant !</a:t>
            </a:r>
            <a:endParaRPr b="1" sz="3000">
              <a:solidFill>
                <a:schemeClr val="dk1"/>
              </a:solidFill>
              <a:latin typeface="Nunito"/>
              <a:ea typeface="Nunito"/>
              <a:cs typeface="Nunito"/>
              <a:sym typeface="Nunito"/>
            </a:endParaRPr>
          </a:p>
        </p:txBody>
      </p:sp>
      <p:sp>
        <p:nvSpPr>
          <p:cNvPr id="747" name="Google Shape;747;p105"/>
          <p:cNvSpPr txBox="1"/>
          <p:nvPr>
            <p:ph idx="2" type="body"/>
          </p:nvPr>
        </p:nvSpPr>
        <p:spPr>
          <a:xfrm>
            <a:off x="996900" y="4405000"/>
            <a:ext cx="7150200" cy="3936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fr" sz="1500"/>
              <a:t>Mutant : copie </a:t>
            </a:r>
            <a:r>
              <a:rPr lang="fr" sz="1500"/>
              <a:t>du code</a:t>
            </a:r>
            <a:r>
              <a:rPr b="1" lang="fr" sz="1500"/>
              <a:t> </a:t>
            </a:r>
            <a:r>
              <a:rPr lang="fr" sz="1500"/>
              <a:t>contenant</a:t>
            </a:r>
            <a:r>
              <a:rPr b="1" lang="fr" sz="1500"/>
              <a:t> 1 mutation </a:t>
            </a:r>
            <a:r>
              <a:rPr lang="fr" sz="1500"/>
              <a:t>(remove call to badRequest)</a:t>
            </a:r>
            <a:endParaRPr sz="1500"/>
          </a:p>
        </p:txBody>
      </p:sp>
      <p:sp>
        <p:nvSpPr>
          <p:cNvPr id="748" name="Google Shape;748;p105"/>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
        <p:nvSpPr>
          <p:cNvPr id="749" name="Google Shape;749;p105"/>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lphaLcPeriod"/>
            </a:pPr>
            <a:r>
              <a:rPr lang="fr"/>
              <a:t>Insérer des bugs volontairement</a:t>
            </a:r>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id="754" name="Google Shape;754;p106"/>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
        <p:nvSpPr>
          <p:cNvPr id="755" name="Google Shape;755;p106"/>
          <p:cNvSpPr txBox="1"/>
          <p:nvPr>
            <p:ph type="title"/>
          </p:nvPr>
        </p:nvSpPr>
        <p:spPr>
          <a:xfrm>
            <a:off x="2902650" y="2245200"/>
            <a:ext cx="6074400" cy="653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b. Comment on introduit les mutations ?</a:t>
            </a:r>
            <a:endParaRPr/>
          </a:p>
        </p:txBody>
      </p:sp>
      <p:pic>
        <p:nvPicPr>
          <p:cNvPr id="756" name="Google Shape;756;p106"/>
          <p:cNvPicPr preferRelativeResize="0"/>
          <p:nvPr/>
        </p:nvPicPr>
        <p:blipFill rotWithShape="1">
          <a:blip r:embed="rId3">
            <a:alphaModFix/>
          </a:blip>
          <a:srcRect b="0" l="13463" r="13485" t="0"/>
          <a:stretch/>
        </p:blipFill>
        <p:spPr>
          <a:xfrm>
            <a:off x="757887" y="2873701"/>
            <a:ext cx="7800376" cy="1897950"/>
          </a:xfrm>
          <a:prstGeom prst="rect">
            <a:avLst/>
          </a:prstGeom>
          <a:noFill/>
          <a:ln>
            <a:noFill/>
          </a:ln>
        </p:spPr>
      </p:pic>
      <p:sp>
        <p:nvSpPr>
          <p:cNvPr id="757" name="Google Shape;757;p106"/>
          <p:cNvSpPr/>
          <p:nvPr/>
        </p:nvSpPr>
        <p:spPr>
          <a:xfrm>
            <a:off x="2511275" y="3542925"/>
            <a:ext cx="621000" cy="559500"/>
          </a:xfrm>
          <a:prstGeom prst="roundRect">
            <a:avLst>
              <a:gd fmla="val 16667" name="adj"/>
            </a:avLst>
          </a:prstGeom>
          <a:noFill/>
          <a:ln cap="flat" cmpd="sng" w="1905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1" name="Shape 761"/>
        <p:cNvGrpSpPr/>
        <p:nvPr/>
      </p:nvGrpSpPr>
      <p:grpSpPr>
        <a:xfrm>
          <a:off x="0" y="0"/>
          <a:ext cx="0" cy="0"/>
          <a:chOff x="0" y="0"/>
          <a:chExt cx="0" cy="0"/>
        </a:xfrm>
      </p:grpSpPr>
      <p:sp>
        <p:nvSpPr>
          <p:cNvPr id="762" name="Google Shape;762;p10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763" name="Google Shape;763;p107"/>
          <p:cNvSpPr txBox="1"/>
          <p:nvPr>
            <p:ph idx="2" type="body"/>
          </p:nvPr>
        </p:nvSpPr>
        <p:spPr>
          <a:xfrm>
            <a:off x="471800" y="1495525"/>
            <a:ext cx="7150200" cy="2866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Pas au hasard</a:t>
            </a:r>
            <a:endParaRPr/>
          </a:p>
          <a:p>
            <a:pPr indent="-342900" lvl="0" marL="457200" rtl="0" algn="l">
              <a:spcBef>
                <a:spcPts val="0"/>
              </a:spcBef>
              <a:spcAft>
                <a:spcPts val="0"/>
              </a:spcAft>
              <a:buSzPts val="1800"/>
              <a:buChar char="●"/>
            </a:pPr>
            <a:r>
              <a:rPr lang="fr"/>
              <a:t>Outils de Mutation Testing définissent différentes catégories de modifications : les mutateurs</a:t>
            </a:r>
            <a:endParaRPr/>
          </a:p>
          <a:p>
            <a:pPr indent="-342900" lvl="0" marL="457200" rtl="0" algn="l">
              <a:spcBef>
                <a:spcPts val="0"/>
              </a:spcBef>
              <a:spcAft>
                <a:spcPts val="0"/>
              </a:spcAft>
              <a:buSzPts val="1800"/>
              <a:buChar char="●"/>
            </a:pPr>
            <a:r>
              <a:rPr lang="fr"/>
              <a:t>Chaque mutateur cible un type précis de construction dans le code</a:t>
            </a:r>
            <a:endParaRPr/>
          </a:p>
          <a:p>
            <a:pPr indent="-342900" lvl="0" marL="457200" rtl="0" algn="l">
              <a:spcBef>
                <a:spcPts val="0"/>
              </a:spcBef>
              <a:spcAft>
                <a:spcPts val="0"/>
              </a:spcAft>
              <a:buSzPts val="1800"/>
              <a:buChar char="●"/>
            </a:pPr>
            <a:r>
              <a:rPr lang="fr"/>
              <a:t>Il en existe beaucoup</a:t>
            </a:r>
            <a:endParaRPr/>
          </a:p>
        </p:txBody>
      </p:sp>
      <p:sp>
        <p:nvSpPr>
          <p:cNvPr id="764" name="Google Shape;764;p107"/>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Comment on introduit les mutations ?</a:t>
            </a:r>
            <a:endParaRPr/>
          </a:p>
        </p:txBody>
      </p:sp>
      <p:sp>
        <p:nvSpPr>
          <p:cNvPr id="765" name="Google Shape;765;p107"/>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sp>
        <p:nvSpPr>
          <p:cNvPr id="770" name="Google Shape;770;p10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pic>
        <p:nvPicPr>
          <p:cNvPr id="771" name="Google Shape;771;p108"/>
          <p:cNvPicPr preferRelativeResize="0"/>
          <p:nvPr/>
        </p:nvPicPr>
        <p:blipFill>
          <a:blip r:embed="rId3">
            <a:alphaModFix/>
          </a:blip>
          <a:stretch>
            <a:fillRect/>
          </a:stretch>
        </p:blipFill>
        <p:spPr>
          <a:xfrm>
            <a:off x="993027" y="1072810"/>
            <a:ext cx="3077225" cy="1208900"/>
          </a:xfrm>
          <a:prstGeom prst="rect">
            <a:avLst/>
          </a:prstGeom>
          <a:noFill/>
          <a:ln>
            <a:noFill/>
          </a:ln>
        </p:spPr>
      </p:pic>
      <p:pic>
        <p:nvPicPr>
          <p:cNvPr id="772" name="Google Shape;772;p108"/>
          <p:cNvPicPr preferRelativeResize="0"/>
          <p:nvPr/>
        </p:nvPicPr>
        <p:blipFill>
          <a:blip r:embed="rId4">
            <a:alphaModFix/>
          </a:blip>
          <a:stretch>
            <a:fillRect/>
          </a:stretch>
        </p:blipFill>
        <p:spPr>
          <a:xfrm>
            <a:off x="5073750" y="1070060"/>
            <a:ext cx="3077225" cy="1214408"/>
          </a:xfrm>
          <a:prstGeom prst="rect">
            <a:avLst/>
          </a:prstGeom>
          <a:noFill/>
          <a:ln>
            <a:noFill/>
          </a:ln>
        </p:spPr>
      </p:pic>
      <p:pic>
        <p:nvPicPr>
          <p:cNvPr id="773" name="Google Shape;773;p108"/>
          <p:cNvPicPr preferRelativeResize="0"/>
          <p:nvPr/>
        </p:nvPicPr>
        <p:blipFill>
          <a:blip r:embed="rId5">
            <a:alphaModFix/>
          </a:blip>
          <a:stretch>
            <a:fillRect/>
          </a:stretch>
        </p:blipFill>
        <p:spPr>
          <a:xfrm>
            <a:off x="3130214" y="2360797"/>
            <a:ext cx="3077225" cy="1208902"/>
          </a:xfrm>
          <a:prstGeom prst="rect">
            <a:avLst/>
          </a:prstGeom>
          <a:noFill/>
          <a:ln>
            <a:noFill/>
          </a:ln>
        </p:spPr>
      </p:pic>
      <p:pic>
        <p:nvPicPr>
          <p:cNvPr id="774" name="Google Shape;774;p108"/>
          <p:cNvPicPr preferRelativeResize="0"/>
          <p:nvPr/>
        </p:nvPicPr>
        <p:blipFill>
          <a:blip r:embed="rId6">
            <a:alphaModFix/>
          </a:blip>
          <a:stretch>
            <a:fillRect/>
          </a:stretch>
        </p:blipFill>
        <p:spPr>
          <a:xfrm>
            <a:off x="993025" y="3648773"/>
            <a:ext cx="3077225" cy="1214408"/>
          </a:xfrm>
          <a:prstGeom prst="rect">
            <a:avLst/>
          </a:prstGeom>
          <a:noFill/>
          <a:ln>
            <a:noFill/>
          </a:ln>
        </p:spPr>
      </p:pic>
      <p:pic>
        <p:nvPicPr>
          <p:cNvPr id="775" name="Google Shape;775;p108"/>
          <p:cNvPicPr preferRelativeResize="0"/>
          <p:nvPr/>
        </p:nvPicPr>
        <p:blipFill>
          <a:blip r:embed="rId7">
            <a:alphaModFix/>
          </a:blip>
          <a:stretch>
            <a:fillRect/>
          </a:stretch>
        </p:blipFill>
        <p:spPr>
          <a:xfrm>
            <a:off x="5073750" y="3646023"/>
            <a:ext cx="3077225" cy="1208924"/>
          </a:xfrm>
          <a:prstGeom prst="rect">
            <a:avLst/>
          </a:prstGeom>
          <a:noFill/>
          <a:ln>
            <a:noFill/>
          </a:ln>
        </p:spPr>
      </p:pic>
      <p:sp>
        <p:nvSpPr>
          <p:cNvPr id="776" name="Google Shape;776;p108"/>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Comment on introduit les mutations ?</a:t>
            </a:r>
            <a:endParaRPr/>
          </a:p>
        </p:txBody>
      </p:sp>
      <p:sp>
        <p:nvSpPr>
          <p:cNvPr id="777" name="Google Shape;777;p108"/>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sp>
        <p:nvSpPr>
          <p:cNvPr id="782" name="Google Shape;782;p10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fr"/>
              <a:t>‹#›</a:t>
            </a:fld>
            <a:endParaRPr/>
          </a:p>
        </p:txBody>
      </p:sp>
      <p:sp>
        <p:nvSpPr>
          <p:cNvPr id="783" name="Google Shape;783;p109"/>
          <p:cNvSpPr txBox="1"/>
          <p:nvPr>
            <p:ph idx="2" type="body"/>
          </p:nvPr>
        </p:nvSpPr>
        <p:spPr>
          <a:xfrm>
            <a:off x="471800" y="1495525"/>
            <a:ext cx="7150200" cy="2866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Chaque catégorie produit des dizaines de mutants sur un projet </a:t>
            </a:r>
            <a:endParaRPr/>
          </a:p>
          <a:p>
            <a:pPr indent="-342900" lvl="0" marL="457200" rtl="0" algn="l">
              <a:spcBef>
                <a:spcPts val="0"/>
              </a:spcBef>
              <a:spcAft>
                <a:spcPts val="0"/>
              </a:spcAft>
              <a:buSzPts val="1800"/>
              <a:buChar char="●"/>
            </a:pPr>
            <a:r>
              <a:rPr lang="fr"/>
              <a:t>Et c'est leur combinaison qui nous donne une vision complète de la robustesse de nos tests</a:t>
            </a:r>
            <a:endParaRPr/>
          </a:p>
        </p:txBody>
      </p:sp>
      <p:sp>
        <p:nvSpPr>
          <p:cNvPr id="784" name="Google Shape;784;p109"/>
          <p:cNvSpPr txBox="1"/>
          <p:nvPr>
            <p:ph idx="1" type="subTitle"/>
          </p:nvPr>
        </p:nvSpPr>
        <p:spPr>
          <a:xfrm>
            <a:off x="409500" y="529825"/>
            <a:ext cx="6685200" cy="43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fr"/>
              <a:t>b. Comment on introduit les mutations ?</a:t>
            </a:r>
            <a:endParaRPr/>
          </a:p>
        </p:txBody>
      </p:sp>
      <p:sp>
        <p:nvSpPr>
          <p:cNvPr id="785" name="Google Shape;785;p109"/>
          <p:cNvSpPr txBox="1"/>
          <p:nvPr>
            <p:ph type="title"/>
          </p:nvPr>
        </p:nvSpPr>
        <p:spPr>
          <a:xfrm>
            <a:off x="394875" y="3072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sp>
        <p:nvSpPr>
          <p:cNvPr id="790" name="Google Shape;790;p110"/>
          <p:cNvSpPr txBox="1"/>
          <p:nvPr>
            <p:ph idx="2" type="title"/>
          </p:nvPr>
        </p:nvSpPr>
        <p:spPr>
          <a:xfrm>
            <a:off x="2938050" y="1920300"/>
            <a:ext cx="3869100" cy="32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fr"/>
              <a:t>III. Le mutation testing - 1. Les fondamentaux</a:t>
            </a:r>
            <a:endParaRPr/>
          </a:p>
        </p:txBody>
      </p:sp>
      <p:sp>
        <p:nvSpPr>
          <p:cNvPr id="791" name="Google Shape;791;p110"/>
          <p:cNvSpPr txBox="1"/>
          <p:nvPr>
            <p:ph type="title"/>
          </p:nvPr>
        </p:nvSpPr>
        <p:spPr>
          <a:xfrm>
            <a:off x="2902650" y="2245200"/>
            <a:ext cx="5557500" cy="65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c. Relancer les tests</a:t>
            </a:r>
            <a:endParaRPr/>
          </a:p>
        </p:txBody>
      </p:sp>
      <p:pic>
        <p:nvPicPr>
          <p:cNvPr id="792" name="Google Shape;792;p110"/>
          <p:cNvPicPr preferRelativeResize="0"/>
          <p:nvPr/>
        </p:nvPicPr>
        <p:blipFill rotWithShape="1">
          <a:blip r:embed="rId3">
            <a:alphaModFix/>
          </a:blip>
          <a:srcRect b="0" l="13463" r="13485" t="0"/>
          <a:stretch/>
        </p:blipFill>
        <p:spPr>
          <a:xfrm>
            <a:off x="757887" y="2873701"/>
            <a:ext cx="7800376" cy="1897950"/>
          </a:xfrm>
          <a:prstGeom prst="rect">
            <a:avLst/>
          </a:prstGeom>
          <a:noFill/>
          <a:ln>
            <a:noFill/>
          </a:ln>
        </p:spPr>
      </p:pic>
      <p:sp>
        <p:nvSpPr>
          <p:cNvPr id="793" name="Google Shape;793;p110"/>
          <p:cNvSpPr/>
          <p:nvPr/>
        </p:nvSpPr>
        <p:spPr>
          <a:xfrm>
            <a:off x="5062400" y="3163275"/>
            <a:ext cx="1815000" cy="1318800"/>
          </a:xfrm>
          <a:prstGeom prst="roundRect">
            <a:avLst>
              <a:gd fmla="val 16667" name="adj"/>
            </a:avLst>
          </a:prstGeom>
          <a:noFill/>
          <a:ln cap="flat" cmpd="sng" w="1905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
</file>

<file path=ppt/theme/theme1.xml><?xml version="1.0" encoding="utf-8"?>
<a:theme xmlns:a="http://schemas.openxmlformats.org/drawingml/2006/main" xmlns:r="http://schemas.openxmlformats.org/officeDocument/2006/relationships" name="Takithème Tech">
  <a:themeElements>
    <a:clrScheme name="Simple Light">
      <a:dk1>
        <a:srgbClr val="241D60"/>
      </a:dk1>
      <a:lt1>
        <a:srgbClr val="888888"/>
      </a:lt1>
      <a:dk2>
        <a:srgbClr val="FFFAB9"/>
      </a:dk2>
      <a:lt2>
        <a:srgbClr val="FEF8E3"/>
      </a:lt2>
      <a:accent1>
        <a:srgbClr val="430099"/>
      </a:accent1>
      <a:accent2>
        <a:srgbClr val="EE0B6F"/>
      </a:accent2>
      <a:accent3>
        <a:srgbClr val="C28E53"/>
      </a:accent3>
      <a:accent4>
        <a:srgbClr val="FFF78D"/>
      </a:accent4>
      <a:accent5>
        <a:srgbClr val="8E7CC3"/>
      </a:accent5>
      <a:accent6>
        <a:srgbClr val="FDD8E2"/>
      </a:accent6>
      <a:hlink>
        <a:srgbClr val="241D6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